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9144000"/>
  <p:notesSz cx="6858000" cy="9144000"/>
  <p:embeddedFontLst>
    <p:embeddedFont>
      <p:font typeface="Arim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Arimo-bold.fntdata"/><Relationship Id="rId25" Type="http://schemas.openxmlformats.org/officeDocument/2006/relationships/font" Target="fonts/Arimo-regular.fntdata"/><Relationship Id="rId28" Type="http://schemas.openxmlformats.org/officeDocument/2006/relationships/font" Target="fonts/Arimo-boldItalic.fntdata"/><Relationship Id="rId27" Type="http://schemas.openxmlformats.org/officeDocument/2006/relationships/font" Target="fonts/Arimo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n"/>
          <p:cNvSpPr/>
          <p:nvPr>
            <p:ph idx="2" type="sldImg"/>
          </p:nvPr>
        </p:nvSpPr>
        <p:spPr>
          <a:xfrm>
            <a:off x="1371600" y="763588"/>
            <a:ext cx="5019675" cy="3762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Google Shape;9;n"/>
          <p:cNvSpPr txBox="1"/>
          <p:nvPr>
            <p:ph idx="1" type="body"/>
          </p:nvPr>
        </p:nvSpPr>
        <p:spPr>
          <a:xfrm>
            <a:off x="777875" y="4776788"/>
            <a:ext cx="6208713" cy="45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n"/>
          <p:cNvSpPr txBox="1"/>
          <p:nvPr/>
        </p:nvSpPr>
        <p:spPr>
          <a:xfrm>
            <a:off x="0" y="0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n"/>
          <p:cNvSpPr txBox="1"/>
          <p:nvPr/>
        </p:nvSpPr>
        <p:spPr>
          <a:xfrm>
            <a:off x="4398963" y="0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n"/>
          <p:cNvSpPr txBox="1"/>
          <p:nvPr/>
        </p:nvSpPr>
        <p:spPr>
          <a:xfrm>
            <a:off x="0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n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p1:notes"/>
          <p:cNvSpPr txBox="1"/>
          <p:nvPr/>
        </p:nvSpPr>
        <p:spPr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1:notes"/>
          <p:cNvSpPr txBox="1"/>
          <p:nvPr/>
        </p:nvSpPr>
        <p:spPr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1:notes"/>
          <p:cNvSpPr txBox="1"/>
          <p:nvPr/>
        </p:nvSpPr>
        <p:spPr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:notes"/>
          <p:cNvSpPr/>
          <p:nvPr>
            <p:ph idx="2" type="sldImg"/>
          </p:nvPr>
        </p:nvSpPr>
        <p:spPr>
          <a:xfrm>
            <a:off x="1371600" y="763588"/>
            <a:ext cx="50292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2" name="Google Shape;122;p1:notes"/>
          <p:cNvSpPr txBox="1"/>
          <p:nvPr>
            <p:ph idx="1" type="body"/>
          </p:nvPr>
        </p:nvSpPr>
        <p:spPr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10f2a996b_1_91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g510f2a996b_1_91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g510f2a996b_1_91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g510f2a996b_1_91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g510f2a996b_1_91:notes"/>
          <p:cNvSpPr/>
          <p:nvPr>
            <p:ph idx="2" type="sldImg"/>
          </p:nvPr>
        </p:nvSpPr>
        <p:spPr>
          <a:xfrm>
            <a:off x="0" y="0"/>
            <a:ext cx="1500" cy="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5" name="Google Shape;235;g510f2a996b_1_91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80751a3b0_4_64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g580751a3b0_4_64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g580751a3b0_4_64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g580751a3b0_4_64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g580751a3b0_4_64:notes"/>
          <p:cNvSpPr/>
          <p:nvPr>
            <p:ph idx="2" type="sldImg"/>
          </p:nvPr>
        </p:nvSpPr>
        <p:spPr>
          <a:xfrm>
            <a:off x="0" y="0"/>
            <a:ext cx="1500" cy="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9" name="Google Shape;249;g580751a3b0_4_64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:notes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26:notes"/>
          <p:cNvSpPr txBox="1"/>
          <p:nvPr/>
        </p:nvSpPr>
        <p:spPr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26:notes"/>
          <p:cNvSpPr txBox="1"/>
          <p:nvPr/>
        </p:nvSpPr>
        <p:spPr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p26:notes"/>
          <p:cNvSpPr txBox="1"/>
          <p:nvPr/>
        </p:nvSpPr>
        <p:spPr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26:notes"/>
          <p:cNvSpPr/>
          <p:nvPr>
            <p:ph idx="2" type="sldImg"/>
          </p:nvPr>
        </p:nvSpPr>
        <p:spPr>
          <a:xfrm>
            <a:off x="0" y="0"/>
            <a:ext cx="1588" cy="15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9" name="Google Shape;259;p26:notes"/>
          <p:cNvSpPr txBox="1"/>
          <p:nvPr>
            <p:ph idx="1" type="body"/>
          </p:nvPr>
        </p:nvSpPr>
        <p:spPr>
          <a:xfrm>
            <a:off x="0" y="0"/>
            <a:ext cx="1588" cy="466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10f2a996b_1_18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g510f2a996b_1_18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g510f2a996b_1_18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g510f2a996b_1_18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g510f2a996b_1_18:notes"/>
          <p:cNvSpPr/>
          <p:nvPr>
            <p:ph idx="2" type="sldImg"/>
          </p:nvPr>
        </p:nvSpPr>
        <p:spPr>
          <a:xfrm>
            <a:off x="0" y="0"/>
            <a:ext cx="1500" cy="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9" name="Google Shape;269;g510f2a996b_1_18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10f2a996b_1_26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g510f2a996b_1_26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g510f2a996b_1_26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g510f2a996b_1_26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g510f2a996b_1_26:notes"/>
          <p:cNvSpPr/>
          <p:nvPr>
            <p:ph idx="2" type="sldImg"/>
          </p:nvPr>
        </p:nvSpPr>
        <p:spPr>
          <a:xfrm>
            <a:off x="0" y="0"/>
            <a:ext cx="1500" cy="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2" name="Google Shape;282;g510f2a996b_1_26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80751a3b0_4_73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8" name="Google Shape;288;g580751a3b0_4_73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Google Shape;289;g580751a3b0_4_73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g580751a3b0_4_73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g580751a3b0_4_73:notes"/>
          <p:cNvSpPr/>
          <p:nvPr>
            <p:ph idx="2" type="sldImg"/>
          </p:nvPr>
        </p:nvSpPr>
        <p:spPr>
          <a:xfrm>
            <a:off x="0" y="0"/>
            <a:ext cx="1500" cy="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2" name="Google Shape;292;g580751a3b0_4_73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80751a3b0_1_0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8" name="Google Shape;298;g580751a3b0_1_0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g580751a3b0_1_0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0" name="Google Shape;300;g580751a3b0_1_0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g580751a3b0_1_0:notes"/>
          <p:cNvSpPr/>
          <p:nvPr>
            <p:ph idx="2" type="sldImg"/>
          </p:nvPr>
        </p:nvSpPr>
        <p:spPr>
          <a:xfrm>
            <a:off x="0" y="0"/>
            <a:ext cx="1500" cy="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2" name="Google Shape;302;g580751a3b0_1_0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p23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23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23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23:notes"/>
          <p:cNvSpPr/>
          <p:nvPr>
            <p:ph idx="2" type="sldImg"/>
          </p:nvPr>
        </p:nvSpPr>
        <p:spPr>
          <a:xfrm>
            <a:off x="0" y="0"/>
            <a:ext cx="1588" cy="15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3" name="Google Shape;313;p23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p27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27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27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27:notes"/>
          <p:cNvSpPr/>
          <p:nvPr>
            <p:ph idx="2" type="sldImg"/>
          </p:nvPr>
        </p:nvSpPr>
        <p:spPr>
          <a:xfrm>
            <a:off x="0" y="0"/>
            <a:ext cx="1588" cy="15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3" name="Google Shape;323;p27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2:notes"/>
          <p:cNvSpPr txBox="1"/>
          <p:nvPr/>
        </p:nvSpPr>
        <p:spPr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2:notes"/>
          <p:cNvSpPr txBox="1"/>
          <p:nvPr/>
        </p:nvSpPr>
        <p:spPr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2:notes"/>
          <p:cNvSpPr txBox="1"/>
          <p:nvPr/>
        </p:nvSpPr>
        <p:spPr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:notes"/>
          <p:cNvSpPr/>
          <p:nvPr>
            <p:ph idx="2" type="sldImg"/>
          </p:nvPr>
        </p:nvSpPr>
        <p:spPr>
          <a:xfrm>
            <a:off x="1371600" y="763588"/>
            <a:ext cx="50292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4:notes"/>
          <p:cNvSpPr txBox="1"/>
          <p:nvPr/>
        </p:nvSpPr>
        <p:spPr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4:notes"/>
          <p:cNvSpPr txBox="1"/>
          <p:nvPr/>
        </p:nvSpPr>
        <p:spPr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4:notes"/>
          <p:cNvSpPr txBox="1"/>
          <p:nvPr/>
        </p:nvSpPr>
        <p:spPr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0" y="0"/>
            <a:ext cx="1588" cy="15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0" y="0"/>
            <a:ext cx="1588" cy="466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5:notes"/>
          <p:cNvSpPr txBox="1"/>
          <p:nvPr/>
        </p:nvSpPr>
        <p:spPr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5:notes"/>
          <p:cNvSpPr txBox="1"/>
          <p:nvPr/>
        </p:nvSpPr>
        <p:spPr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5:notes"/>
          <p:cNvSpPr txBox="1"/>
          <p:nvPr/>
        </p:nvSpPr>
        <p:spPr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5:notes"/>
          <p:cNvSpPr/>
          <p:nvPr>
            <p:ph idx="2" type="sldImg"/>
          </p:nvPr>
        </p:nvSpPr>
        <p:spPr>
          <a:xfrm>
            <a:off x="0" y="0"/>
            <a:ext cx="1588" cy="15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4" name="Google Shape;174;p5:notes"/>
          <p:cNvSpPr txBox="1"/>
          <p:nvPr>
            <p:ph idx="1" type="body"/>
          </p:nvPr>
        </p:nvSpPr>
        <p:spPr>
          <a:xfrm>
            <a:off x="0" y="0"/>
            <a:ext cx="1588" cy="466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6:notes"/>
          <p:cNvSpPr txBox="1"/>
          <p:nvPr/>
        </p:nvSpPr>
        <p:spPr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6:notes"/>
          <p:cNvSpPr txBox="1"/>
          <p:nvPr/>
        </p:nvSpPr>
        <p:spPr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6:notes"/>
          <p:cNvSpPr txBox="1"/>
          <p:nvPr/>
        </p:nvSpPr>
        <p:spPr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6:notes"/>
          <p:cNvSpPr/>
          <p:nvPr>
            <p:ph idx="2" type="sldImg"/>
          </p:nvPr>
        </p:nvSpPr>
        <p:spPr>
          <a:xfrm>
            <a:off x="0" y="0"/>
            <a:ext cx="1588" cy="15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0" y="0"/>
            <a:ext cx="1588" cy="466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0751a3b0_4_0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g580751a3b0_4_0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g580751a3b0_4_0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g580751a3b0_4_0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g580751a3b0_4_0:notes"/>
          <p:cNvSpPr/>
          <p:nvPr>
            <p:ph idx="2" type="sldImg"/>
          </p:nvPr>
        </p:nvSpPr>
        <p:spPr>
          <a:xfrm>
            <a:off x="0" y="0"/>
            <a:ext cx="1500" cy="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8" name="Google Shape;198;g580751a3b0_4_0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2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8:notes"/>
          <p:cNvSpPr txBox="1"/>
          <p:nvPr/>
        </p:nvSpPr>
        <p:spPr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8:notes"/>
          <p:cNvSpPr txBox="1"/>
          <p:nvPr/>
        </p:nvSpPr>
        <p:spPr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8:notes"/>
          <p:cNvSpPr txBox="1"/>
          <p:nvPr/>
        </p:nvSpPr>
        <p:spPr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8:notes"/>
          <p:cNvSpPr/>
          <p:nvPr>
            <p:ph idx="2" type="sldImg"/>
          </p:nvPr>
        </p:nvSpPr>
        <p:spPr>
          <a:xfrm>
            <a:off x="0" y="0"/>
            <a:ext cx="1588" cy="15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0" y="0"/>
            <a:ext cx="1588" cy="466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2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809b9e25d_1_0:notes"/>
          <p:cNvSpPr/>
          <p:nvPr>
            <p:ph idx="2" type="sldImg"/>
          </p:nvPr>
        </p:nvSpPr>
        <p:spPr>
          <a:xfrm>
            <a:off x="1373188" y="763588"/>
            <a:ext cx="5016600" cy="3762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g5809b9e25d_1_0:notes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g5809b9e25d_1_0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0f2a996b_1_35:notes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g510f2a996b_1_35:notes"/>
          <p:cNvSpPr txBox="1"/>
          <p:nvPr/>
        </p:nvSpPr>
        <p:spPr>
          <a:xfrm>
            <a:off x="4398963" y="9555163"/>
            <a:ext cx="336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g510f2a996b_1_35:notes"/>
          <p:cNvSpPr txBox="1"/>
          <p:nvPr/>
        </p:nvSpPr>
        <p:spPr>
          <a:xfrm>
            <a:off x="4398963" y="9555163"/>
            <a:ext cx="3367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g510f2a996b_1_35:notes"/>
          <p:cNvSpPr txBox="1"/>
          <p:nvPr/>
        </p:nvSpPr>
        <p:spPr>
          <a:xfrm>
            <a:off x="4398963" y="9555163"/>
            <a:ext cx="3368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g510f2a996b_1_35:notes"/>
          <p:cNvSpPr/>
          <p:nvPr>
            <p:ph idx="2" type="sldImg"/>
          </p:nvPr>
        </p:nvSpPr>
        <p:spPr>
          <a:xfrm>
            <a:off x="0" y="0"/>
            <a:ext cx="1500" cy="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5" name="Google Shape;225;g510f2a996b_1_35:notes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5" name="Google Shape;65;p11"/>
          <p:cNvSpPr txBox="1"/>
          <p:nvPr>
            <p:ph idx="1" type="body"/>
          </p:nvPr>
        </p:nvSpPr>
        <p:spPr>
          <a:xfrm rot="5400000">
            <a:off x="2309019" y="-246856"/>
            <a:ext cx="4516437" cy="822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type="title"/>
          </p:nvPr>
        </p:nvSpPr>
        <p:spPr>
          <a:xfrm rot="5400000">
            <a:off x="5313362" y="2757488"/>
            <a:ext cx="4673600" cy="205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8" name="Google Shape;68;p12"/>
          <p:cNvSpPr txBox="1"/>
          <p:nvPr>
            <p:ph idx="1" type="body"/>
          </p:nvPr>
        </p:nvSpPr>
        <p:spPr>
          <a:xfrm rot="5400000">
            <a:off x="1127125" y="777875"/>
            <a:ext cx="4673600" cy="601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304800" y="609600"/>
            <a:ext cx="88296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381000" y="1371600"/>
            <a:ext cx="8143800" cy="4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04800" y="609600"/>
            <a:ext cx="88296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81000" y="1371600"/>
            <a:ext cx="3995700" cy="4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2" type="body"/>
          </p:nvPr>
        </p:nvSpPr>
        <p:spPr>
          <a:xfrm>
            <a:off x="4529138" y="1371600"/>
            <a:ext cx="3995700" cy="4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7" name="Google Shape;97;p18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8" name="Google Shape;98;p18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9" name="Google Shape;99;p18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04800" y="609600"/>
            <a:ext cx="88296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5" name="Google Shape;105;p20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108" name="Google Shape;108;p2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36" name="Google Shape;36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algn="ctr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algn="ctr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algn="ctr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algn="ctr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algn="ctr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algn="ctr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algn="ctr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algn="ctr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04800" y="609600"/>
            <a:ext cx="88296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 rot="5400000">
            <a:off x="2209875" y="-457200"/>
            <a:ext cx="4486200" cy="81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 rot="5400000">
            <a:off x="5407125" y="2130450"/>
            <a:ext cx="5248200" cy="22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916001" y="-1650"/>
            <a:ext cx="5248200" cy="6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457200" y="1604963"/>
            <a:ext cx="8220075" cy="45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457200" y="1604963"/>
            <a:ext cx="4033838" cy="45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4643438" y="1604963"/>
            <a:ext cx="4033837" cy="45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/>
          <a:lstStyle>
            <a:lvl1pPr lvl="0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1" name="Google Shape;61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9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4.jpg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7.jpg"/><Relationship Id="rId2" Type="http://schemas.openxmlformats.org/officeDocument/2006/relationships/image" Target="../media/image6.jp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"/>
          <p:cNvSpPr/>
          <p:nvPr/>
        </p:nvSpPr>
        <p:spPr>
          <a:xfrm>
            <a:off x="6156325" y="5943600"/>
            <a:ext cx="301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6;p1"/>
          <p:cNvCxnSpPr/>
          <p:nvPr/>
        </p:nvCxnSpPr>
        <p:spPr>
          <a:xfrm>
            <a:off x="0" y="1219200"/>
            <a:ext cx="9144000" cy="1588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114300"/>
            <a:ext cx="2592388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"/>
          <p:cNvSpPr/>
          <p:nvPr/>
        </p:nvSpPr>
        <p:spPr>
          <a:xfrm>
            <a:off x="8382000" y="6172200"/>
            <a:ext cx="609600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" name="Google Shape;21;p1"/>
          <p:cNvSpPr/>
          <p:nvPr/>
        </p:nvSpPr>
        <p:spPr>
          <a:xfrm>
            <a:off x="163513" y="6172200"/>
            <a:ext cx="4824412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spcFirstLastPara="1" rIns="90350" wrap="square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22;p1"/>
          <p:cNvCxnSpPr/>
          <p:nvPr/>
        </p:nvCxnSpPr>
        <p:spPr>
          <a:xfrm>
            <a:off x="0" y="6096000"/>
            <a:ext cx="9144000" cy="1588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" name="Google Shape;2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33600" y="2632075"/>
            <a:ext cx="4267200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"/>
          <p:cNvSpPr/>
          <p:nvPr/>
        </p:nvSpPr>
        <p:spPr>
          <a:xfrm>
            <a:off x="6156325" y="5943600"/>
            <a:ext cx="301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25;p1"/>
          <p:cNvCxnSpPr/>
          <p:nvPr/>
        </p:nvCxnSpPr>
        <p:spPr>
          <a:xfrm>
            <a:off x="0" y="1219200"/>
            <a:ext cx="9144000" cy="1588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" name="Google Shape;26;p1"/>
          <p:cNvSpPr/>
          <p:nvPr/>
        </p:nvSpPr>
        <p:spPr>
          <a:xfrm>
            <a:off x="1676400" y="830263"/>
            <a:ext cx="1219200" cy="473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"/>
          <p:cNvSpPr/>
          <p:nvPr/>
        </p:nvSpPr>
        <p:spPr>
          <a:xfrm>
            <a:off x="163513" y="6172200"/>
            <a:ext cx="4824412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spcFirstLastPara="1" rIns="90350" wrap="square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Google Shape;29;p1"/>
          <p:cNvCxnSpPr/>
          <p:nvPr/>
        </p:nvCxnSpPr>
        <p:spPr>
          <a:xfrm>
            <a:off x="0" y="6096000"/>
            <a:ext cx="9144000" cy="1588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" name="Google Shape;30;p1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31" name="Google Shape;31;p1"/>
          <p:cNvSpPr txBox="1"/>
          <p:nvPr>
            <p:ph idx="1" type="body"/>
          </p:nvPr>
        </p:nvSpPr>
        <p:spPr>
          <a:xfrm>
            <a:off x="457200" y="1604963"/>
            <a:ext cx="8220075" cy="45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2" name="Google Shape;32;p1"/>
          <p:cNvSpPr/>
          <p:nvPr/>
        </p:nvSpPr>
        <p:spPr>
          <a:xfrm>
            <a:off x="6557963" y="6172200"/>
            <a:ext cx="2509837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spcFirstLastPara="1" rIns="90350" wrap="square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Advisor: Professor Ganz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/>
          <p:nvPr/>
        </p:nvSpPr>
        <p:spPr>
          <a:xfrm>
            <a:off x="6156325" y="5943600"/>
            <a:ext cx="301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Google Shape;71;p13"/>
          <p:cNvCxnSpPr/>
          <p:nvPr/>
        </p:nvCxnSpPr>
        <p:spPr>
          <a:xfrm>
            <a:off x="0" y="1219200"/>
            <a:ext cx="9144000" cy="1500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" name="Google Shape;72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114300"/>
            <a:ext cx="2592388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3"/>
          <p:cNvSpPr/>
          <p:nvPr/>
        </p:nvSpPr>
        <p:spPr>
          <a:xfrm>
            <a:off x="8382000" y="6172200"/>
            <a:ext cx="609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163513" y="6172200"/>
            <a:ext cx="48243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spcFirstLastPara="1" rIns="90350" wrap="square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" name="Google Shape;77;p13"/>
          <p:cNvCxnSpPr/>
          <p:nvPr/>
        </p:nvCxnSpPr>
        <p:spPr>
          <a:xfrm>
            <a:off x="0" y="6096000"/>
            <a:ext cx="9144000" cy="1500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" name="Google Shape;78;p13"/>
          <p:cNvSpPr txBox="1"/>
          <p:nvPr>
            <p:ph type="title"/>
          </p:nvPr>
        </p:nvSpPr>
        <p:spPr>
          <a:xfrm>
            <a:off x="304800" y="609600"/>
            <a:ext cx="88296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381000" y="1371600"/>
            <a:ext cx="8143800" cy="4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Relationship Id="rId5" Type="http://schemas.openxmlformats.org/officeDocument/2006/relationships/image" Target="../media/image8.jpg"/><Relationship Id="rId6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/>
          <p:nvPr/>
        </p:nvSpPr>
        <p:spPr>
          <a:xfrm>
            <a:off x="2247900" y="4419125"/>
            <a:ext cx="4953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Team 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>
                <a:latin typeface="Verdana"/>
                <a:ea typeface="Verdana"/>
                <a:cs typeface="Verdana"/>
                <a:sym typeface="Verdana"/>
              </a:rPr>
              <a:t>April 17</a:t>
            </a:r>
            <a:r>
              <a:rPr b="0" i="0" lang="en-US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2019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4"/>
          <p:cNvSpPr/>
          <p:nvPr/>
        </p:nvSpPr>
        <p:spPr>
          <a:xfrm>
            <a:off x="63500" y="-893763"/>
            <a:ext cx="2466975" cy="1847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4"/>
          <p:cNvSpPr/>
          <p:nvPr/>
        </p:nvSpPr>
        <p:spPr>
          <a:xfrm>
            <a:off x="63500" y="-877888"/>
            <a:ext cx="2505075" cy="1819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4"/>
          <p:cNvSpPr txBox="1"/>
          <p:nvPr/>
        </p:nvSpPr>
        <p:spPr>
          <a:xfrm>
            <a:off x="9096375" y="233363"/>
            <a:ext cx="185738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4"/>
          <p:cNvSpPr txBox="1"/>
          <p:nvPr/>
        </p:nvSpPr>
        <p:spPr>
          <a:xfrm>
            <a:off x="155575" y="103188"/>
            <a:ext cx="184150" cy="35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414338" y="1581150"/>
            <a:ext cx="1857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4"/>
          <p:cNvSpPr txBox="1"/>
          <p:nvPr/>
        </p:nvSpPr>
        <p:spPr>
          <a:xfrm>
            <a:off x="304800" y="609600"/>
            <a:ext cx="8839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ts val="3000"/>
              <a:buFont typeface="Times New Roman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Final</a:t>
            </a: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Product</a:t>
            </a: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4"/>
          <p:cNvSpPr txBox="1"/>
          <p:nvPr/>
        </p:nvSpPr>
        <p:spPr>
          <a:xfrm>
            <a:off x="673100" y="1619250"/>
            <a:ext cx="185738" cy="354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4"/>
          <p:cNvSpPr txBox="1"/>
          <p:nvPr/>
        </p:nvSpPr>
        <p:spPr>
          <a:xfrm>
            <a:off x="2889250" y="6440488"/>
            <a:ext cx="185738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 rotWithShape="1">
          <a:blip r:embed="rId3">
            <a:alphaModFix/>
          </a:blip>
          <a:srcRect b="10053" l="0" r="0" t="24320"/>
          <a:stretch/>
        </p:blipFill>
        <p:spPr>
          <a:xfrm>
            <a:off x="2993474" y="1581155"/>
            <a:ext cx="3157048" cy="2762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Actual</a:t>
            </a: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 FPR Deliverables</a:t>
            </a:r>
            <a:endParaRPr/>
          </a:p>
        </p:txBody>
      </p:sp>
      <p:sp>
        <p:nvSpPr>
          <p:cNvPr id="238" name="Google Shape;238;p33"/>
          <p:cNvSpPr txBox="1"/>
          <p:nvPr/>
        </p:nvSpPr>
        <p:spPr>
          <a:xfrm>
            <a:off x="381000" y="1397000"/>
            <a:ext cx="8153400" cy="46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1143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Mapper completed</a:t>
            </a:r>
            <a:endParaRPr/>
          </a:p>
          <a:p>
            <a: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Wireless maneuverability of robot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User controls sent through Wi-Fi to Mapper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LIDAR and IMU sensor data relayed back to PC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Camera feed sent back to PC</a:t>
            </a:r>
            <a:endParaRPr/>
          </a:p>
          <a:p>
            <a: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3D SLAM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2D map generated and viewable in Rviz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Point cloud viewable in Meshlab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Mesh generated from point cloud</a:t>
            </a:r>
            <a:endParaRPr/>
          </a:p>
          <a:p>
            <a: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Component integration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Functional PCB integrated into Mapper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hardware and circuitry fits neatly in Mapper</a:t>
            </a:r>
            <a:endParaRPr/>
          </a:p>
        </p:txBody>
      </p:sp>
      <p:pic>
        <p:nvPicPr>
          <p:cNvPr descr="https://lh6.googleusercontent.com/Sn2oK-7fvCU8sYpltZxqqM48nT8N45dgZP7BeaiTMP12Zmpjq_ObihgbOd6Ola-4O-r2M_V16-68fukOaWKI_yc_X2rtFq7O-KaIMRZ73ebLvoJVTmgEdX7gObZQ7qcvluMhxTXwahQ" id="239" name="Google Shape;23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285" y="1157394"/>
            <a:ext cx="596150" cy="621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Sn2oK-7fvCU8sYpltZxqqM48nT8N45dgZP7BeaiTMP12Zmpjq_ObihgbOd6Ola-4O-r2M_V16-68fukOaWKI_yc_X2rtFq7O-KaIMRZ73ebLvoJVTmgEdX7gObZQ7qcvluMhxTXwahQ" id="240" name="Google Shape;24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202" y="1692823"/>
            <a:ext cx="443750" cy="462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Sn2oK-7fvCU8sYpltZxqqM48nT8N45dgZP7BeaiTMP12Zmpjq_ObihgbOd6Ola-4O-r2M_V16-68fukOaWKI_yc_X2rtFq7O-KaIMRZ73ebLvoJVTmgEdX7gObZQ7qcvluMhxTXwahQ" id="241" name="Google Shape;24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202" y="3036773"/>
            <a:ext cx="443750" cy="462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Sn2oK-7fvCU8sYpltZxqqM48nT8N45dgZP7BeaiTMP12Zmpjq_ObihgbOd6Ola-4O-r2M_V16-68fukOaWKI_yc_X2rtFq7O-KaIMRZ73ebLvoJVTmgEdX7gObZQ7qcvluMhxTXwahQ" id="242" name="Google Shape;24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2" y="4449473"/>
            <a:ext cx="443750" cy="46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FPR </a:t>
            </a: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Responsibilities</a:t>
            </a:r>
            <a:endParaRPr/>
          </a:p>
        </p:txBody>
      </p:sp>
      <p:sp>
        <p:nvSpPr>
          <p:cNvPr id="252" name="Google Shape;252;p34"/>
          <p:cNvSpPr txBox="1"/>
          <p:nvPr/>
        </p:nvSpPr>
        <p:spPr>
          <a:xfrm>
            <a:off x="381000" y="1397000"/>
            <a:ext cx="8153400" cy="46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Kelvin (ME)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Optimize pan &amp; tilt system, finalize robot chassis, design phone mount, mount all components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Marcus (EE)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Create PCB, Wi-Fi robot control, integrate all components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Derek (CSE)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3D SLAM, Wi-Fi data transfer, Wi-Fi video feed, PC application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Bryan (CSE)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3D SLAM, Wi-Fi robot control, PC application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/>
          <p:nvPr/>
        </p:nvSpPr>
        <p:spPr>
          <a:xfrm>
            <a:off x="304800" y="609600"/>
            <a:ext cx="8839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FPR Deliverable (Wireless </a:t>
            </a: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Maneuverability</a:t>
            </a: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3000">
              <a:solidFill>
                <a:srgbClr val="881C1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2" name="Google Shape;262;p35"/>
          <p:cNvSpPr txBox="1"/>
          <p:nvPr/>
        </p:nvSpPr>
        <p:spPr>
          <a:xfrm>
            <a:off x="381000" y="1397000"/>
            <a:ext cx="8153400" cy="46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User controls sent through Wi-Fi to Mapper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NodeMCU reads UDP messages sent from PC application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PC application → NodeMCU → motors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LIDAR and IMU sensor data relayed back to PC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Raspberry Pi 3 B+ running Ubuntu Server 18.04 with ROS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ROS master (PC) launches nodes on remote machine (RPi)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Raspberry Pi publishes ROS /scan and /imu to master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Raspberry Pi 3 B+ → PC → SLAM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Camera feed sent back to PC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Phone’s Android application sends captured frames to PC application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Phone → Android application → PC application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FPR Deliverable (</a:t>
            </a: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3D SLAM)</a:t>
            </a:r>
            <a:endParaRPr sz="3000">
              <a:solidFill>
                <a:srgbClr val="881C1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2" name="Google Shape;272;p36"/>
          <p:cNvSpPr txBox="1"/>
          <p:nvPr/>
        </p:nvSpPr>
        <p:spPr>
          <a:xfrm>
            <a:off x="381000" y="1397000"/>
            <a:ext cx="8153400" cy="46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Rviz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</a:t>
            </a: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enerated 2D map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Robot trajectory/path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Meshlab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Generated p</a:t>
            </a: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oint cloud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Verdana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Reconstructed mesh</a:t>
            </a:r>
            <a:endParaRPr/>
          </a:p>
        </p:txBody>
      </p:sp>
      <p:pic>
        <p:nvPicPr>
          <p:cNvPr id="273" name="Google Shape;27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100" y="3657325"/>
            <a:ext cx="4031050" cy="23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3657324"/>
            <a:ext cx="3975502" cy="233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6200" y="1320300"/>
            <a:ext cx="2898847" cy="2174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FPR Deliverable (</a:t>
            </a: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Component Integration)</a:t>
            </a:r>
            <a:endParaRPr sz="3000">
              <a:solidFill>
                <a:srgbClr val="881C1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5" name="Google Shape;285;p37"/>
          <p:cNvSpPr txBox="1"/>
          <p:nvPr/>
        </p:nvSpPr>
        <p:spPr>
          <a:xfrm>
            <a:off x="381000" y="1397000"/>
            <a:ext cx="8153400" cy="46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Functional PCB integrated into Mapper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H-bridge PCB created using Altium Designer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Verdana"/>
              <a:buChar char="▪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Connects to the NodeMCU to send signals to the wheel motors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Connecting subsystems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Verdana"/>
              <a:buChar char="▪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LIDAR Sensor and IMU data is sent through the Pi to the laptop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Verdana"/>
              <a:buChar char="▪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Laptop able to send controls over to the NodeMCU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Verdana"/>
              <a:buChar char="▪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Camera feedback displayed on the laptop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hardware and circuitry fits neatly in Mapper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Top: LIDAR Sensor, Servos, IMU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Verdana"/>
              <a:buChar char="▪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Inside: H-bridge, NodeMCU, Maestro servos controller, batteries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Verdana"/>
              <a:buChar char="▪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Under: Raspberry Pi, batteries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What we plan to bring to Demo Day</a:t>
            </a:r>
            <a:endParaRPr b="0" i="0" sz="3000" u="none" cap="none" strike="noStrike">
              <a:solidFill>
                <a:srgbClr val="881C1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5" name="Google Shape;295;p38"/>
          <p:cNvSpPr txBox="1"/>
          <p:nvPr/>
        </p:nvSpPr>
        <p:spPr>
          <a:xfrm>
            <a:off x="381000" y="13970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Completed Mapper on display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Video that shows Mapper fabricating 3D model of a room</a:t>
            </a:r>
            <a:endParaRPr/>
          </a:p>
          <a:p>
            <a:pPr indent="-342900" lvl="0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Controller for the robot</a:t>
            </a:r>
            <a:endParaRPr>
              <a:solidFill>
                <a:schemeClr val="dk1"/>
              </a:solidFill>
            </a:endParaRPr>
          </a:p>
          <a:p>
            <a:pPr indent="-342900" lvl="0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Video feedback</a:t>
            </a:r>
            <a:endParaRPr>
              <a:solidFill>
                <a:schemeClr val="dk1"/>
              </a:solidFill>
            </a:endParaRPr>
          </a:p>
          <a:p>
            <a:pPr indent="-342900" lvl="0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Current map that is being created</a:t>
            </a:r>
            <a:endParaRPr>
              <a:solidFill>
                <a:schemeClr val="dk1"/>
              </a:solidFill>
            </a:endParaRPr>
          </a:p>
          <a:p>
            <a:pPr indent="-342900" lvl="0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Marker that shows where the robot is relative to the room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3D output mesh layout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Costs</a:t>
            </a:r>
            <a:endParaRPr b="0" i="0" sz="3000" u="none" cap="none" strike="noStrike">
              <a:solidFill>
                <a:srgbClr val="881C1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5" name="Google Shape;3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10525"/>
            <a:ext cx="6979750" cy="423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rTbD0Zg14Lavt_z4ikc69xl5QI_dFxzbQ9ZNKtCk3MvFIVA55eyRyVELfEYfZjdC7EyGHi6GL-1GhBarMcAQEH7I84-s7JYzVjExEAbB-hq4rbNMX7qw0cKwhWvO_99pdCuvdo8nwHw" id="306" name="Google Shape;306;p39"/>
          <p:cNvPicPr preferRelativeResize="0"/>
          <p:nvPr/>
        </p:nvPicPr>
        <p:blipFill rotWithShape="1">
          <a:blip r:embed="rId4">
            <a:alphaModFix/>
          </a:blip>
          <a:srcRect b="0" l="0" r="20432" t="0"/>
          <a:stretch/>
        </p:blipFill>
        <p:spPr>
          <a:xfrm>
            <a:off x="5388275" y="2063050"/>
            <a:ext cx="3712124" cy="305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t/>
            </a:r>
            <a:endParaRPr b="0" i="0" sz="3000" u="none" cap="none" strike="noStrike">
              <a:solidFill>
                <a:srgbClr val="881C1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6" name="Google Shape;316;p40"/>
          <p:cNvSpPr txBox="1"/>
          <p:nvPr/>
        </p:nvSpPr>
        <p:spPr>
          <a:xfrm>
            <a:off x="381000" y="13970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0" i="0" lang="en-US" sz="7200" u="none" cap="none" strike="noStrike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Demo</a:t>
            </a:r>
            <a:endParaRPr b="0" i="0" sz="7200" u="none" cap="none" strike="noStrike">
              <a:solidFill>
                <a:srgbClr val="C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1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t/>
            </a:r>
            <a:endParaRPr b="0" i="0" sz="3000" u="none" cap="none" strike="noStrike">
              <a:solidFill>
                <a:srgbClr val="881C1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6" name="Google Shape;326;p41"/>
          <p:cNvSpPr txBox="1"/>
          <p:nvPr/>
        </p:nvSpPr>
        <p:spPr>
          <a:xfrm>
            <a:off x="381000" y="13970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4962" lvl="0" marL="3349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0" i="0" lang="en-US" sz="7200" u="none" cap="none" strike="noStrike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Questions?</a:t>
            </a:r>
            <a:endParaRPr b="0" i="0" sz="7200" u="none" cap="none" strike="noStrike">
              <a:solidFill>
                <a:srgbClr val="C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/>
          <p:nvPr/>
        </p:nvSpPr>
        <p:spPr>
          <a:xfrm>
            <a:off x="5486400" y="2828269"/>
            <a:ext cx="3565525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Marcus Le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5"/>
          <p:cNvSpPr/>
          <p:nvPr/>
        </p:nvSpPr>
        <p:spPr>
          <a:xfrm>
            <a:off x="2112336" y="5273767"/>
            <a:ext cx="2438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Bryan Martel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CSE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5"/>
          <p:cNvSpPr/>
          <p:nvPr/>
        </p:nvSpPr>
        <p:spPr>
          <a:xfrm>
            <a:off x="5486400" y="5273767"/>
            <a:ext cx="2438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Derek Sun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CSE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2133600" y="2821051"/>
            <a:ext cx="2438400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Kelvin Nguyen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5"/>
          <p:cNvSpPr/>
          <p:nvPr/>
        </p:nvSpPr>
        <p:spPr>
          <a:xfrm>
            <a:off x="63500" y="-893763"/>
            <a:ext cx="2466975" cy="1847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5"/>
          <p:cNvSpPr/>
          <p:nvPr/>
        </p:nvSpPr>
        <p:spPr>
          <a:xfrm>
            <a:off x="63500" y="-877888"/>
            <a:ext cx="2505075" cy="1819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9096375" y="233363"/>
            <a:ext cx="185738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155575" y="103188"/>
            <a:ext cx="184150" cy="35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414338" y="1581150"/>
            <a:ext cx="1857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304800" y="609600"/>
            <a:ext cx="8839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ts val="3000"/>
              <a:buFont typeface="Times New Roman"/>
              <a:buNone/>
            </a:pP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Mapper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5"/>
          <p:cNvSpPr txBox="1"/>
          <p:nvPr/>
        </p:nvSpPr>
        <p:spPr>
          <a:xfrm>
            <a:off x="673100" y="1619250"/>
            <a:ext cx="185738" cy="354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2889250" y="6440488"/>
            <a:ext cx="185738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9992" y="3725143"/>
            <a:ext cx="1197347" cy="152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3020" y="1309688"/>
            <a:ext cx="1197347" cy="152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9992" y="1309688"/>
            <a:ext cx="1197348" cy="152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83019" y="3725143"/>
            <a:ext cx="1197347" cy="1523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/>
        </p:nvSpPr>
        <p:spPr>
          <a:xfrm>
            <a:off x="304800" y="609600"/>
            <a:ext cx="8839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Goal</a:t>
            </a:r>
            <a:endParaRPr b="0" i="0" sz="3000" u="none" cap="none" strike="noStrike">
              <a:solidFill>
                <a:srgbClr val="881C1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381000" y="13970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Provide homeowners or real estate agents with the ability to post an updated model of the interior of their house</a:t>
            </a:r>
            <a:endParaRPr/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Potential integration with virtual reality tours</a:t>
            </a:r>
            <a:endParaRPr/>
          </a:p>
          <a:p>
            <a:pPr indent="-342900" lvl="0" marL="801688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Similar to an open house</a:t>
            </a:r>
            <a:endParaRPr/>
          </a:p>
          <a:p>
            <a:pPr indent="-342900" lvl="0" marL="801688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Cater toward the younger, more technologically adept generation that will inevitably dominate the future real estate market</a:t>
            </a:r>
            <a:endParaRPr/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/>
        </p:nvSpPr>
        <p:spPr>
          <a:xfrm>
            <a:off x="304800" y="609600"/>
            <a:ext cx="8839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Method of Resolution</a:t>
            </a:r>
            <a:endParaRPr/>
          </a:p>
        </p:txBody>
      </p:sp>
      <p:sp>
        <p:nvSpPr>
          <p:cNvPr id="177" name="Google Shape;177;p27"/>
          <p:cNvSpPr txBox="1"/>
          <p:nvPr/>
        </p:nvSpPr>
        <p:spPr>
          <a:xfrm>
            <a:off x="381000" y="13970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 robot that utilizes LIDAR sensors to remotely navigate around the surrounding environment and produce a 3D layout of an indoor area </a:t>
            </a:r>
            <a:endParaRPr/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 camera mounted on the robot will allow for live video feed to assist in user navigation</a:t>
            </a:r>
            <a:endParaRPr/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https://i.dell.com/sites/imagecontent/videos/en/PublishingImages/xps-13-lt-2017.jpg" id="178" name="Google Shape;17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5679" y="3301010"/>
            <a:ext cx="3952581" cy="222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4854" y="3505146"/>
            <a:ext cx="2570400" cy="14530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7"/>
          <p:cNvCxnSpPr/>
          <p:nvPr/>
        </p:nvCxnSpPr>
        <p:spPr>
          <a:xfrm>
            <a:off x="4015409" y="4552122"/>
            <a:ext cx="960783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81" name="Google Shape;181;p27"/>
          <p:cNvPicPr preferRelativeResize="0"/>
          <p:nvPr/>
        </p:nvPicPr>
        <p:blipFill rotWithShape="1">
          <a:blip r:embed="rId5">
            <a:alphaModFix/>
          </a:blip>
          <a:srcRect b="10053" l="0" r="0" t="24320"/>
          <a:stretch/>
        </p:blipFill>
        <p:spPr>
          <a:xfrm>
            <a:off x="779099" y="3130230"/>
            <a:ext cx="3157048" cy="2762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/>
        </p:nvSpPr>
        <p:spPr>
          <a:xfrm>
            <a:off x="304800" y="609600"/>
            <a:ext cx="8839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Requirements Analysis: Specifications</a:t>
            </a:r>
            <a:endParaRPr/>
          </a:p>
        </p:txBody>
      </p:sp>
      <p:sp>
        <p:nvSpPr>
          <p:cNvPr id="191" name="Google Shape;191;p28"/>
          <p:cNvSpPr txBox="1"/>
          <p:nvPr/>
        </p:nvSpPr>
        <p:spPr>
          <a:xfrm>
            <a:off x="381000" y="13970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Speed of up to 3mph</a:t>
            </a:r>
            <a:endParaRPr/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Effective detection range of 15ft</a:t>
            </a:r>
            <a:endParaRPr/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Approximately 12 pounds</a:t>
            </a:r>
            <a:endParaRPr/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Approximately 2 hours of battery life</a:t>
            </a:r>
            <a:endParaRPr/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Durable enough to withstand minor collisions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Requirements Analysis: Inputs and Outputs</a:t>
            </a:r>
            <a:endParaRPr/>
          </a:p>
        </p:txBody>
      </p:sp>
      <p:sp>
        <p:nvSpPr>
          <p:cNvPr id="201" name="Google Shape;201;p29"/>
          <p:cNvSpPr txBox="1"/>
          <p:nvPr/>
        </p:nvSpPr>
        <p:spPr>
          <a:xfrm>
            <a:off x="381000" y="13970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Input</a:t>
            </a:r>
            <a:endParaRPr/>
          </a:p>
          <a:p>
            <a:pPr indent="-342900" lvl="0" marL="80168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LIDAR sensor data</a:t>
            </a:r>
            <a:endParaRPr/>
          </a:p>
          <a:p>
            <a:pPr indent="-342900" lvl="0" marL="80168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Inertial measurement unit data</a:t>
            </a:r>
            <a:endParaRPr/>
          </a:p>
          <a:p>
            <a:pPr indent="-342900" lvl="0" marL="80168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Camera data</a:t>
            </a:r>
            <a:endParaRPr/>
          </a:p>
          <a:p>
            <a:pPr indent="-342900" lvl="0" marL="80168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User navigation control</a:t>
            </a:r>
            <a:endParaRPr/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Output</a:t>
            </a:r>
            <a:endParaRPr/>
          </a:p>
          <a:p>
            <a:pPr indent="-342900" lvl="0" marL="80168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Live video feed</a:t>
            </a:r>
            <a:endParaRPr/>
          </a:p>
          <a:p>
            <a:pPr indent="-342900" lvl="0" marL="80168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Map data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/>
        </p:nvSpPr>
        <p:spPr>
          <a:xfrm>
            <a:off x="304800" y="609600"/>
            <a:ext cx="8839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System Overview</a:t>
            </a:r>
            <a:endParaRPr/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75" y="1228850"/>
            <a:ext cx="8659251" cy="480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Block Diagram</a:t>
            </a:r>
            <a:endParaRPr b="0" i="0" sz="3000" u="none" cap="none" strike="noStrike">
              <a:solidFill>
                <a:srgbClr val="881C1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309800"/>
            <a:ext cx="8312101" cy="474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Proposed FPR Deliverables</a:t>
            </a:r>
            <a:endParaRPr/>
          </a:p>
        </p:txBody>
      </p:sp>
      <p:sp>
        <p:nvSpPr>
          <p:cNvPr id="228" name="Google Shape;228;p32"/>
          <p:cNvSpPr txBox="1"/>
          <p:nvPr/>
        </p:nvSpPr>
        <p:spPr>
          <a:xfrm>
            <a:off x="381000" y="1397000"/>
            <a:ext cx="8153400" cy="46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1143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Mapper completed</a:t>
            </a:r>
            <a:endParaRPr/>
          </a:p>
          <a:p>
            <a: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Wireless maneuverability of robot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User controls sent through Wi-Fi to Mapper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LIDAR and IMU sensor data relayed back to PC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Camera feed sent back to PC</a:t>
            </a:r>
            <a:endParaRPr/>
          </a:p>
          <a:p>
            <a: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3D SLAM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2D map generated and viewable in Rviz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Point cloud viewable in Meshlab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Mesh generated from point cloud</a:t>
            </a:r>
            <a:endParaRPr/>
          </a:p>
          <a:p>
            <a: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Component integration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Functional PCB integrated into Mapper</a:t>
            </a:r>
            <a:endParaRPr/>
          </a:p>
          <a:p>
            <a:pPr indent="-342900" lvl="0" marL="8001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hardware and circuitry fits neatly in Mapper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