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32918400" cx="21945600"/>
  <p:notesSz cx="7315200" cy="9601200"/>
  <p:embeddedFontLst>
    <p:embeddedFont>
      <p:font typeface="Architects Daughter"/>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1980F5B-9291-4295-987B-767224FC45D3}">
  <a:tblStyle styleId="{61980F5B-9291-4295-987B-767224FC45D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9D2FF5F-B8B5-4F41-82D2-38C11445E076}" styleName="Table_1">
    <a:wholeTbl>
      <a:tcTxStyle b="off" i="off">
        <a:font>
          <a:latin typeface="Times New Roman"/>
          <a:ea typeface="Times New Roman"/>
          <a:cs typeface="Times New Roman"/>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Times New Roman"/>
          <a:ea typeface="Times New Roman"/>
          <a:cs typeface="Times New Roman"/>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69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chitectsDaught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19425" y="720075"/>
            <a:ext cx="4877025"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31500" y="4560550"/>
            <a:ext cx="5852150" cy="432052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2444750" y="715963"/>
            <a:ext cx="2427288" cy="3638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82" name="Google Shape;82;p1:notes"/>
          <p:cNvSpPr txBox="1"/>
          <p:nvPr>
            <p:ph idx="1" type="body"/>
          </p:nvPr>
        </p:nvSpPr>
        <p:spPr>
          <a:xfrm>
            <a:off x="974725" y="4594225"/>
            <a:ext cx="5365750" cy="4278313"/>
          </a:xfrm>
          <a:prstGeom prst="rect">
            <a:avLst/>
          </a:prstGeom>
          <a:noFill/>
          <a:ln>
            <a:noFill/>
          </a:ln>
        </p:spPr>
        <p:txBody>
          <a:bodyPr anchorCtr="0" anchor="t" bIns="50800" lIns="101600" spcFirstLastPara="1" rIns="101600" wrap="square" tIns="508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731500" y="4560550"/>
            <a:ext cx="5852150" cy="43205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219425" y="720075"/>
            <a:ext cx="4877025"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7825" y="2925763"/>
            <a:ext cx="18649950" cy="548640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1"/>
          <p:cNvSpPr txBox="1"/>
          <p:nvPr>
            <p:ph idx="1" type="body"/>
          </p:nvPr>
        </p:nvSpPr>
        <p:spPr>
          <a:xfrm rot="5400000">
            <a:off x="1098550" y="10061575"/>
            <a:ext cx="19748500" cy="18649950"/>
          </a:xfrm>
          <a:prstGeom prst="rect">
            <a:avLst/>
          </a:prstGeom>
          <a:noFill/>
          <a:ln>
            <a:noFill/>
          </a:ln>
        </p:spPr>
        <p:txBody>
          <a:bodyPr anchorCtr="0" anchor="t" bIns="162325" lIns="324650" spcFirstLastPara="1" rIns="324650" wrap="square" tIns="1623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99012" y="13762039"/>
            <a:ext cx="26335038" cy="4662487"/>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rot="5400000">
            <a:off x="-4602163" y="9175751"/>
            <a:ext cx="26335038" cy="13835063"/>
          </a:xfrm>
          <a:prstGeom prst="rect">
            <a:avLst/>
          </a:prstGeom>
          <a:noFill/>
          <a:ln>
            <a:noFill/>
          </a:ln>
        </p:spPr>
        <p:txBody>
          <a:bodyPr anchorCtr="0" anchor="t" bIns="162325" lIns="324650" spcFirstLastPara="1" rIns="324650" wrap="square" tIns="1623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646238" y="10226675"/>
            <a:ext cx="18653124" cy="705485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subTitle"/>
          </p:nvPr>
        </p:nvSpPr>
        <p:spPr>
          <a:xfrm>
            <a:off x="3292475" y="18653125"/>
            <a:ext cx="15360651" cy="8413750"/>
          </a:xfrm>
          <a:prstGeom prst="rect">
            <a:avLst/>
          </a:prstGeom>
          <a:noFill/>
          <a:ln>
            <a:noFill/>
          </a:ln>
        </p:spPr>
        <p:txBody>
          <a:bodyPr anchorCtr="0" anchor="t" bIns="162325" lIns="324650" spcFirstLastPara="1" rIns="324650" wrap="square" tIns="162325"/>
          <a:lstStyle>
            <a:lvl1pPr lvl="0" algn="ctr">
              <a:spcBef>
                <a:spcPts val="2260"/>
              </a:spcBef>
              <a:spcAft>
                <a:spcPts val="0"/>
              </a:spcAft>
              <a:buClr>
                <a:schemeClr val="dk1"/>
              </a:buClr>
              <a:buSzPts val="11300"/>
              <a:buFont typeface="Times New Roman"/>
              <a:buNone/>
              <a:defRPr/>
            </a:lvl1pPr>
            <a:lvl2pPr lvl="1" algn="ctr">
              <a:spcBef>
                <a:spcPts val="1960"/>
              </a:spcBef>
              <a:spcAft>
                <a:spcPts val="0"/>
              </a:spcAft>
              <a:buClr>
                <a:schemeClr val="dk1"/>
              </a:buClr>
              <a:buSzPts val="9800"/>
              <a:buFont typeface="Times New Roman"/>
              <a:buNone/>
              <a:defRPr/>
            </a:lvl2pPr>
            <a:lvl3pPr lvl="2" algn="ctr">
              <a:spcBef>
                <a:spcPts val="1680"/>
              </a:spcBef>
              <a:spcAft>
                <a:spcPts val="0"/>
              </a:spcAft>
              <a:buClr>
                <a:schemeClr val="dk1"/>
              </a:buClr>
              <a:buSzPts val="8400"/>
              <a:buFont typeface="Times New Roman"/>
              <a:buNone/>
              <a:defRPr/>
            </a:lvl3pPr>
            <a:lvl4pPr lvl="3" algn="ctr">
              <a:spcBef>
                <a:spcPts val="1420"/>
              </a:spcBef>
              <a:spcAft>
                <a:spcPts val="0"/>
              </a:spcAft>
              <a:buClr>
                <a:schemeClr val="dk1"/>
              </a:buClr>
              <a:buSzPts val="7100"/>
              <a:buFont typeface="Times New Roman"/>
              <a:buNone/>
              <a:defRPr/>
            </a:lvl4pPr>
            <a:lvl5pPr lvl="4" algn="ctr">
              <a:spcBef>
                <a:spcPts val="1420"/>
              </a:spcBef>
              <a:spcAft>
                <a:spcPts val="0"/>
              </a:spcAft>
              <a:buClr>
                <a:schemeClr val="dk1"/>
              </a:buClr>
              <a:buSzPts val="7100"/>
              <a:buFont typeface="Times New Roman"/>
              <a:buNone/>
              <a:defRPr/>
            </a:lvl5pPr>
            <a:lvl6pPr lvl="5" algn="ctr">
              <a:spcBef>
                <a:spcPts val="1420"/>
              </a:spcBef>
              <a:spcAft>
                <a:spcPts val="0"/>
              </a:spcAft>
              <a:buClr>
                <a:schemeClr val="dk1"/>
              </a:buClr>
              <a:buSzPts val="7100"/>
              <a:buFont typeface="Times New Roman"/>
              <a:buNone/>
              <a:defRPr/>
            </a:lvl6pPr>
            <a:lvl7pPr lvl="6" algn="ctr">
              <a:spcBef>
                <a:spcPts val="1420"/>
              </a:spcBef>
              <a:spcAft>
                <a:spcPts val="0"/>
              </a:spcAft>
              <a:buClr>
                <a:schemeClr val="dk1"/>
              </a:buClr>
              <a:buSzPts val="7100"/>
              <a:buFont typeface="Times New Roman"/>
              <a:buNone/>
              <a:defRPr/>
            </a:lvl7pPr>
            <a:lvl8pPr lvl="7" algn="ctr">
              <a:spcBef>
                <a:spcPts val="1420"/>
              </a:spcBef>
              <a:spcAft>
                <a:spcPts val="0"/>
              </a:spcAft>
              <a:buClr>
                <a:schemeClr val="dk1"/>
              </a:buClr>
              <a:buSzPts val="7100"/>
              <a:buFont typeface="Times New Roman"/>
              <a:buNone/>
              <a:defRPr/>
            </a:lvl8pPr>
            <a:lvl9pPr lvl="8" algn="ctr">
              <a:spcBef>
                <a:spcPts val="1420"/>
              </a:spcBef>
              <a:spcAft>
                <a:spcPts val="0"/>
              </a:spcAft>
              <a:buClr>
                <a:schemeClr val="dk1"/>
              </a:buClr>
              <a:buSzPts val="7100"/>
              <a:buFont typeface="Times New Roman"/>
              <a:buNone/>
              <a:defRPr/>
            </a:lvl9pPr>
          </a:lstStyle>
          <a:p/>
        </p:txBody>
      </p:sp>
      <p:sp>
        <p:nvSpPr>
          <p:cNvPr id="18" name="Google Shape;18;p3"/>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1647825" y="2925763"/>
            <a:ext cx="18649950" cy="548640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
          <p:cNvSpPr txBox="1"/>
          <p:nvPr>
            <p:ph idx="1" type="body"/>
          </p:nvPr>
        </p:nvSpPr>
        <p:spPr>
          <a:xfrm>
            <a:off x="1647825" y="9512300"/>
            <a:ext cx="18649950" cy="19748500"/>
          </a:xfrm>
          <a:prstGeom prst="rect">
            <a:avLst/>
          </a:prstGeom>
          <a:noFill/>
          <a:ln>
            <a:noFill/>
          </a:ln>
        </p:spPr>
        <p:txBody>
          <a:bodyPr anchorCtr="0" anchor="t" bIns="162325" lIns="324650" spcFirstLastPara="1" rIns="324650" wrap="square" tIns="1623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1733550" y="21153438"/>
            <a:ext cx="18653124" cy="6537325"/>
          </a:xfrm>
          <a:prstGeom prst="rect">
            <a:avLst/>
          </a:prstGeom>
          <a:noFill/>
          <a:ln>
            <a:noFill/>
          </a:ln>
        </p:spPr>
        <p:txBody>
          <a:bodyPr anchorCtr="0" anchor="t" bIns="162325" lIns="324650" spcFirstLastPara="1" rIns="324650" wrap="square" tIns="162325"/>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
          <p:cNvSpPr txBox="1"/>
          <p:nvPr>
            <p:ph idx="1" type="body"/>
          </p:nvPr>
        </p:nvSpPr>
        <p:spPr>
          <a:xfrm>
            <a:off x="1733550" y="13952538"/>
            <a:ext cx="18653124" cy="7200900"/>
          </a:xfrm>
          <a:prstGeom prst="rect">
            <a:avLst/>
          </a:prstGeom>
          <a:noFill/>
          <a:ln>
            <a:noFill/>
          </a:ln>
        </p:spPr>
        <p:txBody>
          <a:bodyPr anchorCtr="0" anchor="b" bIns="162325" lIns="324650" spcFirstLastPara="1" rIns="324650" wrap="square" tIns="162325"/>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30" name="Google Shape;30;p5"/>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1647825" y="2925763"/>
            <a:ext cx="18649950" cy="548640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
          <p:cNvSpPr txBox="1"/>
          <p:nvPr>
            <p:ph idx="1" type="body"/>
          </p:nvPr>
        </p:nvSpPr>
        <p:spPr>
          <a:xfrm>
            <a:off x="1647825" y="9512300"/>
            <a:ext cx="9248775" cy="19748500"/>
          </a:xfrm>
          <a:prstGeom prst="rect">
            <a:avLst/>
          </a:prstGeom>
          <a:noFill/>
          <a:ln>
            <a:noFill/>
          </a:ln>
        </p:spPr>
        <p:txBody>
          <a:bodyPr anchorCtr="0" anchor="t" bIns="162325" lIns="324650" spcFirstLastPara="1" rIns="324650" wrap="square" tIns="162325"/>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6" name="Google Shape;36;p6"/>
          <p:cNvSpPr txBox="1"/>
          <p:nvPr>
            <p:ph idx="2" type="body"/>
          </p:nvPr>
        </p:nvSpPr>
        <p:spPr>
          <a:xfrm>
            <a:off x="11049000" y="9512300"/>
            <a:ext cx="9248775" cy="19748500"/>
          </a:xfrm>
          <a:prstGeom prst="rect">
            <a:avLst/>
          </a:prstGeom>
          <a:noFill/>
          <a:ln>
            <a:noFill/>
          </a:ln>
        </p:spPr>
        <p:txBody>
          <a:bodyPr anchorCtr="0" anchor="t" bIns="162325" lIns="324650" spcFirstLastPara="1" rIns="324650" wrap="square" tIns="162325"/>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37" name="Google Shape;37;p6"/>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1096963" y="1317625"/>
            <a:ext cx="19751676" cy="548640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1096963" y="7369175"/>
            <a:ext cx="9696450" cy="3070225"/>
          </a:xfrm>
          <a:prstGeom prst="rect">
            <a:avLst/>
          </a:prstGeom>
          <a:noFill/>
          <a:ln>
            <a:noFill/>
          </a:ln>
        </p:spPr>
        <p:txBody>
          <a:bodyPr anchorCtr="0" anchor="b" bIns="162325" lIns="324650" spcFirstLastPara="1" rIns="324650" wrap="square" tIns="162325"/>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3" name="Google Shape;43;p7"/>
          <p:cNvSpPr txBox="1"/>
          <p:nvPr>
            <p:ph idx="2" type="body"/>
          </p:nvPr>
        </p:nvSpPr>
        <p:spPr>
          <a:xfrm>
            <a:off x="1096963" y="10439400"/>
            <a:ext cx="9696450" cy="18965863"/>
          </a:xfrm>
          <a:prstGeom prst="rect">
            <a:avLst/>
          </a:prstGeom>
          <a:noFill/>
          <a:ln>
            <a:noFill/>
          </a:ln>
        </p:spPr>
        <p:txBody>
          <a:bodyPr anchorCtr="0" anchor="t" bIns="162325" lIns="324650" spcFirstLastPara="1" rIns="324650" wrap="square" tIns="162325"/>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4" name="Google Shape;44;p7"/>
          <p:cNvSpPr txBox="1"/>
          <p:nvPr>
            <p:ph idx="3" type="body"/>
          </p:nvPr>
        </p:nvSpPr>
        <p:spPr>
          <a:xfrm>
            <a:off x="11147425" y="7369175"/>
            <a:ext cx="9701213" cy="3070225"/>
          </a:xfrm>
          <a:prstGeom prst="rect">
            <a:avLst/>
          </a:prstGeom>
          <a:noFill/>
          <a:ln>
            <a:noFill/>
          </a:ln>
        </p:spPr>
        <p:txBody>
          <a:bodyPr anchorCtr="0" anchor="b" bIns="162325" lIns="324650" spcFirstLastPara="1" rIns="324650" wrap="square" tIns="162325"/>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5" name="Google Shape;45;p7"/>
          <p:cNvSpPr txBox="1"/>
          <p:nvPr>
            <p:ph idx="4" type="body"/>
          </p:nvPr>
        </p:nvSpPr>
        <p:spPr>
          <a:xfrm>
            <a:off x="11147425" y="10439400"/>
            <a:ext cx="9701213" cy="18965863"/>
          </a:xfrm>
          <a:prstGeom prst="rect">
            <a:avLst/>
          </a:prstGeom>
          <a:noFill/>
          <a:ln>
            <a:noFill/>
          </a:ln>
        </p:spPr>
        <p:txBody>
          <a:bodyPr anchorCtr="0" anchor="t" bIns="162325" lIns="324650" spcFirstLastPara="1" rIns="324650" wrap="square" tIns="162325"/>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6" name="Google Shape;46;p7"/>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1647825" y="2925763"/>
            <a:ext cx="18649950" cy="5486400"/>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096963" y="1311275"/>
            <a:ext cx="7219950" cy="5576888"/>
          </a:xfrm>
          <a:prstGeom prst="rect">
            <a:avLst/>
          </a:prstGeom>
          <a:noFill/>
          <a:ln>
            <a:noFill/>
          </a:ln>
        </p:spPr>
        <p:txBody>
          <a:bodyPr anchorCtr="0" anchor="b" bIns="162325" lIns="324650" spcFirstLastPara="1" rIns="324650" wrap="square" tIns="162325"/>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 name="Google Shape;56;p9"/>
          <p:cNvSpPr txBox="1"/>
          <p:nvPr>
            <p:ph idx="1" type="body"/>
          </p:nvPr>
        </p:nvSpPr>
        <p:spPr>
          <a:xfrm>
            <a:off x="8580438" y="1311275"/>
            <a:ext cx="12268199" cy="28093989"/>
          </a:xfrm>
          <a:prstGeom prst="rect">
            <a:avLst/>
          </a:prstGeom>
          <a:noFill/>
          <a:ln>
            <a:noFill/>
          </a:ln>
        </p:spPr>
        <p:txBody>
          <a:bodyPr anchorCtr="0" anchor="t" bIns="162325" lIns="324650" spcFirstLastPara="1" rIns="324650" wrap="square" tIns="162325"/>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57" name="Google Shape;57;p9"/>
          <p:cNvSpPr txBox="1"/>
          <p:nvPr>
            <p:ph idx="2" type="body"/>
          </p:nvPr>
        </p:nvSpPr>
        <p:spPr>
          <a:xfrm>
            <a:off x="1096963" y="6888163"/>
            <a:ext cx="7219950" cy="22517100"/>
          </a:xfrm>
          <a:prstGeom prst="rect">
            <a:avLst/>
          </a:prstGeom>
          <a:noFill/>
          <a:ln>
            <a:noFill/>
          </a:ln>
        </p:spPr>
        <p:txBody>
          <a:bodyPr anchorCtr="0" anchor="t" bIns="162325" lIns="324650" spcFirstLastPara="1" rIns="324650" wrap="square" tIns="162325"/>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58" name="Google Shape;58;p9"/>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302125" y="23042563"/>
            <a:ext cx="13166725" cy="2720975"/>
          </a:xfrm>
          <a:prstGeom prst="rect">
            <a:avLst/>
          </a:prstGeom>
          <a:noFill/>
          <a:ln>
            <a:noFill/>
          </a:ln>
        </p:spPr>
        <p:txBody>
          <a:bodyPr anchorCtr="0" anchor="b" bIns="162325" lIns="324650" spcFirstLastPara="1" rIns="324650" wrap="square" tIns="162325"/>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p:nvPr>
            <p:ph idx="2" type="pic"/>
          </p:nvPr>
        </p:nvSpPr>
        <p:spPr>
          <a:xfrm>
            <a:off x="4302125" y="2941638"/>
            <a:ext cx="13166725" cy="19750086"/>
          </a:xfrm>
          <a:prstGeom prst="rect">
            <a:avLst/>
          </a:prstGeom>
          <a:noFill/>
          <a:ln>
            <a:noFill/>
          </a:ln>
        </p:spPr>
        <p:txBody>
          <a:bodyPr anchorCtr="0" anchor="t" bIns="162325" lIns="324650" spcFirstLastPara="1" rIns="324650" wrap="square" tIns="162325"/>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Google Shape;64;p10"/>
          <p:cNvSpPr txBox="1"/>
          <p:nvPr>
            <p:ph idx="1" type="body"/>
          </p:nvPr>
        </p:nvSpPr>
        <p:spPr>
          <a:xfrm>
            <a:off x="4302125" y="25763538"/>
            <a:ext cx="13166725" cy="3862387"/>
          </a:xfrm>
          <a:prstGeom prst="rect">
            <a:avLst/>
          </a:prstGeom>
          <a:noFill/>
          <a:ln>
            <a:noFill/>
          </a:ln>
        </p:spPr>
        <p:txBody>
          <a:bodyPr anchorCtr="0" anchor="t" bIns="162325" lIns="324650" spcFirstLastPara="1" rIns="324650" wrap="square" tIns="162325"/>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5" name="Google Shape;65;p10"/>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7825" y="2925763"/>
            <a:ext cx="18649950" cy="5486400"/>
          </a:xfrm>
          <a:prstGeom prst="rect">
            <a:avLst/>
          </a:prstGeom>
          <a:noFill/>
          <a:ln>
            <a:noFill/>
          </a:ln>
        </p:spPr>
        <p:txBody>
          <a:bodyPr anchorCtr="0" anchor="ctr" bIns="162325" lIns="324650" spcFirstLastPara="1" rIns="324650" wrap="square" tIns="162325"/>
          <a:lstStyle>
            <a:lvl1pPr lvl="0"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 name="Google Shape;7;p1"/>
          <p:cNvSpPr txBox="1"/>
          <p:nvPr>
            <p:ph idx="1" type="body"/>
          </p:nvPr>
        </p:nvSpPr>
        <p:spPr>
          <a:xfrm>
            <a:off x="1647825" y="9512300"/>
            <a:ext cx="18649950" cy="19748500"/>
          </a:xfrm>
          <a:prstGeom prst="rect">
            <a:avLst/>
          </a:prstGeom>
          <a:noFill/>
          <a:ln>
            <a:noFill/>
          </a:ln>
        </p:spPr>
        <p:txBody>
          <a:bodyPr anchorCtr="0" anchor="t" bIns="162325" lIns="324650" spcFirstLastPara="1" rIns="324650" wrap="square" tIns="162325"/>
          <a:lstStyle>
            <a:lvl1pPr indent="-946150" lvl="0" marL="457200" marR="0" rtl="0" algn="l">
              <a:spcBef>
                <a:spcPts val="2260"/>
              </a:spcBef>
              <a:spcAft>
                <a:spcPts val="0"/>
              </a:spcAft>
              <a:buClr>
                <a:schemeClr val="dk1"/>
              </a:buClr>
              <a:buSzPts val="113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850900" lvl="1" marL="914400" marR="0" rtl="0" algn="l">
              <a:spcBef>
                <a:spcPts val="1960"/>
              </a:spcBef>
              <a:spcAft>
                <a:spcPts val="0"/>
              </a:spcAft>
              <a:buClr>
                <a:schemeClr val="dk1"/>
              </a:buClr>
              <a:buSzPts val="98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762000" lvl="2" marL="1371600" marR="0" rtl="0" algn="l">
              <a:spcBef>
                <a:spcPts val="1680"/>
              </a:spcBef>
              <a:spcAft>
                <a:spcPts val="0"/>
              </a:spcAft>
              <a:buClr>
                <a:schemeClr val="dk1"/>
              </a:buClr>
              <a:buSzPts val="84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679450" lvl="3" marL="18288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679450" lvl="4" marL="22860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679450" lvl="5" marL="27432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679450" lvl="6" marL="32004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679450" lvl="7" marL="36576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679450" lvl="8" marL="4114800" marR="0" rtl="0" algn="l">
              <a:spcBef>
                <a:spcPts val="1420"/>
              </a:spcBef>
              <a:spcAft>
                <a:spcPts val="0"/>
              </a:spcAft>
              <a:buClr>
                <a:schemeClr val="dk1"/>
              </a:buClr>
              <a:buSzPts val="71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8" name="Google Shape;8;p1"/>
          <p:cNvSpPr txBox="1"/>
          <p:nvPr>
            <p:ph idx="10" type="dt"/>
          </p:nvPr>
        </p:nvSpPr>
        <p:spPr>
          <a:xfrm>
            <a:off x="1647825" y="29992638"/>
            <a:ext cx="4572000" cy="2193925"/>
          </a:xfrm>
          <a:prstGeom prst="rect">
            <a:avLst/>
          </a:prstGeom>
          <a:noFill/>
          <a:ln>
            <a:noFill/>
          </a:ln>
        </p:spPr>
        <p:txBody>
          <a:bodyPr anchorCtr="0" anchor="ctr" bIns="162325" lIns="324650" spcFirstLastPara="1" rIns="324650" wrap="square" tIns="162325"/>
          <a:lstStyle>
            <a:lvl1pPr lvl="0" marR="0" rtl="0" algn="l">
              <a:spcBef>
                <a:spcPts val="0"/>
              </a:spcBef>
              <a:spcAft>
                <a:spcPts val="0"/>
              </a:spcAft>
              <a:buSzPts val="1400"/>
              <a:buNone/>
              <a:defRPr b="0" i="0" sz="50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7496175" y="29992638"/>
            <a:ext cx="6953250" cy="2193925"/>
          </a:xfrm>
          <a:prstGeom prst="rect">
            <a:avLst/>
          </a:prstGeom>
          <a:noFill/>
          <a:ln>
            <a:noFill/>
          </a:ln>
        </p:spPr>
        <p:txBody>
          <a:bodyPr anchorCtr="0" anchor="ctr" bIns="162325" lIns="324650" spcFirstLastPara="1" rIns="324650" wrap="square" tIns="162325"/>
          <a:lstStyle>
            <a:lvl1pPr lvl="0" marR="0" rtl="0" algn="ctr">
              <a:spcBef>
                <a:spcPts val="0"/>
              </a:spcBef>
              <a:spcAft>
                <a:spcPts val="0"/>
              </a:spcAft>
              <a:buSzPts val="1400"/>
              <a:buNone/>
              <a:defRPr b="0" i="0" sz="50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15725775" y="29992638"/>
            <a:ext cx="4572000" cy="2193925"/>
          </a:xfrm>
          <a:prstGeom prst="rect">
            <a:avLst/>
          </a:prstGeom>
          <a:noFill/>
          <a:ln>
            <a:noFill/>
          </a:ln>
        </p:spPr>
        <p:txBody>
          <a:bodyPr anchorCtr="0" anchor="ctr" bIns="162325" lIns="324650" spcFirstLastPara="1" rIns="324650" wrap="square" tIns="162325">
            <a:noAutofit/>
          </a:bodyPr>
          <a:lstStyle>
            <a:lvl1pPr indent="0" lvl="0"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1.jpg"/><Relationship Id="rId5" Type="http://schemas.openxmlformats.org/officeDocument/2006/relationships/image" Target="../media/image6.png"/><Relationship Id="rId6" Type="http://schemas.openxmlformats.org/officeDocument/2006/relationships/image" Target="../media/image3.jpg"/><Relationship Id="rId7" Type="http://schemas.openxmlformats.org/officeDocument/2006/relationships/image" Target="../media/image10.jp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cxnSp>
        <p:nvCxnSpPr>
          <p:cNvPr id="84" name="Google Shape;84;p13"/>
          <p:cNvCxnSpPr/>
          <p:nvPr/>
        </p:nvCxnSpPr>
        <p:spPr>
          <a:xfrm>
            <a:off x="703263" y="3789363"/>
            <a:ext cx="20650200" cy="0"/>
          </a:xfrm>
          <a:prstGeom prst="straightConnector1">
            <a:avLst/>
          </a:prstGeom>
          <a:noFill/>
          <a:ln cap="flat" cmpd="sng" w="12700">
            <a:solidFill>
              <a:srgbClr val="333399"/>
            </a:solidFill>
            <a:prstDash val="solid"/>
            <a:round/>
            <a:headEnd len="sm" w="sm" type="none"/>
            <a:tailEnd len="sm" w="sm" type="none"/>
          </a:ln>
        </p:spPr>
      </p:cxnSp>
      <p:sp>
        <p:nvSpPr>
          <p:cNvPr id="85" name="Google Shape;85;p13"/>
          <p:cNvSpPr/>
          <p:nvPr/>
        </p:nvSpPr>
        <p:spPr>
          <a:xfrm>
            <a:off x="561975" y="668338"/>
            <a:ext cx="20916900" cy="31678562"/>
          </a:xfrm>
          <a:prstGeom prst="rect">
            <a:avLst/>
          </a:prstGeom>
          <a:noFill/>
          <a:ln cap="flat" cmpd="sng" w="12700">
            <a:solidFill>
              <a:srgbClr val="33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6" name="Google Shape;86;p13"/>
          <p:cNvSpPr/>
          <p:nvPr/>
        </p:nvSpPr>
        <p:spPr>
          <a:xfrm>
            <a:off x="425475" y="507275"/>
            <a:ext cx="21189900" cy="32000700"/>
          </a:xfrm>
          <a:prstGeom prst="rect">
            <a:avLst/>
          </a:prstGeom>
          <a:noFill/>
          <a:ln cap="flat" cmpd="sng" w="12700">
            <a:solidFill>
              <a:srgbClr val="33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7" name="Google Shape;87;p13"/>
          <p:cNvSpPr/>
          <p:nvPr/>
        </p:nvSpPr>
        <p:spPr>
          <a:xfrm>
            <a:off x="698500" y="855663"/>
            <a:ext cx="20654963"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positIN</a:t>
            </a:r>
            <a:endParaRPr/>
          </a:p>
        </p:txBody>
      </p:sp>
      <p:sp>
        <p:nvSpPr>
          <p:cNvPr id="88" name="Google Shape;88;p13"/>
          <p:cNvSpPr/>
          <p:nvPr/>
        </p:nvSpPr>
        <p:spPr>
          <a:xfrm>
            <a:off x="698500" y="2093913"/>
            <a:ext cx="20578763"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3000">
                <a:solidFill>
                  <a:srgbClr val="881C1C"/>
                </a:solidFill>
              </a:rPr>
              <a:t>Isaac Nelson</a:t>
            </a:r>
            <a:r>
              <a:rPr b="1" lang="en-US" sz="3000">
                <a:solidFill>
                  <a:srgbClr val="881C1C"/>
                </a:solidFill>
              </a:rPr>
              <a:t>, </a:t>
            </a:r>
            <a:r>
              <a:rPr b="1" lang="en-US" sz="3000">
                <a:solidFill>
                  <a:srgbClr val="881C1C"/>
                </a:solidFill>
              </a:rPr>
              <a:t>Chris Nagy</a:t>
            </a:r>
            <a:r>
              <a:rPr b="1" lang="en-US" sz="3000">
                <a:solidFill>
                  <a:srgbClr val="881C1C"/>
                </a:solidFill>
              </a:rPr>
              <a:t>,  Aric Pennington, Yaowei Xie</a:t>
            </a:r>
            <a:endParaRPr/>
          </a:p>
          <a:p>
            <a:pPr indent="0" lvl="0" marL="0" marR="0" rtl="0" algn="ctr">
              <a:spcBef>
                <a:spcPts val="0"/>
              </a:spcBef>
              <a:spcAft>
                <a:spcPts val="0"/>
              </a:spcAft>
              <a:buNone/>
            </a:pPr>
            <a:r>
              <a:rPr b="1" i="0" lang="en-US" sz="3000" u="none" cap="none" strike="noStrike">
                <a:solidFill>
                  <a:srgbClr val="881C1C"/>
                </a:solidFill>
                <a:latin typeface="Arial"/>
                <a:ea typeface="Arial"/>
                <a:cs typeface="Arial"/>
                <a:sym typeface="Arial"/>
              </a:rPr>
              <a:t>Faculty Advisor: Prof. </a:t>
            </a:r>
            <a:r>
              <a:rPr b="1" lang="en-US" sz="3000">
                <a:solidFill>
                  <a:srgbClr val="881C1C"/>
                </a:solidFill>
              </a:rPr>
              <a:t>Neal Anderson</a:t>
            </a:r>
            <a:endParaRPr/>
          </a:p>
        </p:txBody>
      </p:sp>
      <p:sp>
        <p:nvSpPr>
          <p:cNvPr id="89" name="Google Shape;89;p13"/>
          <p:cNvSpPr/>
          <p:nvPr/>
        </p:nvSpPr>
        <p:spPr>
          <a:xfrm>
            <a:off x="700875" y="838325"/>
            <a:ext cx="20655000" cy="31338600"/>
          </a:xfrm>
          <a:prstGeom prst="rect">
            <a:avLst/>
          </a:prstGeom>
          <a:noFill/>
          <a:ln cap="flat" cmpd="sng" w="12700">
            <a:solidFill>
              <a:srgbClr val="3333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cxnSp>
        <p:nvCxnSpPr>
          <p:cNvPr id="90" name="Google Shape;90;p13"/>
          <p:cNvCxnSpPr/>
          <p:nvPr/>
        </p:nvCxnSpPr>
        <p:spPr>
          <a:xfrm>
            <a:off x="703263" y="30259338"/>
            <a:ext cx="20650200" cy="0"/>
          </a:xfrm>
          <a:prstGeom prst="straightConnector1">
            <a:avLst/>
          </a:prstGeom>
          <a:noFill/>
          <a:ln cap="flat" cmpd="sng" w="12700">
            <a:solidFill>
              <a:srgbClr val="333399"/>
            </a:solidFill>
            <a:prstDash val="solid"/>
            <a:round/>
            <a:headEnd len="sm" w="sm" type="none"/>
            <a:tailEnd len="sm" w="sm" type="none"/>
          </a:ln>
        </p:spPr>
      </p:cxnSp>
      <p:pic>
        <p:nvPicPr>
          <p:cNvPr descr="UMass%20seal" id="91" name="Google Shape;91;p13"/>
          <p:cNvPicPr preferRelativeResize="0"/>
          <p:nvPr/>
        </p:nvPicPr>
        <p:blipFill rotWithShape="1">
          <a:blip r:embed="rId3">
            <a:alphaModFix/>
          </a:blip>
          <a:srcRect b="0" l="0" r="0" t="0"/>
          <a:stretch/>
        </p:blipFill>
        <p:spPr>
          <a:xfrm>
            <a:off x="1331913" y="30480000"/>
            <a:ext cx="1574800" cy="1579563"/>
          </a:xfrm>
          <a:prstGeom prst="rect">
            <a:avLst/>
          </a:prstGeom>
          <a:noFill/>
          <a:ln>
            <a:noFill/>
          </a:ln>
        </p:spPr>
      </p:pic>
      <p:sp>
        <p:nvSpPr>
          <p:cNvPr id="92" name="Google Shape;92;p13"/>
          <p:cNvSpPr txBox="1"/>
          <p:nvPr/>
        </p:nvSpPr>
        <p:spPr>
          <a:xfrm>
            <a:off x="717538" y="30064838"/>
            <a:ext cx="20540700" cy="2409900"/>
          </a:xfrm>
          <a:prstGeom prst="rect">
            <a:avLst/>
          </a:prstGeom>
          <a:noFill/>
          <a:ln>
            <a:noFill/>
          </a:ln>
        </p:spPr>
        <p:txBody>
          <a:bodyPr anchorCtr="0" anchor="ctr" bIns="45700" lIns="91425" spcFirstLastPara="1" rIns="91425" wrap="square" tIns="45700">
            <a:noAutofit/>
          </a:bodyPr>
          <a:lstStyle/>
          <a:p>
            <a:pPr indent="0" lvl="0" marL="0" marR="0" rtl="0" algn="ctr">
              <a:lnSpc>
                <a:spcPct val="60000"/>
              </a:lnSpc>
              <a:spcBef>
                <a:spcPts val="0"/>
              </a:spcBef>
              <a:spcAft>
                <a:spcPts val="0"/>
              </a:spcAft>
              <a:buNone/>
            </a:pPr>
            <a:r>
              <a:rPr b="0" i="0" lang="en-US" sz="2000" u="none" cap="none" strike="noStrike">
                <a:solidFill>
                  <a:schemeClr val="dk1"/>
                </a:solidFill>
                <a:latin typeface="Arial"/>
                <a:ea typeface="Arial"/>
                <a:cs typeface="Arial"/>
                <a:sym typeface="Arial"/>
              </a:rPr>
              <a:t>Department of Electrical and Computer Engineering</a:t>
            </a:r>
            <a:endParaRPr/>
          </a:p>
          <a:p>
            <a:pPr indent="0" lvl="0" marL="0" marR="0" rtl="0" algn="ctr">
              <a:lnSpc>
                <a:spcPct val="6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ctr">
              <a:lnSpc>
                <a:spcPct val="60000"/>
              </a:lnSpc>
              <a:spcBef>
                <a:spcPts val="0"/>
              </a:spcBef>
              <a:spcAft>
                <a:spcPts val="0"/>
              </a:spcAft>
              <a:buNone/>
            </a:pPr>
            <a:r>
              <a:rPr b="1" i="0" lang="en-US" sz="3200" u="none" cap="none" strike="noStrike">
                <a:solidFill>
                  <a:srgbClr val="39935B"/>
                </a:solidFill>
                <a:latin typeface="Balthazar"/>
                <a:ea typeface="Balthazar"/>
                <a:cs typeface="Balthazar"/>
                <a:sym typeface="Balthazar"/>
              </a:rPr>
              <a:t>ECE 415/ECE 416 – SENIOR DESIGN PROJECT 201</a:t>
            </a:r>
            <a:r>
              <a:rPr b="1" lang="en-US" sz="3200">
                <a:solidFill>
                  <a:srgbClr val="39935B"/>
                </a:solidFill>
                <a:latin typeface="Balthazar"/>
                <a:ea typeface="Balthazar"/>
                <a:cs typeface="Balthazar"/>
                <a:sym typeface="Balthazar"/>
              </a:rPr>
              <a:t>9</a:t>
            </a:r>
            <a:endParaRPr b="1" i="0" sz="3200" u="none" cap="none" strike="noStrike">
              <a:solidFill>
                <a:srgbClr val="39935B"/>
              </a:solidFill>
              <a:latin typeface="Balthazar"/>
              <a:ea typeface="Balthazar"/>
              <a:cs typeface="Balthazar"/>
              <a:sym typeface="Balthazar"/>
            </a:endParaRP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40000"/>
              </a:lnSpc>
              <a:spcBef>
                <a:spcPts val="0"/>
              </a:spcBef>
              <a:spcAft>
                <a:spcPts val="0"/>
              </a:spcAft>
              <a:buNone/>
            </a:pPr>
            <a:r>
              <a:rPr b="0" i="0" lang="en-US" sz="2200" u="none" cap="none" strike="noStrike">
                <a:solidFill>
                  <a:schemeClr val="dk1"/>
                </a:solidFill>
                <a:latin typeface="Arial"/>
                <a:ea typeface="Arial"/>
                <a:cs typeface="Arial"/>
                <a:sym typeface="Arial"/>
              </a:rPr>
              <a:t>College of Engineering - University of Massachusetts Amherst</a:t>
            </a:r>
            <a:endParaRPr/>
          </a:p>
        </p:txBody>
      </p:sp>
      <p:sp>
        <p:nvSpPr>
          <p:cNvPr id="93" name="Google Shape;93;p13"/>
          <p:cNvSpPr txBox="1"/>
          <p:nvPr/>
        </p:nvSpPr>
        <p:spPr>
          <a:xfrm>
            <a:off x="17206816" y="30480000"/>
            <a:ext cx="3762568" cy="14465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800" u="none" cap="none" strike="noStrike">
                <a:solidFill>
                  <a:schemeClr val="dk1"/>
                </a:solidFill>
                <a:latin typeface="Arial"/>
                <a:ea typeface="Arial"/>
                <a:cs typeface="Arial"/>
                <a:sym typeface="Arial"/>
              </a:rPr>
              <a:t>SDP1</a:t>
            </a:r>
            <a:r>
              <a:rPr b="1" lang="en-US" sz="8800">
                <a:solidFill>
                  <a:schemeClr val="dk1"/>
                </a:solidFill>
              </a:rPr>
              <a:t>9</a:t>
            </a:r>
            <a:endParaRPr b="1" i="0" sz="8800" u="none" cap="none" strike="noStrike">
              <a:solidFill>
                <a:schemeClr val="dk1"/>
              </a:solidFill>
              <a:latin typeface="Arial"/>
              <a:ea typeface="Arial"/>
              <a:cs typeface="Arial"/>
              <a:sym typeface="Arial"/>
            </a:endParaRPr>
          </a:p>
        </p:txBody>
      </p:sp>
      <p:sp>
        <p:nvSpPr>
          <p:cNvPr id="94" name="Google Shape;94;p13"/>
          <p:cNvSpPr/>
          <p:nvPr/>
        </p:nvSpPr>
        <p:spPr>
          <a:xfrm>
            <a:off x="2866538" y="4511663"/>
            <a:ext cx="58134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Abstract</a:t>
            </a:r>
            <a:endParaRPr/>
          </a:p>
        </p:txBody>
      </p:sp>
      <p:sp>
        <p:nvSpPr>
          <p:cNvPr id="95" name="Google Shape;95;p13"/>
          <p:cNvSpPr/>
          <p:nvPr/>
        </p:nvSpPr>
        <p:spPr>
          <a:xfrm>
            <a:off x="2236250" y="11600663"/>
            <a:ext cx="70740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Block Diagram</a:t>
            </a:r>
            <a:endParaRPr/>
          </a:p>
        </p:txBody>
      </p:sp>
      <p:sp>
        <p:nvSpPr>
          <p:cNvPr id="96" name="Google Shape;96;p13"/>
          <p:cNvSpPr/>
          <p:nvPr/>
        </p:nvSpPr>
        <p:spPr>
          <a:xfrm>
            <a:off x="12420600" y="4511675"/>
            <a:ext cx="7073900"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System Overview</a:t>
            </a:r>
            <a:endParaRPr/>
          </a:p>
        </p:txBody>
      </p:sp>
      <p:sp>
        <p:nvSpPr>
          <p:cNvPr id="97" name="Google Shape;97;p13"/>
          <p:cNvSpPr/>
          <p:nvPr/>
        </p:nvSpPr>
        <p:spPr>
          <a:xfrm>
            <a:off x="12420550" y="17601938"/>
            <a:ext cx="7074000" cy="12525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Results</a:t>
            </a:r>
            <a:endParaRPr/>
          </a:p>
        </p:txBody>
      </p:sp>
      <p:sp>
        <p:nvSpPr>
          <p:cNvPr id="98" name="Google Shape;98;p13"/>
          <p:cNvSpPr/>
          <p:nvPr/>
        </p:nvSpPr>
        <p:spPr>
          <a:xfrm>
            <a:off x="2236300" y="21468075"/>
            <a:ext cx="70740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Specifications</a:t>
            </a:r>
            <a:endParaRPr/>
          </a:p>
        </p:txBody>
      </p:sp>
      <p:sp>
        <p:nvSpPr>
          <p:cNvPr id="99" name="Google Shape;99;p13"/>
          <p:cNvSpPr/>
          <p:nvPr/>
        </p:nvSpPr>
        <p:spPr>
          <a:xfrm>
            <a:off x="12344400" y="23998075"/>
            <a:ext cx="78486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Acknowledgement</a:t>
            </a:r>
            <a:endParaRPr/>
          </a:p>
        </p:txBody>
      </p:sp>
      <p:pic>
        <p:nvPicPr>
          <p:cNvPr id="100" name="Google Shape;100;p13"/>
          <p:cNvPicPr preferRelativeResize="0"/>
          <p:nvPr/>
        </p:nvPicPr>
        <p:blipFill rotWithShape="1">
          <a:blip r:embed="rId4">
            <a:alphaModFix/>
          </a:blip>
          <a:srcRect b="0" l="0" r="1419" t="0"/>
          <a:stretch/>
        </p:blipFill>
        <p:spPr>
          <a:xfrm>
            <a:off x="1216600" y="13213674"/>
            <a:ext cx="9113399" cy="7186714"/>
          </a:xfrm>
          <a:prstGeom prst="rect">
            <a:avLst/>
          </a:prstGeom>
          <a:noFill/>
          <a:ln>
            <a:noFill/>
          </a:ln>
        </p:spPr>
      </p:pic>
      <p:sp>
        <p:nvSpPr>
          <p:cNvPr id="101" name="Google Shape;101;p13"/>
          <p:cNvSpPr txBox="1"/>
          <p:nvPr/>
        </p:nvSpPr>
        <p:spPr>
          <a:xfrm>
            <a:off x="11499850" y="25738613"/>
            <a:ext cx="8915400" cy="3836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US" sz="2400"/>
              <a:t>Special thanks to</a:t>
            </a:r>
            <a:r>
              <a:rPr b="1" lang="en-US" sz="2400"/>
              <a:t> our advisor, Prof. Neal Anderson, and our evaluators, Prof. Xia and Prof. Moritz, for their time, advice, and their patience. We would like to thank Shira Epstein and the M5 staff for critical help with the build. We would also like to thank Prof. Hollot and Prof. Soules for their guidance and </a:t>
            </a:r>
            <a:r>
              <a:rPr b="1" lang="en-US" sz="2400">
                <a:solidFill>
                  <a:schemeClr val="dk1"/>
                </a:solidFill>
              </a:rPr>
              <a:t>suggestions.</a:t>
            </a:r>
            <a:endParaRPr b="1" sz="2400"/>
          </a:p>
          <a:p>
            <a:pPr indent="0" lvl="0" marL="0" rtl="0" algn="l">
              <a:lnSpc>
                <a:spcPct val="150000"/>
              </a:lnSpc>
              <a:spcBef>
                <a:spcPts val="0"/>
              </a:spcBef>
              <a:spcAft>
                <a:spcPts val="0"/>
              </a:spcAft>
              <a:buNone/>
            </a:pPr>
            <a:r>
              <a:t/>
            </a:r>
            <a:endParaRPr sz="1200"/>
          </a:p>
        </p:txBody>
      </p:sp>
      <p:sp>
        <p:nvSpPr>
          <p:cNvPr id="102" name="Google Shape;102;p13"/>
          <p:cNvSpPr txBox="1"/>
          <p:nvPr/>
        </p:nvSpPr>
        <p:spPr>
          <a:xfrm>
            <a:off x="11499850" y="18918112"/>
            <a:ext cx="8915400" cy="5016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US" sz="2400"/>
              <a:t>The system is able to locate the tag within the 30cm accuracy specification continuously, while inside of the 60m range area. Incorporating a power saving mode </a:t>
            </a:r>
            <a:r>
              <a:rPr b="1" lang="en-US" sz="2400"/>
              <a:t>utilizing</a:t>
            </a:r>
            <a:r>
              <a:rPr b="1" lang="en-US" sz="2400"/>
              <a:t> an onboard 3-axis accelerometer, the tag </a:t>
            </a:r>
            <a:r>
              <a:rPr b="1" lang="en-US" sz="2400"/>
              <a:t>device</a:t>
            </a:r>
            <a:r>
              <a:rPr b="1" lang="en-US" sz="2400"/>
              <a:t> is easily able to operate for the 12 hours specified operational battery life. This mode stops the tag from transmitting when the device is not moving. Depending on anchor configuration results have been measured with less than 5cm of accuracy error.</a:t>
            </a:r>
            <a:endParaRPr b="1" sz="2400"/>
          </a:p>
          <a:p>
            <a:pPr indent="0" lvl="0" marL="0" rtl="0" algn="l">
              <a:lnSpc>
                <a:spcPct val="150000"/>
              </a:lnSpc>
              <a:spcBef>
                <a:spcPts val="0"/>
              </a:spcBef>
              <a:spcAft>
                <a:spcPts val="0"/>
              </a:spcAft>
              <a:buNone/>
            </a:pPr>
            <a:r>
              <a:t/>
            </a:r>
            <a:endParaRPr sz="2400"/>
          </a:p>
          <a:p>
            <a:pPr indent="0" lvl="0" marL="0" rtl="0" algn="l">
              <a:lnSpc>
                <a:spcPct val="150000"/>
              </a:lnSpc>
              <a:spcBef>
                <a:spcPts val="0"/>
              </a:spcBef>
              <a:spcAft>
                <a:spcPts val="0"/>
              </a:spcAft>
              <a:buNone/>
            </a:pPr>
            <a:r>
              <a:t/>
            </a:r>
            <a:endParaRPr sz="2400"/>
          </a:p>
          <a:p>
            <a:pPr indent="0" lvl="0" marL="0" rtl="0" algn="l">
              <a:lnSpc>
                <a:spcPct val="150000"/>
              </a:lnSpc>
              <a:spcBef>
                <a:spcPts val="0"/>
              </a:spcBef>
              <a:spcAft>
                <a:spcPts val="0"/>
              </a:spcAft>
              <a:buNone/>
            </a:pPr>
            <a:r>
              <a:t/>
            </a:r>
            <a:endParaRPr sz="1200"/>
          </a:p>
        </p:txBody>
      </p:sp>
      <p:sp>
        <p:nvSpPr>
          <p:cNvPr id="103" name="Google Shape;103;p13"/>
          <p:cNvSpPr txBox="1"/>
          <p:nvPr/>
        </p:nvSpPr>
        <p:spPr>
          <a:xfrm>
            <a:off x="11499850" y="5953075"/>
            <a:ext cx="8915400" cy="10674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US" sz="2400">
                <a:solidFill>
                  <a:schemeClr val="dk1"/>
                </a:solidFill>
              </a:rPr>
              <a:t>To solve the issue of inaccurate indoor positioning, positIN built a 2-dimensional indoor real time location system (RTLS) that is based on ultra-wideband (UWB) technology. The design incorporates time difference of arrival (TDoA) geolocation, which is a low power method in locating a signal emitting tag. Other technologies considered consisted of GPS repeaters, WiFi and BLE RSSI, and passive RFID. Collectively, these technologies only offer a positioning accuracy as good as 1 meter. UWB technology was chosen because of the superior accuracy and range over other positioning technologies.</a:t>
            </a:r>
            <a:endParaRPr b="1" sz="2400"/>
          </a:p>
          <a:p>
            <a:pPr indent="0" lvl="0" marL="0" rtl="0" algn="just">
              <a:lnSpc>
                <a:spcPct val="150000"/>
              </a:lnSpc>
              <a:spcBef>
                <a:spcPts val="1000"/>
              </a:spcBef>
              <a:spcAft>
                <a:spcPts val="0"/>
              </a:spcAft>
              <a:buNone/>
            </a:pPr>
            <a:r>
              <a:rPr b="1" lang="en-US" sz="2400"/>
              <a:t>p</a:t>
            </a:r>
            <a:r>
              <a:rPr b="1" lang="en-US" sz="2400"/>
              <a:t>ositIN is a 2-dimensional indoor positioning system consisting of 3 fixed position anchors, 1 mobile tag, a server, and an Android application. The tag communicates information to the anchors using ultra wideband technology. The anchors then forward arrival timestamp data via WiFi to the server. The server calculates the location of the tag and then forwards this position via WiFi to the application on an Android mobile device. On the mobile device the user is able to see where the tag is located.</a:t>
            </a:r>
            <a:endParaRPr b="1" sz="2400"/>
          </a:p>
          <a:p>
            <a:pPr indent="0" lvl="0" marL="0" rtl="0" algn="just">
              <a:lnSpc>
                <a:spcPct val="150000"/>
              </a:lnSpc>
              <a:spcBef>
                <a:spcPts val="0"/>
              </a:spcBef>
              <a:spcAft>
                <a:spcPts val="0"/>
              </a:spcAft>
              <a:buNone/>
            </a:pPr>
            <a:r>
              <a:t/>
            </a:r>
            <a:endParaRPr sz="1200"/>
          </a:p>
        </p:txBody>
      </p:sp>
      <p:sp>
        <p:nvSpPr>
          <p:cNvPr id="104" name="Google Shape;104;p13"/>
          <p:cNvSpPr txBox="1"/>
          <p:nvPr/>
        </p:nvSpPr>
        <p:spPr>
          <a:xfrm>
            <a:off x="1315550" y="5953075"/>
            <a:ext cx="8915400" cy="6192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US" sz="2400"/>
              <a:t>Indoor positioning systems tend to lack accuracy and transmitter power efficiency. In instances where personal safety or protection of property is an issue, accuracy of these real-time location systems (RTLS) is critical. Several technologies and algorithms were considered, but the commonly used existing technologies only offered a positioning accuracy as good as 1 meter. To achieve both efficiency and accuracy. a low power algorithm was used with ultra-wide band (UWB) technology.</a:t>
            </a:r>
            <a:endParaRPr b="1" sz="2400"/>
          </a:p>
        </p:txBody>
      </p:sp>
      <p:graphicFrame>
        <p:nvGraphicFramePr>
          <p:cNvPr id="105" name="Google Shape;105;p13"/>
          <p:cNvGraphicFramePr/>
          <p:nvPr/>
        </p:nvGraphicFramePr>
        <p:xfrm>
          <a:off x="1519825" y="23241000"/>
          <a:ext cx="3000000" cy="3000000"/>
        </p:xfrm>
        <a:graphic>
          <a:graphicData uri="http://schemas.openxmlformats.org/drawingml/2006/table">
            <a:tbl>
              <a:tblPr>
                <a:noFill/>
                <a:tableStyleId>{61980F5B-9291-4295-987B-767224FC45D3}</a:tableStyleId>
              </a:tblPr>
              <a:tblGrid>
                <a:gridCol w="2834425"/>
                <a:gridCol w="3069750"/>
                <a:gridCol w="2602775"/>
              </a:tblGrid>
              <a:tr h="332750">
                <a:tc>
                  <a:txBody>
                    <a:bodyPr>
                      <a:noAutofit/>
                    </a:bodyPr>
                    <a:lstStyle/>
                    <a:p>
                      <a:pPr indent="0" lvl="0" marL="0" rtl="0" algn="ctr">
                        <a:spcBef>
                          <a:spcPts val="0"/>
                        </a:spcBef>
                        <a:spcAft>
                          <a:spcPts val="0"/>
                        </a:spcAft>
                        <a:buNone/>
                      </a:pPr>
                      <a:r>
                        <a:rPr lang="en-US" sz="2400" u="sng"/>
                        <a:t>Requirement</a:t>
                      </a:r>
                      <a:endParaRPr sz="2400" u="sng"/>
                    </a:p>
                  </a:txBody>
                  <a:tcPr marT="8225" marB="8225" marR="8225" marL="8225"/>
                </a:tc>
                <a:tc>
                  <a:txBody>
                    <a:bodyPr>
                      <a:noAutofit/>
                    </a:bodyPr>
                    <a:lstStyle/>
                    <a:p>
                      <a:pPr indent="0" lvl="0" marL="0" rtl="0" algn="ctr">
                        <a:spcBef>
                          <a:spcPts val="0"/>
                        </a:spcBef>
                        <a:spcAft>
                          <a:spcPts val="0"/>
                        </a:spcAft>
                        <a:buNone/>
                      </a:pPr>
                      <a:r>
                        <a:rPr lang="en-US" sz="2400" u="sng"/>
                        <a:t>Specification</a:t>
                      </a:r>
                      <a:endParaRPr sz="2400" u="sng"/>
                    </a:p>
                  </a:txBody>
                  <a:tcPr marT="8225" marB="8225" marR="8225" marL="8225"/>
                </a:tc>
                <a:tc>
                  <a:txBody>
                    <a:bodyPr>
                      <a:noAutofit/>
                    </a:bodyPr>
                    <a:lstStyle/>
                    <a:p>
                      <a:pPr indent="0" lvl="0" marL="0" rtl="0" algn="ctr">
                        <a:spcBef>
                          <a:spcPts val="0"/>
                        </a:spcBef>
                        <a:spcAft>
                          <a:spcPts val="0"/>
                        </a:spcAft>
                        <a:buNone/>
                      </a:pPr>
                      <a:r>
                        <a:rPr lang="en-US" sz="2400" u="sng"/>
                        <a:t>Value</a:t>
                      </a:r>
                      <a:endParaRPr sz="2400" u="sng"/>
                    </a:p>
                  </a:txBody>
                  <a:tcPr marT="8225" marB="8225" marR="8225" marL="8225"/>
                </a:tc>
              </a:tr>
              <a:tr h="1122475">
                <a:tc rowSpan="3">
                  <a:txBody>
                    <a:bodyPr>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rPr lang="en-US" sz="2400"/>
                        <a:t>Location with minimal error</a:t>
                      </a:r>
                      <a:endParaRPr sz="2400"/>
                    </a:p>
                  </a:txBody>
                  <a:tcPr marT="8225" marB="8225" marR="8225" marL="8225"/>
                </a:tc>
                <a:tc>
                  <a:txBody>
                    <a:bodyPr>
                      <a:noAutofit/>
                    </a:bodyPr>
                    <a:lstStyle/>
                    <a:p>
                      <a:pPr indent="0" lvl="0" marL="0" rtl="0" algn="ctr">
                        <a:spcBef>
                          <a:spcPts val="0"/>
                        </a:spcBef>
                        <a:spcAft>
                          <a:spcPts val="0"/>
                        </a:spcAft>
                        <a:buNone/>
                      </a:pPr>
                      <a:r>
                        <a:rPr lang="en-US" sz="2400"/>
                        <a:t>Two Dimensional Device Arrangement</a:t>
                      </a:r>
                      <a:endParaRPr sz="2400"/>
                    </a:p>
                  </a:txBody>
                  <a:tcPr marT="8225" marB="8225" marR="8225" marL="8225"/>
                </a:tc>
                <a:tc>
                  <a:txBody>
                    <a:bodyPr>
                      <a:noAutofit/>
                    </a:bodyPr>
                    <a:lstStyle/>
                    <a:p>
                      <a:pPr indent="0" lvl="0" marL="0" rtl="0" algn="ctr">
                        <a:spcBef>
                          <a:spcPts val="0"/>
                        </a:spcBef>
                        <a:spcAft>
                          <a:spcPts val="0"/>
                        </a:spcAft>
                        <a:buNone/>
                      </a:pPr>
                      <a:r>
                        <a:rPr lang="en-US" sz="2400"/>
                        <a:t>1 tag, 3 Anchors</a:t>
                      </a:r>
                      <a:endParaRPr sz="2400"/>
                    </a:p>
                  </a:txBody>
                  <a:tcPr marT="8225" marB="8225" marR="8225" marL="8225"/>
                </a:tc>
              </a:tr>
              <a:tr h="569475">
                <a:tc vMerge="1"/>
                <a:tc>
                  <a:txBody>
                    <a:bodyPr>
                      <a:noAutofit/>
                    </a:bodyPr>
                    <a:lstStyle/>
                    <a:p>
                      <a:pPr indent="0" lvl="0" marL="0" rtl="0" algn="ctr">
                        <a:spcBef>
                          <a:spcPts val="0"/>
                        </a:spcBef>
                        <a:spcAft>
                          <a:spcPts val="0"/>
                        </a:spcAft>
                        <a:buNone/>
                      </a:pPr>
                      <a:r>
                        <a:rPr lang="en-US" sz="2400"/>
                        <a:t>Tag Position Accuracy</a:t>
                      </a:r>
                      <a:endParaRPr sz="2400"/>
                    </a:p>
                  </a:txBody>
                  <a:tcPr marT="8225" marB="8225" marR="8225" marL="8225"/>
                </a:tc>
                <a:tc>
                  <a:txBody>
                    <a:bodyPr>
                      <a:noAutofit/>
                    </a:bodyPr>
                    <a:lstStyle/>
                    <a:p>
                      <a:pPr indent="0" lvl="0" marL="0" rtl="0" algn="ctr">
                        <a:spcBef>
                          <a:spcPts val="0"/>
                        </a:spcBef>
                        <a:spcAft>
                          <a:spcPts val="0"/>
                        </a:spcAft>
                        <a:buNone/>
                      </a:pPr>
                      <a:r>
                        <a:rPr lang="en-US" sz="2400"/>
                        <a:t>30cm</a:t>
                      </a:r>
                      <a:endParaRPr sz="2400"/>
                    </a:p>
                  </a:txBody>
                  <a:tcPr marT="8225" marB="8225" marR="8225" marL="8225"/>
                </a:tc>
              </a:tr>
              <a:tr h="569475">
                <a:tc vMerge="1"/>
                <a:tc>
                  <a:txBody>
                    <a:bodyPr>
                      <a:noAutofit/>
                    </a:bodyPr>
                    <a:lstStyle/>
                    <a:p>
                      <a:pPr indent="0" lvl="0" marL="0" rtl="0" algn="ctr">
                        <a:spcBef>
                          <a:spcPts val="0"/>
                        </a:spcBef>
                        <a:spcAft>
                          <a:spcPts val="0"/>
                        </a:spcAft>
                        <a:buNone/>
                      </a:pPr>
                      <a:r>
                        <a:rPr lang="en-US" sz="2400"/>
                        <a:t>Line of sight anchor range</a:t>
                      </a:r>
                      <a:endParaRPr sz="2400"/>
                    </a:p>
                  </a:txBody>
                  <a:tcPr marT="8225" marB="8225" marR="8225" marL="8225"/>
                </a:tc>
                <a:tc>
                  <a:txBody>
                    <a:bodyPr>
                      <a:noAutofit/>
                    </a:bodyPr>
                    <a:lstStyle/>
                    <a:p>
                      <a:pPr indent="0" lvl="0" marL="0" rtl="0" algn="ctr">
                        <a:spcBef>
                          <a:spcPts val="0"/>
                        </a:spcBef>
                        <a:spcAft>
                          <a:spcPts val="0"/>
                        </a:spcAft>
                        <a:buNone/>
                      </a:pPr>
                      <a:r>
                        <a:rPr lang="en-US" sz="2400"/>
                        <a:t>60m</a:t>
                      </a:r>
                      <a:endParaRPr sz="2400"/>
                    </a:p>
                  </a:txBody>
                  <a:tcPr marT="8225" marB="8225" marR="8225" marL="8225"/>
                </a:tc>
              </a:tr>
              <a:tr h="845975">
                <a:tc rowSpan="2">
                  <a:txBody>
                    <a:bodyPr>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rPr lang="en-US" sz="2400"/>
                        <a:t>Transmitter Power Efficiency</a:t>
                      </a:r>
                      <a:endParaRPr sz="2400"/>
                    </a:p>
                  </a:txBody>
                  <a:tcPr marT="8225" marB="8225" marR="8225" marL="8225"/>
                </a:tc>
                <a:tc>
                  <a:txBody>
                    <a:bodyPr>
                      <a:noAutofit/>
                    </a:bodyPr>
                    <a:lstStyle/>
                    <a:p>
                      <a:pPr indent="0" lvl="0" marL="0" rtl="0" algn="ctr">
                        <a:spcBef>
                          <a:spcPts val="0"/>
                        </a:spcBef>
                        <a:spcAft>
                          <a:spcPts val="0"/>
                        </a:spcAft>
                        <a:buNone/>
                      </a:pPr>
                      <a:r>
                        <a:rPr lang="en-US" sz="2400"/>
                        <a:t>Tag operational battery life</a:t>
                      </a:r>
                      <a:endParaRPr sz="2400"/>
                    </a:p>
                  </a:txBody>
                  <a:tcPr marT="8225" marB="8225" marR="8225" marL="8225"/>
                </a:tc>
                <a:tc>
                  <a:txBody>
                    <a:bodyPr>
                      <a:noAutofit/>
                    </a:bodyPr>
                    <a:lstStyle/>
                    <a:p>
                      <a:pPr indent="0" lvl="0" marL="0" rtl="0" algn="ctr">
                        <a:spcBef>
                          <a:spcPts val="0"/>
                        </a:spcBef>
                        <a:spcAft>
                          <a:spcPts val="0"/>
                        </a:spcAft>
                        <a:buNone/>
                      </a:pPr>
                      <a:r>
                        <a:rPr lang="en-US" sz="2400"/>
                        <a:t>12 hours</a:t>
                      </a:r>
                      <a:endParaRPr sz="2400"/>
                    </a:p>
                  </a:txBody>
                  <a:tcPr marT="8225" marB="8225" marR="8225" marL="8225"/>
                </a:tc>
              </a:tr>
              <a:tr h="569475">
                <a:tc vMerge="1"/>
                <a:tc>
                  <a:txBody>
                    <a:bodyPr>
                      <a:noAutofit/>
                    </a:bodyPr>
                    <a:lstStyle/>
                    <a:p>
                      <a:pPr indent="0" lvl="0" marL="0" rtl="0" algn="ctr">
                        <a:spcBef>
                          <a:spcPts val="0"/>
                        </a:spcBef>
                        <a:spcAft>
                          <a:spcPts val="0"/>
                        </a:spcAft>
                        <a:buNone/>
                      </a:pPr>
                      <a:r>
                        <a:rPr lang="en-US" sz="2400"/>
                        <a:t>Tag standby battery life</a:t>
                      </a:r>
                      <a:endParaRPr sz="2400"/>
                    </a:p>
                  </a:txBody>
                  <a:tcPr marT="8225" marB="8225" marR="8225" marL="8225"/>
                </a:tc>
                <a:tc>
                  <a:txBody>
                    <a:bodyPr>
                      <a:noAutofit/>
                    </a:bodyPr>
                    <a:lstStyle/>
                    <a:p>
                      <a:pPr indent="0" lvl="0" marL="0" rtl="0" algn="ctr">
                        <a:spcBef>
                          <a:spcPts val="0"/>
                        </a:spcBef>
                        <a:spcAft>
                          <a:spcPts val="0"/>
                        </a:spcAft>
                        <a:buNone/>
                      </a:pPr>
                      <a:r>
                        <a:rPr lang="en-US" sz="2400"/>
                        <a:t>16 years</a:t>
                      </a:r>
                      <a:endParaRPr sz="2400"/>
                    </a:p>
                  </a:txBody>
                  <a:tcPr marT="8225" marB="8225" marR="8225" marL="8225"/>
                </a:tc>
              </a:tr>
              <a:tr h="1399025">
                <a:tc>
                  <a:txBody>
                    <a:bodyPr>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rPr lang="en-US" sz="2400"/>
                        <a:t>User Convenience</a:t>
                      </a:r>
                      <a:endParaRPr sz="2400"/>
                    </a:p>
                  </a:txBody>
                  <a:tcPr marT="8225" marB="8225" marR="8225" marL="8225"/>
                </a:tc>
                <a:tc>
                  <a:txBody>
                    <a:bodyPr>
                      <a:noAutofit/>
                    </a:bodyPr>
                    <a:lstStyle/>
                    <a:p>
                      <a:pPr indent="0" lvl="0" marL="0" rtl="0" algn="ctr">
                        <a:spcBef>
                          <a:spcPts val="0"/>
                        </a:spcBef>
                        <a:spcAft>
                          <a:spcPts val="0"/>
                        </a:spcAft>
                        <a:buNone/>
                      </a:pPr>
                      <a:r>
                        <a:t/>
                      </a:r>
                      <a:endParaRPr sz="2400"/>
                    </a:p>
                    <a:p>
                      <a:pPr indent="0" lvl="0" marL="0" rtl="0" algn="ctr">
                        <a:spcBef>
                          <a:spcPts val="0"/>
                        </a:spcBef>
                        <a:spcAft>
                          <a:spcPts val="0"/>
                        </a:spcAft>
                        <a:buNone/>
                      </a:pPr>
                      <a:r>
                        <a:rPr lang="en-US" sz="2400"/>
                        <a:t>Visual Interface</a:t>
                      </a:r>
                      <a:endParaRPr sz="2400"/>
                    </a:p>
                  </a:txBody>
                  <a:tcPr marT="8225" marB="8225" marR="8225" marL="8225"/>
                </a:tc>
                <a:tc>
                  <a:txBody>
                    <a:bodyPr>
                      <a:noAutofit/>
                    </a:bodyPr>
                    <a:lstStyle/>
                    <a:p>
                      <a:pPr indent="0" lvl="0" marL="0" rtl="0" algn="ctr">
                        <a:spcBef>
                          <a:spcPts val="0"/>
                        </a:spcBef>
                        <a:spcAft>
                          <a:spcPts val="0"/>
                        </a:spcAft>
                        <a:buNone/>
                      </a:pPr>
                      <a:r>
                        <a:rPr lang="en-US" sz="2400"/>
                        <a:t>Location displayed on  mobile device screen</a:t>
                      </a:r>
                      <a:endParaRPr sz="2400"/>
                    </a:p>
                  </a:txBody>
                  <a:tcPr marT="8225" marB="8225" marR="8225" marL="8225"/>
                </a:tc>
              </a:tr>
            </a:tbl>
          </a:graphicData>
        </a:graphic>
      </p:graphicFrame>
      <p:pic>
        <p:nvPicPr>
          <p:cNvPr id="106" name="Google Shape;106;p13"/>
          <p:cNvPicPr preferRelativeResize="0"/>
          <p:nvPr/>
        </p:nvPicPr>
        <p:blipFill>
          <a:blip r:embed="rId5">
            <a:alphaModFix/>
          </a:blip>
          <a:stretch>
            <a:fillRect/>
          </a:stretch>
        </p:blipFill>
        <p:spPr>
          <a:xfrm>
            <a:off x="19278000" y="2303225"/>
            <a:ext cx="1184365" cy="1446550"/>
          </a:xfrm>
          <a:prstGeom prst="rect">
            <a:avLst/>
          </a:prstGeom>
          <a:noFill/>
          <a:ln>
            <a:noFill/>
          </a:ln>
        </p:spPr>
      </p:pic>
      <p:pic>
        <p:nvPicPr>
          <p:cNvPr id="107" name="Google Shape;107;p13"/>
          <p:cNvPicPr preferRelativeResize="0"/>
          <p:nvPr/>
        </p:nvPicPr>
        <p:blipFill rotWithShape="1">
          <a:blip r:embed="rId6">
            <a:alphaModFix/>
          </a:blip>
          <a:srcRect b="0" l="0" r="0" t="5087"/>
          <a:stretch/>
        </p:blipFill>
        <p:spPr>
          <a:xfrm>
            <a:off x="18652073" y="855675"/>
            <a:ext cx="1143101" cy="1446550"/>
          </a:xfrm>
          <a:prstGeom prst="rect">
            <a:avLst/>
          </a:prstGeom>
          <a:noFill/>
          <a:ln>
            <a:noFill/>
          </a:ln>
        </p:spPr>
      </p:pic>
      <p:pic>
        <p:nvPicPr>
          <p:cNvPr id="108" name="Google Shape;108;p13"/>
          <p:cNvPicPr preferRelativeResize="0"/>
          <p:nvPr/>
        </p:nvPicPr>
        <p:blipFill rotWithShape="1">
          <a:blip r:embed="rId7">
            <a:alphaModFix/>
          </a:blip>
          <a:srcRect b="36629" l="22638" r="38418" t="26409"/>
          <a:stretch/>
        </p:blipFill>
        <p:spPr>
          <a:xfrm>
            <a:off x="18134900" y="2303225"/>
            <a:ext cx="1143100" cy="1446548"/>
          </a:xfrm>
          <a:prstGeom prst="rect">
            <a:avLst/>
          </a:prstGeom>
          <a:noFill/>
          <a:ln>
            <a:noFill/>
          </a:ln>
        </p:spPr>
      </p:pic>
      <p:pic>
        <p:nvPicPr>
          <p:cNvPr id="109" name="Google Shape;109;p13"/>
          <p:cNvPicPr preferRelativeResize="0"/>
          <p:nvPr/>
        </p:nvPicPr>
        <p:blipFill>
          <a:blip r:embed="rId8">
            <a:alphaModFix/>
          </a:blip>
          <a:stretch>
            <a:fillRect/>
          </a:stretch>
        </p:blipFill>
        <p:spPr>
          <a:xfrm>
            <a:off x="17058091" y="2303225"/>
            <a:ext cx="1076809" cy="1446550"/>
          </a:xfrm>
          <a:prstGeom prst="rect">
            <a:avLst/>
          </a:prstGeom>
          <a:noFill/>
          <a:ln>
            <a:noFill/>
          </a:ln>
        </p:spPr>
      </p:pic>
      <p:pic>
        <p:nvPicPr>
          <p:cNvPr id="110" name="Google Shape;110;p13"/>
          <p:cNvPicPr preferRelativeResize="0"/>
          <p:nvPr/>
        </p:nvPicPr>
        <p:blipFill>
          <a:blip r:embed="rId9">
            <a:alphaModFix/>
          </a:blip>
          <a:stretch>
            <a:fillRect/>
          </a:stretch>
        </p:blipFill>
        <p:spPr>
          <a:xfrm>
            <a:off x="17617725" y="855675"/>
            <a:ext cx="1034350" cy="1446550"/>
          </a:xfrm>
          <a:prstGeom prst="rect">
            <a:avLst/>
          </a:prstGeom>
          <a:noFill/>
          <a:ln>
            <a:noFill/>
          </a:ln>
        </p:spPr>
      </p:pic>
      <p:pic>
        <p:nvPicPr>
          <p:cNvPr id="111" name="Google Shape;111;p13"/>
          <p:cNvPicPr preferRelativeResize="0"/>
          <p:nvPr/>
        </p:nvPicPr>
        <p:blipFill>
          <a:blip r:embed="rId10">
            <a:alphaModFix/>
          </a:blip>
          <a:stretch>
            <a:fillRect/>
          </a:stretch>
        </p:blipFill>
        <p:spPr>
          <a:xfrm>
            <a:off x="1403300" y="855675"/>
            <a:ext cx="2834425" cy="283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4"/>
          <p:cNvSpPr/>
          <p:nvPr/>
        </p:nvSpPr>
        <p:spPr>
          <a:xfrm>
            <a:off x="457200" y="457200"/>
            <a:ext cx="10058400" cy="32004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17" name="Google Shape;117;p14"/>
          <p:cNvSpPr/>
          <p:nvPr/>
        </p:nvSpPr>
        <p:spPr>
          <a:xfrm>
            <a:off x="11277600" y="457200"/>
            <a:ext cx="10058400" cy="32004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18" name="Google Shape;118;p14"/>
          <p:cNvSpPr/>
          <p:nvPr/>
        </p:nvSpPr>
        <p:spPr>
          <a:xfrm>
            <a:off x="1727200" y="24688800"/>
            <a:ext cx="70722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6000" u="none" cap="none" strike="noStrike">
                <a:solidFill>
                  <a:srgbClr val="881C1C"/>
                </a:solidFill>
                <a:latin typeface="Arial"/>
                <a:ea typeface="Arial"/>
                <a:cs typeface="Arial"/>
                <a:sym typeface="Arial"/>
              </a:rPr>
              <a:t>Cost</a:t>
            </a:r>
            <a:endParaRPr/>
          </a:p>
        </p:txBody>
      </p:sp>
      <p:sp>
        <p:nvSpPr>
          <p:cNvPr id="119" name="Google Shape;119;p14"/>
          <p:cNvSpPr/>
          <p:nvPr/>
        </p:nvSpPr>
        <p:spPr>
          <a:xfrm>
            <a:off x="1752600" y="1600200"/>
            <a:ext cx="7073900"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Tag</a:t>
            </a:r>
            <a:endParaRPr/>
          </a:p>
        </p:txBody>
      </p:sp>
      <p:sp>
        <p:nvSpPr>
          <p:cNvPr id="120" name="Google Shape;120;p14"/>
          <p:cNvSpPr/>
          <p:nvPr/>
        </p:nvSpPr>
        <p:spPr>
          <a:xfrm>
            <a:off x="12877800" y="1600200"/>
            <a:ext cx="7073900"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Backend</a:t>
            </a:r>
            <a:endParaRPr/>
          </a:p>
        </p:txBody>
      </p:sp>
      <p:sp>
        <p:nvSpPr>
          <p:cNvPr id="121" name="Google Shape;121;p14"/>
          <p:cNvSpPr/>
          <p:nvPr/>
        </p:nvSpPr>
        <p:spPr>
          <a:xfrm>
            <a:off x="1943663" y="15498263"/>
            <a:ext cx="70722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Anchor</a:t>
            </a:r>
            <a:endParaRPr/>
          </a:p>
        </p:txBody>
      </p:sp>
      <p:sp>
        <p:nvSpPr>
          <p:cNvPr id="122" name="Google Shape;122;p14"/>
          <p:cNvSpPr/>
          <p:nvPr/>
        </p:nvSpPr>
        <p:spPr>
          <a:xfrm>
            <a:off x="12877738" y="10056300"/>
            <a:ext cx="7074000" cy="12510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User Interface</a:t>
            </a:r>
            <a:endParaRPr/>
          </a:p>
        </p:txBody>
      </p:sp>
      <p:sp>
        <p:nvSpPr>
          <p:cNvPr id="123" name="Google Shape;123;p14"/>
          <p:cNvSpPr/>
          <p:nvPr/>
        </p:nvSpPr>
        <p:spPr>
          <a:xfrm>
            <a:off x="12877800" y="19812000"/>
            <a:ext cx="7073900" cy="125095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lang="en-US" sz="6000">
                <a:solidFill>
                  <a:srgbClr val="881C1C"/>
                </a:solidFill>
              </a:rPr>
              <a:t>Scalability</a:t>
            </a:r>
            <a:endParaRPr/>
          </a:p>
        </p:txBody>
      </p:sp>
      <p:graphicFrame>
        <p:nvGraphicFramePr>
          <p:cNvPr id="124" name="Google Shape;124;p14"/>
          <p:cNvGraphicFramePr/>
          <p:nvPr/>
        </p:nvGraphicFramePr>
        <p:xfrm>
          <a:off x="950314" y="26974800"/>
          <a:ext cx="3000000" cy="3000000"/>
        </p:xfrm>
        <a:graphic>
          <a:graphicData uri="http://schemas.openxmlformats.org/drawingml/2006/table">
            <a:tbl>
              <a:tblPr bandRow="1" firstRow="1">
                <a:gradFill>
                  <a:gsLst>
                    <a:gs pos="0">
                      <a:srgbClr val="8DFFD8"/>
                    </a:gs>
                    <a:gs pos="35000">
                      <a:srgbClr val="B0FFE2"/>
                    </a:gs>
                    <a:gs pos="100000">
                      <a:srgbClr val="DFFFF4"/>
                    </a:gs>
                  </a:gsLst>
                  <a:lin ang="16200000" scaled="0"/>
                </a:gradFill>
                <a:tableStyleId>{D9D2FF5F-B8B5-4F41-82D2-38C11445E076}</a:tableStyleId>
              </a:tblPr>
              <a:tblGrid>
                <a:gridCol w="2567000"/>
                <a:gridCol w="1904125"/>
              </a:tblGrid>
              <a:tr h="685800">
                <a:tc>
                  <a:txBody>
                    <a:bodyPr>
                      <a:noAutofit/>
                    </a:bodyPr>
                    <a:lstStyle/>
                    <a:p>
                      <a:pPr indent="0" lvl="0" marL="0" marR="0" rtl="0" algn="l">
                        <a:spcBef>
                          <a:spcPts val="0"/>
                        </a:spcBef>
                        <a:spcAft>
                          <a:spcPts val="0"/>
                        </a:spcAft>
                        <a:buNone/>
                      </a:pPr>
                      <a:r>
                        <a:rPr lang="en-US" sz="3600" u="sng" cap="none" strike="noStrike">
                          <a:solidFill>
                            <a:srgbClr val="000000"/>
                          </a:solidFill>
                        </a:rPr>
                        <a:t>Part</a:t>
                      </a:r>
                      <a:endParaRPr sz="3600" u="sng">
                        <a:solidFill>
                          <a:srgbClr val="000000"/>
                        </a:solidFill>
                      </a:endParaRPr>
                    </a:p>
                  </a:txBody>
                  <a:tcPr marT="45725" marB="45725" marR="91450" marL="91450"/>
                </a:tc>
                <a:tc>
                  <a:txBody>
                    <a:bodyPr>
                      <a:noAutofit/>
                    </a:bodyPr>
                    <a:lstStyle/>
                    <a:p>
                      <a:pPr indent="0" lvl="0" marL="0" marR="0" rtl="0" algn="l">
                        <a:spcBef>
                          <a:spcPts val="0"/>
                        </a:spcBef>
                        <a:spcAft>
                          <a:spcPts val="0"/>
                        </a:spcAft>
                        <a:buNone/>
                      </a:pPr>
                      <a:r>
                        <a:rPr lang="en-US" sz="3600" u="sng">
                          <a:solidFill>
                            <a:srgbClr val="000000"/>
                          </a:solidFill>
                        </a:rPr>
                        <a:t>Price ($)</a:t>
                      </a:r>
                      <a:endParaRPr sz="3600" u="sng">
                        <a:solidFill>
                          <a:srgbClr val="000000"/>
                        </a:solidFill>
                      </a:endParaRPr>
                    </a:p>
                  </a:txBody>
                  <a:tcPr marT="45725" marB="45725" marR="91450" marL="91450"/>
                </a:tc>
              </a:tr>
              <a:tr h="685800">
                <a:tc>
                  <a:txBody>
                    <a:bodyPr>
                      <a:noAutofit/>
                    </a:bodyPr>
                    <a:lstStyle/>
                    <a:p>
                      <a:pPr indent="0" lvl="0" marL="0" marR="0" rtl="0" algn="l">
                        <a:spcBef>
                          <a:spcPts val="0"/>
                        </a:spcBef>
                        <a:spcAft>
                          <a:spcPts val="0"/>
                        </a:spcAft>
                        <a:buNone/>
                      </a:pPr>
                      <a:r>
                        <a:rPr lang="en-US" sz="3600"/>
                        <a:t>PCB</a:t>
                      </a:r>
                      <a:endParaRPr/>
                    </a:p>
                  </a:txBody>
                  <a:tcPr marT="45725" marB="45725" marR="91450" marL="91450"/>
                </a:tc>
                <a:tc>
                  <a:txBody>
                    <a:bodyPr>
                      <a:noAutofit/>
                    </a:bodyPr>
                    <a:lstStyle/>
                    <a:p>
                      <a:pPr indent="0" lvl="0" marL="0" marR="0" rtl="0" algn="l">
                        <a:spcBef>
                          <a:spcPts val="0"/>
                        </a:spcBef>
                        <a:spcAft>
                          <a:spcPts val="0"/>
                        </a:spcAft>
                        <a:buNone/>
                      </a:pPr>
                      <a:r>
                        <a:rPr lang="en-US" sz="3600"/>
                        <a:t>2.00</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Dev Board</a:t>
                      </a:r>
                      <a:endParaRPr/>
                    </a:p>
                  </a:txBody>
                  <a:tcPr marT="45725" marB="45725" marR="91450" marL="91450"/>
                </a:tc>
                <a:tc>
                  <a:txBody>
                    <a:bodyPr>
                      <a:noAutofit/>
                    </a:bodyPr>
                    <a:lstStyle/>
                    <a:p>
                      <a:pPr indent="0" lvl="0" marL="0" marR="0" rtl="0" algn="l">
                        <a:spcBef>
                          <a:spcPts val="0"/>
                        </a:spcBef>
                        <a:spcAft>
                          <a:spcPts val="0"/>
                        </a:spcAft>
                        <a:buNone/>
                      </a:pPr>
                      <a:r>
                        <a:rPr lang="en-US" sz="3600"/>
                        <a:t>35.99</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Battery</a:t>
                      </a:r>
                      <a:endParaRPr sz="3600"/>
                    </a:p>
                  </a:txBody>
                  <a:tcPr marT="45725" marB="45725" marR="91450" marL="91450"/>
                </a:tc>
                <a:tc>
                  <a:txBody>
                    <a:bodyPr>
                      <a:noAutofit/>
                    </a:bodyPr>
                    <a:lstStyle/>
                    <a:p>
                      <a:pPr indent="0" lvl="0" marL="0" marR="0" rtl="0" algn="l">
                        <a:spcBef>
                          <a:spcPts val="0"/>
                        </a:spcBef>
                        <a:spcAft>
                          <a:spcPts val="0"/>
                        </a:spcAft>
                        <a:buNone/>
                      </a:pPr>
                      <a:r>
                        <a:rPr lang="en-US" sz="3600"/>
                        <a:t>13.53</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UART WiFi</a:t>
                      </a:r>
                      <a:endParaRPr sz="3600"/>
                    </a:p>
                  </a:txBody>
                  <a:tcPr marT="45725" marB="45725" marR="91450" marL="91450"/>
                </a:tc>
                <a:tc>
                  <a:txBody>
                    <a:bodyPr>
                      <a:noAutofit/>
                    </a:bodyPr>
                    <a:lstStyle/>
                    <a:p>
                      <a:pPr indent="0" lvl="0" marL="0" marR="0" rtl="0" algn="l">
                        <a:spcBef>
                          <a:spcPts val="0"/>
                        </a:spcBef>
                        <a:spcAft>
                          <a:spcPts val="0"/>
                        </a:spcAft>
                        <a:buNone/>
                      </a:pPr>
                      <a:r>
                        <a:rPr lang="en-US" sz="3600"/>
                        <a:t>6.95</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BMS</a:t>
                      </a:r>
                      <a:endParaRPr sz="3600"/>
                    </a:p>
                  </a:txBody>
                  <a:tcPr marT="45725" marB="45725" marR="91450" marL="91450"/>
                </a:tc>
                <a:tc>
                  <a:txBody>
                    <a:bodyPr>
                      <a:noAutofit/>
                    </a:bodyPr>
                    <a:lstStyle/>
                    <a:p>
                      <a:pPr indent="0" lvl="0" marL="0" marR="0" rtl="0" algn="l">
                        <a:spcBef>
                          <a:spcPts val="0"/>
                        </a:spcBef>
                        <a:spcAft>
                          <a:spcPts val="0"/>
                        </a:spcAft>
                        <a:buNone/>
                      </a:pPr>
                      <a:r>
                        <a:rPr lang="en-US" sz="3600"/>
                        <a:t>5.76</a:t>
                      </a:r>
                      <a:endParaRPr sz="3600"/>
                    </a:p>
                  </a:txBody>
                  <a:tcPr marT="45725" marB="45725" marR="91450" marL="91450"/>
                </a:tc>
              </a:tr>
              <a:tr h="685800">
                <a:tc>
                  <a:txBody>
                    <a:bodyPr>
                      <a:noAutofit/>
                    </a:bodyPr>
                    <a:lstStyle/>
                    <a:p>
                      <a:pPr indent="0" lvl="0" marL="0" marR="0" rtl="0" algn="l">
                        <a:spcBef>
                          <a:spcPts val="0"/>
                        </a:spcBef>
                        <a:spcAft>
                          <a:spcPts val="0"/>
                        </a:spcAft>
                        <a:buNone/>
                      </a:pPr>
                      <a:r>
                        <a:rPr b="1" lang="en-US" sz="3600"/>
                        <a:t>Total</a:t>
                      </a:r>
                      <a:endParaRPr b="1" sz="3600"/>
                    </a:p>
                  </a:txBody>
                  <a:tcPr marT="45725" marB="45725" marR="91450" marL="91450"/>
                </a:tc>
                <a:tc>
                  <a:txBody>
                    <a:bodyPr>
                      <a:noAutofit/>
                    </a:bodyPr>
                    <a:lstStyle/>
                    <a:p>
                      <a:pPr indent="0" lvl="0" marL="0" marR="0" rtl="0" algn="l">
                        <a:spcBef>
                          <a:spcPts val="0"/>
                        </a:spcBef>
                        <a:spcAft>
                          <a:spcPts val="0"/>
                        </a:spcAft>
                        <a:buNone/>
                      </a:pPr>
                      <a:r>
                        <a:rPr b="1" lang="en-US" sz="3600"/>
                        <a:t>64.23</a:t>
                      </a:r>
                      <a:endParaRPr b="1" sz="3600"/>
                    </a:p>
                  </a:txBody>
                  <a:tcPr marT="45725" marB="45725" marR="91450" marL="91450"/>
                </a:tc>
              </a:tr>
            </a:tbl>
          </a:graphicData>
        </a:graphic>
      </p:graphicFrame>
      <p:sp>
        <p:nvSpPr>
          <p:cNvPr id="125" name="Google Shape;125;p14"/>
          <p:cNvSpPr/>
          <p:nvPr/>
        </p:nvSpPr>
        <p:spPr>
          <a:xfrm>
            <a:off x="950325" y="25736063"/>
            <a:ext cx="4626000" cy="9447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Development</a:t>
            </a:r>
            <a:endParaRPr/>
          </a:p>
        </p:txBody>
      </p:sp>
      <p:sp>
        <p:nvSpPr>
          <p:cNvPr id="126" name="Google Shape;126;p14"/>
          <p:cNvSpPr/>
          <p:nvPr/>
        </p:nvSpPr>
        <p:spPr>
          <a:xfrm>
            <a:off x="5589375" y="25736063"/>
            <a:ext cx="4627500" cy="944700"/>
          </a:xfrm>
          <a:prstGeom prst="rect">
            <a:avLst/>
          </a:prstGeom>
          <a:noFill/>
          <a:ln>
            <a:noFill/>
          </a:ln>
        </p:spPr>
        <p:txBody>
          <a:bodyPr anchorCtr="0" anchor="t" bIns="162325" lIns="324650" spcFirstLastPara="1" rIns="324650" wrap="square" tIns="162325">
            <a:no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Production</a:t>
            </a:r>
            <a:endParaRPr/>
          </a:p>
        </p:txBody>
      </p:sp>
      <p:sp>
        <p:nvSpPr>
          <p:cNvPr id="127" name="Google Shape;127;p14"/>
          <p:cNvSpPr txBox="1"/>
          <p:nvPr/>
        </p:nvSpPr>
        <p:spPr>
          <a:xfrm>
            <a:off x="11633475" y="11307300"/>
            <a:ext cx="5407800" cy="8221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US" sz="2400">
                <a:solidFill>
                  <a:schemeClr val="dk1"/>
                </a:solidFill>
              </a:rPr>
              <a:t>The user interface is an application on the user’s mobile phone which allows he/she to modify the features, content and functions of the system. Additionally, the application will receive and display the calculated position data from the Backend. In other word, it is an Indoor GPS. The user can track their real-time position in the room, while they are walking with the tag. When logging into the app the user must identify which tag ID they want to receive positioning for.</a:t>
            </a:r>
            <a:endParaRPr b="1" sz="2400"/>
          </a:p>
          <a:p>
            <a:pPr indent="0" lvl="0" marL="0" rtl="0" algn="l">
              <a:lnSpc>
                <a:spcPct val="150000"/>
              </a:lnSpc>
              <a:spcBef>
                <a:spcPts val="0"/>
              </a:spcBef>
              <a:spcAft>
                <a:spcPts val="0"/>
              </a:spcAft>
              <a:buNone/>
            </a:pPr>
            <a:r>
              <a:t/>
            </a:r>
            <a:endParaRPr sz="1200"/>
          </a:p>
        </p:txBody>
      </p:sp>
      <p:sp>
        <p:nvSpPr>
          <p:cNvPr id="128" name="Google Shape;128;p14"/>
          <p:cNvSpPr txBox="1"/>
          <p:nvPr/>
        </p:nvSpPr>
        <p:spPr>
          <a:xfrm>
            <a:off x="11633475" y="2879025"/>
            <a:ext cx="8915400" cy="7177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US" sz="2400">
                <a:solidFill>
                  <a:schemeClr val="dk1"/>
                </a:solidFill>
              </a:rPr>
              <a:t>The backend consists of a localization engine, a multi-threaded server, and a router acting as an access point thus creating a wireless local area network (WLAN). The WLAN consists of a set of anchors, user devices, and the server. Anchors send tag’s UWB information via Wi-Fi through a router to the server. The router receives packets from the anchors and forwards them to the correct port on the server. Per each anchor and user device connection to the server, the server spawns off an anchor thread and device thread, respectively, to service them. The localization engine also runs concurrently as a thread on the server.</a:t>
            </a:r>
            <a:endParaRPr b="1" sz="2400"/>
          </a:p>
        </p:txBody>
      </p:sp>
      <p:sp>
        <p:nvSpPr>
          <p:cNvPr id="129" name="Google Shape;129;p14"/>
          <p:cNvSpPr txBox="1"/>
          <p:nvPr/>
        </p:nvSpPr>
        <p:spPr>
          <a:xfrm>
            <a:off x="1028700" y="16934500"/>
            <a:ext cx="8915400" cy="7821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b="1" lang="en-US" sz="2400">
                <a:solidFill>
                  <a:schemeClr val="dk1"/>
                </a:solidFill>
              </a:rPr>
              <a:t>The anchor block of our project makes up the data acquisition portion of the system. The anchor is the component responsible for sensing the ping sent out by the tag, timestamping it with relation to other anchors, and sending this time value to the server for localization calculations. The hardware is almost identical to the tag design, with the inclusion of the ESP2866 WiFi chip which allows it to forward these timestamps to the server. To implement two dimensional positioning a three anchor setup will be necessary. Since each anchor is running on their own clock and they are not </a:t>
            </a:r>
            <a:r>
              <a:rPr b="1" lang="en-US" sz="2400">
                <a:solidFill>
                  <a:schemeClr val="dk1"/>
                </a:solidFill>
              </a:rPr>
              <a:t>synchronized by the server</a:t>
            </a:r>
            <a:r>
              <a:rPr b="1" lang="en-US" sz="2400">
                <a:solidFill>
                  <a:schemeClr val="dk1"/>
                </a:solidFill>
              </a:rPr>
              <a:t>, the anchors communicate between themselves through UWB to get differences in time stamps, which the server can then interpret as TDOA values.</a:t>
            </a:r>
            <a:endParaRPr b="1" sz="2400"/>
          </a:p>
        </p:txBody>
      </p:sp>
      <p:sp>
        <p:nvSpPr>
          <p:cNvPr id="130" name="Google Shape;130;p14"/>
          <p:cNvSpPr txBox="1"/>
          <p:nvPr/>
        </p:nvSpPr>
        <p:spPr>
          <a:xfrm>
            <a:off x="1028700" y="2263750"/>
            <a:ext cx="8915400" cy="717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2400"/>
          </a:p>
          <a:p>
            <a:pPr indent="0" lvl="0" marL="0" rtl="0" algn="just">
              <a:lnSpc>
                <a:spcPct val="150000"/>
              </a:lnSpc>
              <a:spcBef>
                <a:spcPts val="0"/>
              </a:spcBef>
              <a:spcAft>
                <a:spcPts val="0"/>
              </a:spcAft>
              <a:buClr>
                <a:schemeClr val="dk1"/>
              </a:buClr>
              <a:buSzPts val="1100"/>
              <a:buFont typeface="Arial"/>
              <a:buNone/>
            </a:pPr>
            <a:r>
              <a:rPr b="1" lang="en-US" sz="2400">
                <a:solidFill>
                  <a:schemeClr val="dk1"/>
                </a:solidFill>
              </a:rPr>
              <a:t>The tag is a component that enlaces the users for the purpose of localization. The tag will be operated in two different modes, active and battery saving mode. This piece of hardware pings out an ultra-wideband signal to the anchors at the systems designated frequency. As the person moves the tag pings will take different amounts of time to reach each anchor, thus allowing the positioning to be calculated. This device communicates only one way to the anchors to minimize power consumption, while also utilizing a 3 axis accelerometer to halt pings when the tag is not moving. Each tag has a unique ID which allows many to be running on a single system setup.</a:t>
            </a:r>
            <a:endParaRPr b="1" sz="2400"/>
          </a:p>
        </p:txBody>
      </p:sp>
      <p:pic>
        <p:nvPicPr>
          <p:cNvPr id="131" name="Google Shape;131;p14"/>
          <p:cNvPicPr preferRelativeResize="0"/>
          <p:nvPr/>
        </p:nvPicPr>
        <p:blipFill rotWithShape="1">
          <a:blip r:embed="rId3">
            <a:alphaModFix/>
          </a:blip>
          <a:srcRect b="0" l="0" r="0" t="2486"/>
          <a:stretch/>
        </p:blipFill>
        <p:spPr>
          <a:xfrm>
            <a:off x="506837" y="10056225"/>
            <a:ext cx="9945875" cy="5002525"/>
          </a:xfrm>
          <a:prstGeom prst="rect">
            <a:avLst/>
          </a:prstGeom>
          <a:noFill/>
          <a:ln>
            <a:noFill/>
          </a:ln>
        </p:spPr>
      </p:pic>
      <p:graphicFrame>
        <p:nvGraphicFramePr>
          <p:cNvPr id="132" name="Google Shape;132;p14"/>
          <p:cNvGraphicFramePr/>
          <p:nvPr/>
        </p:nvGraphicFramePr>
        <p:xfrm>
          <a:off x="5758039" y="26974800"/>
          <a:ext cx="3000000" cy="3000000"/>
        </p:xfrm>
        <a:graphic>
          <a:graphicData uri="http://schemas.openxmlformats.org/drawingml/2006/table">
            <a:tbl>
              <a:tblPr bandRow="1" firstRow="1">
                <a:gradFill>
                  <a:gsLst>
                    <a:gs pos="0">
                      <a:srgbClr val="8DFFD8"/>
                    </a:gs>
                    <a:gs pos="35000">
                      <a:srgbClr val="B0FFE2"/>
                    </a:gs>
                    <a:gs pos="100000">
                      <a:srgbClr val="DFFFF4"/>
                    </a:gs>
                  </a:gsLst>
                  <a:lin ang="16200038" scaled="0"/>
                </a:gradFill>
                <a:tableStyleId>{D9D2FF5F-B8B5-4F41-82D2-38C11445E076}</a:tableStyleId>
              </a:tblPr>
              <a:tblGrid>
                <a:gridCol w="2567000"/>
                <a:gridCol w="1904125"/>
              </a:tblGrid>
              <a:tr h="685800">
                <a:tc>
                  <a:txBody>
                    <a:bodyPr>
                      <a:noAutofit/>
                    </a:bodyPr>
                    <a:lstStyle/>
                    <a:p>
                      <a:pPr indent="0" lvl="0" marL="0" marR="0" rtl="0" algn="l">
                        <a:spcBef>
                          <a:spcPts val="0"/>
                        </a:spcBef>
                        <a:spcAft>
                          <a:spcPts val="0"/>
                        </a:spcAft>
                        <a:buNone/>
                      </a:pPr>
                      <a:r>
                        <a:rPr lang="en-US" sz="3600" u="sng" cap="none" strike="noStrike">
                          <a:solidFill>
                            <a:srgbClr val="000000"/>
                          </a:solidFill>
                        </a:rPr>
                        <a:t>Part</a:t>
                      </a:r>
                      <a:endParaRPr sz="3600" u="sng">
                        <a:solidFill>
                          <a:srgbClr val="000000"/>
                        </a:solidFill>
                      </a:endParaRPr>
                    </a:p>
                  </a:txBody>
                  <a:tcPr marT="45725" marB="45725" marR="91450" marL="91450"/>
                </a:tc>
                <a:tc>
                  <a:txBody>
                    <a:bodyPr>
                      <a:noAutofit/>
                    </a:bodyPr>
                    <a:lstStyle/>
                    <a:p>
                      <a:pPr indent="0" lvl="0" marL="0" marR="0" rtl="0" algn="l">
                        <a:spcBef>
                          <a:spcPts val="0"/>
                        </a:spcBef>
                        <a:spcAft>
                          <a:spcPts val="0"/>
                        </a:spcAft>
                        <a:buNone/>
                      </a:pPr>
                      <a:r>
                        <a:rPr lang="en-US" sz="3600" u="sng">
                          <a:solidFill>
                            <a:srgbClr val="000000"/>
                          </a:solidFill>
                        </a:rPr>
                        <a:t>Price ($)</a:t>
                      </a:r>
                      <a:endParaRPr sz="3600" u="sng">
                        <a:solidFill>
                          <a:srgbClr val="000000"/>
                        </a:solidFill>
                      </a:endParaRPr>
                    </a:p>
                  </a:txBody>
                  <a:tcPr marT="45725" marB="45725" marR="91450" marL="91450"/>
                </a:tc>
              </a:tr>
              <a:tr h="685800">
                <a:tc>
                  <a:txBody>
                    <a:bodyPr>
                      <a:noAutofit/>
                    </a:bodyPr>
                    <a:lstStyle/>
                    <a:p>
                      <a:pPr indent="0" lvl="0" marL="0" marR="0" rtl="0" algn="l">
                        <a:spcBef>
                          <a:spcPts val="0"/>
                        </a:spcBef>
                        <a:spcAft>
                          <a:spcPts val="0"/>
                        </a:spcAft>
                        <a:buNone/>
                      </a:pPr>
                      <a:r>
                        <a:rPr lang="en-US" sz="3600"/>
                        <a:t>PCB</a:t>
                      </a:r>
                      <a:endParaRPr/>
                    </a:p>
                  </a:txBody>
                  <a:tcPr marT="45725" marB="45725" marR="91450" marL="91450"/>
                </a:tc>
                <a:tc>
                  <a:txBody>
                    <a:bodyPr>
                      <a:noAutofit/>
                    </a:bodyPr>
                    <a:lstStyle/>
                    <a:p>
                      <a:pPr indent="0" lvl="0" marL="0" marR="0" rtl="0" algn="l">
                        <a:spcBef>
                          <a:spcPts val="0"/>
                        </a:spcBef>
                        <a:spcAft>
                          <a:spcPts val="0"/>
                        </a:spcAft>
                        <a:buNone/>
                      </a:pPr>
                      <a:r>
                        <a:rPr lang="en-US" sz="3600"/>
                        <a:t>0.14</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Dev Board</a:t>
                      </a:r>
                      <a:endParaRPr/>
                    </a:p>
                  </a:txBody>
                  <a:tcPr marT="45725" marB="45725" marR="91450" marL="91450"/>
                </a:tc>
                <a:tc>
                  <a:txBody>
                    <a:bodyPr>
                      <a:noAutofit/>
                    </a:bodyPr>
                    <a:lstStyle/>
                    <a:p>
                      <a:pPr indent="0" lvl="0" marL="0" marR="0" rtl="0" algn="l">
                        <a:spcBef>
                          <a:spcPts val="0"/>
                        </a:spcBef>
                        <a:spcAft>
                          <a:spcPts val="0"/>
                        </a:spcAft>
                        <a:buNone/>
                      </a:pPr>
                      <a:r>
                        <a:rPr lang="en-US" sz="3600"/>
                        <a:t>23.32</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Battery</a:t>
                      </a:r>
                      <a:endParaRPr sz="3600"/>
                    </a:p>
                  </a:txBody>
                  <a:tcPr marT="45725" marB="45725" marR="91450" marL="91450"/>
                </a:tc>
                <a:tc>
                  <a:txBody>
                    <a:bodyPr>
                      <a:noAutofit/>
                    </a:bodyPr>
                    <a:lstStyle/>
                    <a:p>
                      <a:pPr indent="0" lvl="0" marL="0" marR="0" rtl="0" algn="l">
                        <a:spcBef>
                          <a:spcPts val="0"/>
                        </a:spcBef>
                        <a:spcAft>
                          <a:spcPts val="0"/>
                        </a:spcAft>
                        <a:buNone/>
                      </a:pPr>
                      <a:r>
                        <a:rPr lang="en-US" sz="3600"/>
                        <a:t>13.53</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UART WiFi</a:t>
                      </a:r>
                      <a:endParaRPr sz="3600"/>
                    </a:p>
                  </a:txBody>
                  <a:tcPr marT="45725" marB="45725" marR="91450" marL="91450"/>
                </a:tc>
                <a:tc>
                  <a:txBody>
                    <a:bodyPr>
                      <a:noAutofit/>
                    </a:bodyPr>
                    <a:lstStyle/>
                    <a:p>
                      <a:pPr indent="0" lvl="0" marL="0" marR="0" rtl="0" algn="l">
                        <a:spcBef>
                          <a:spcPts val="0"/>
                        </a:spcBef>
                        <a:spcAft>
                          <a:spcPts val="0"/>
                        </a:spcAft>
                        <a:buNone/>
                      </a:pPr>
                      <a:r>
                        <a:rPr lang="en-US" sz="3600"/>
                        <a:t>6.95</a:t>
                      </a:r>
                      <a:endParaRPr sz="3600"/>
                    </a:p>
                  </a:txBody>
                  <a:tcPr marT="45725" marB="45725" marR="91450" marL="91450"/>
                </a:tc>
              </a:tr>
              <a:tr h="685800">
                <a:tc>
                  <a:txBody>
                    <a:bodyPr>
                      <a:noAutofit/>
                    </a:bodyPr>
                    <a:lstStyle/>
                    <a:p>
                      <a:pPr indent="0" lvl="0" marL="0" marR="0" rtl="0" algn="l">
                        <a:spcBef>
                          <a:spcPts val="0"/>
                        </a:spcBef>
                        <a:spcAft>
                          <a:spcPts val="0"/>
                        </a:spcAft>
                        <a:buNone/>
                      </a:pPr>
                      <a:r>
                        <a:rPr lang="en-US" sz="3600"/>
                        <a:t>BMS</a:t>
                      </a:r>
                      <a:endParaRPr sz="3600"/>
                    </a:p>
                  </a:txBody>
                  <a:tcPr marT="45725" marB="45725" marR="91450" marL="91450"/>
                </a:tc>
                <a:tc>
                  <a:txBody>
                    <a:bodyPr>
                      <a:noAutofit/>
                    </a:bodyPr>
                    <a:lstStyle/>
                    <a:p>
                      <a:pPr indent="0" lvl="0" marL="0" marR="0" rtl="0" algn="l">
                        <a:spcBef>
                          <a:spcPts val="0"/>
                        </a:spcBef>
                        <a:spcAft>
                          <a:spcPts val="0"/>
                        </a:spcAft>
                        <a:buNone/>
                      </a:pPr>
                      <a:r>
                        <a:rPr lang="en-US" sz="3600"/>
                        <a:t>2.49</a:t>
                      </a:r>
                      <a:endParaRPr sz="3600"/>
                    </a:p>
                  </a:txBody>
                  <a:tcPr marT="45725" marB="45725" marR="91450" marL="91450"/>
                </a:tc>
              </a:tr>
              <a:tr h="685800">
                <a:tc>
                  <a:txBody>
                    <a:bodyPr>
                      <a:noAutofit/>
                    </a:bodyPr>
                    <a:lstStyle/>
                    <a:p>
                      <a:pPr indent="0" lvl="0" marL="0" marR="0" rtl="0" algn="l">
                        <a:spcBef>
                          <a:spcPts val="0"/>
                        </a:spcBef>
                        <a:spcAft>
                          <a:spcPts val="0"/>
                        </a:spcAft>
                        <a:buNone/>
                      </a:pPr>
                      <a:r>
                        <a:rPr b="1" lang="en-US" sz="3600"/>
                        <a:t>Total</a:t>
                      </a:r>
                      <a:endParaRPr b="1" sz="3600"/>
                    </a:p>
                  </a:txBody>
                  <a:tcPr marT="45725" marB="45725" marR="91450" marL="91450"/>
                </a:tc>
                <a:tc>
                  <a:txBody>
                    <a:bodyPr>
                      <a:noAutofit/>
                    </a:bodyPr>
                    <a:lstStyle/>
                    <a:p>
                      <a:pPr indent="0" lvl="0" marL="0" marR="0" rtl="0" algn="l">
                        <a:spcBef>
                          <a:spcPts val="0"/>
                        </a:spcBef>
                        <a:spcAft>
                          <a:spcPts val="0"/>
                        </a:spcAft>
                        <a:buNone/>
                      </a:pPr>
                      <a:r>
                        <a:rPr b="1" lang="en-US" sz="3600"/>
                        <a:t>46.43</a:t>
                      </a:r>
                      <a:endParaRPr b="1" sz="3600"/>
                    </a:p>
                  </a:txBody>
                  <a:tcPr marT="45725" marB="45725" marR="91450" marL="91450"/>
                </a:tc>
              </a:tr>
            </a:tbl>
          </a:graphicData>
        </a:graphic>
      </p:graphicFrame>
      <p:pic>
        <p:nvPicPr>
          <p:cNvPr id="133" name="Google Shape;133;p14"/>
          <p:cNvPicPr preferRelativeResize="0"/>
          <p:nvPr/>
        </p:nvPicPr>
        <p:blipFill>
          <a:blip r:embed="rId4">
            <a:alphaModFix/>
          </a:blip>
          <a:stretch>
            <a:fillRect/>
          </a:stretch>
        </p:blipFill>
        <p:spPr>
          <a:xfrm>
            <a:off x="17264150" y="11466350"/>
            <a:ext cx="3723976" cy="7447951"/>
          </a:xfrm>
          <a:prstGeom prst="rect">
            <a:avLst/>
          </a:prstGeom>
          <a:noFill/>
          <a:ln>
            <a:noFill/>
          </a:ln>
        </p:spPr>
      </p:pic>
      <p:sp>
        <p:nvSpPr>
          <p:cNvPr id="134" name="Google Shape;134;p14"/>
          <p:cNvSpPr txBox="1"/>
          <p:nvPr/>
        </p:nvSpPr>
        <p:spPr>
          <a:xfrm>
            <a:off x="12099725" y="21250800"/>
            <a:ext cx="8449200" cy="8664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400"/>
              <a:t>TDoA allows for positIN to scale to multiple tags and keep a high refresh rate. Each tag embeds its’ ID in a transmission message sent to the anchors. The anchors also forward this ID along with their own to the server in a timestamp message. The server uses the tag ID along with the corresponding anchor ID to </a:t>
            </a:r>
            <a:r>
              <a:rPr b="1" lang="en-US" sz="2400"/>
              <a:t>align</a:t>
            </a:r>
            <a:r>
              <a:rPr b="1" lang="en-US" sz="2400"/>
              <a:t> timestamp messages. This ensures that timestamp messages are not out of phase even when they are received out of phase. The end user uses the android </a:t>
            </a:r>
            <a:r>
              <a:rPr b="1" lang="en-US" sz="2400"/>
              <a:t>application</a:t>
            </a:r>
            <a:r>
              <a:rPr b="1" lang="en-US" sz="2400"/>
              <a:t> to register its’ tag ID to the server. The server will discard any received timestamp messages that its’ </a:t>
            </a:r>
            <a:r>
              <a:rPr b="1" lang="en-US" sz="2400"/>
              <a:t>corresponding</a:t>
            </a:r>
            <a:r>
              <a:rPr b="1" lang="en-US" sz="2400"/>
              <a:t> tag ID has not been registered. The server is multi-threaded which takes advantage of </a:t>
            </a:r>
            <a:r>
              <a:rPr b="1" lang="en-US" sz="2400"/>
              <a:t>parallel processing. The performance of the server is greatly improved when executed on a multi-core processor.</a:t>
            </a:r>
            <a:endParaRPr b="1"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