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Lora" panose="020B0604020202020204" charset="0"/>
      <p:regular r:id="rId26"/>
      <p:bold r:id="rId27"/>
      <p:italic r:id="rId28"/>
      <p:boldItalic r:id="rId29"/>
    </p:embeddedFont>
    <p:embeddedFont>
      <p:font typeface="Raleway" panose="020B0604020202020204" charset="0"/>
      <p:regular r:id="rId30"/>
      <p:bold r:id="rId31"/>
      <p:italic r:id="rId32"/>
      <p:boldItalic r:id="rId33"/>
    </p:embeddedFont>
    <p:embeddedFont>
      <p:font typeface="Open Sans SemiBold" panose="020B0604020202020204" charset="0"/>
      <p:regular r:id="rId34"/>
      <p:bold r:id="rId35"/>
      <p:italic r:id="rId36"/>
      <p:boldItalic r:id="rId37"/>
    </p:embeddedFont>
    <p:embeddedFont>
      <p:font typeface="Open Sans Light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45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Presentation by Kristina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Presentation by Kristina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Presentation by </a:t>
            </a:r>
            <a:r>
              <a:rPr lang="en"/>
              <a:t>Kristina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Server is the hub.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Table unit sends data to the sky unit when button is pushed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LED is controlled by server (through sky unit)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Sky unit processes data from the camera system, sends it to server for more processing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The server is also database for the user interface. Through the server. The user interface interacts with the table unit (seat selected - light flashes)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Presentation by Kristina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LED push button - three states: ON - claimed, OFF - available, BLINK - someone on the way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Solar powered rechargeable battery - self sustaining, many units - low maintenance.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Presentation by Matt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Presentation by Dennis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Presentation by Dennis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Presentation by Dennis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Talk more in depth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Presentation by Everyone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Presentation by</a:t>
            </a:r>
            <a:r>
              <a:rPr lang="en"/>
              <a:t> Dennis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Presentation by </a:t>
            </a:r>
            <a:r>
              <a:rPr lang="en"/>
              <a:t>Dennis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Presentation by Matt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Explain these relative to the needs (previous slide) - talk a tad more in depth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Presentation by Matt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Discuss why these wouldn’t work, relate to why we chose corresponding points for our system solution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Presentation by Aarsh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Presentation by Aarsh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Presentation by Aarsh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Presentation by Aarsh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3225" y="-8800"/>
            <a:ext cx="7076050" cy="6879828"/>
          </a:xfrm>
          <a:custGeom>
            <a:avLst/>
            <a:gdLst/>
            <a:ahLst/>
            <a:cxnLst/>
            <a:rect l="0" t="0" r="0" b="0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881C1C">
              <a:alpha val="86920"/>
            </a:srgbClr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09425" y="2503367"/>
            <a:ext cx="3250800" cy="1449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ts val="3600"/>
              <a:buFont typeface="Open Sans"/>
              <a:buNone/>
              <a:defRPr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298100" y="4059300"/>
            <a:ext cx="3515400" cy="1173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2"/>
          </p:nvPr>
        </p:nvSpPr>
        <p:spPr>
          <a:xfrm>
            <a:off x="298100" y="5388133"/>
            <a:ext cx="3515400" cy="947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4" name="Shape 14" descr="UMass Wordmark Vertical (RGB-black)1500pxwide@7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0" y="87733"/>
            <a:ext cx="1990225" cy="81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250"/>
            <a:ext cx="9144000" cy="6858000"/>
          </a:xfrm>
          <a:prstGeom prst="rect">
            <a:avLst/>
          </a:prstGeom>
          <a:solidFill>
            <a:srgbClr val="FFFFFF">
              <a:alpha val="90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1609013" y="6191162"/>
            <a:ext cx="5925975" cy="474388"/>
            <a:chOff x="114900" y="4716436"/>
            <a:chExt cx="5925975" cy="355800"/>
          </a:xfrm>
        </p:grpSpPr>
        <p:pic>
          <p:nvPicPr>
            <p:cNvPr id="26" name="Shape 26" descr="PIC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900" y="4773605"/>
              <a:ext cx="2059575" cy="197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Shape 27"/>
            <p:cNvSpPr txBox="1"/>
            <p:nvPr/>
          </p:nvSpPr>
          <p:spPr>
            <a:xfrm>
              <a:off x="2174475" y="4716436"/>
              <a:ext cx="38664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en" sz="1100" i="1">
                  <a:latin typeface="Lora"/>
                  <a:ea typeface="Lora"/>
                  <a:cs typeface="Lora"/>
                  <a:sym typeface="Lora"/>
                </a:rPr>
                <a:t>Department of Electrical and Computer Engineering</a:t>
              </a:r>
            </a:p>
          </p:txBody>
        </p:sp>
      </p:grpSp>
      <p:grpSp>
        <p:nvGrpSpPr>
          <p:cNvPr id="28" name="Shape 28"/>
          <p:cNvGrpSpPr/>
          <p:nvPr/>
        </p:nvGrpSpPr>
        <p:grpSpPr>
          <a:xfrm>
            <a:off x="0" y="0"/>
            <a:ext cx="1406750" cy="6858502"/>
            <a:chOff x="0" y="0"/>
            <a:chExt cx="1406750" cy="5177400"/>
          </a:xfrm>
        </p:grpSpPr>
        <p:sp>
          <p:nvSpPr>
            <p:cNvPr id="29" name="Shape 29"/>
            <p:cNvSpPr/>
            <p:nvPr/>
          </p:nvSpPr>
          <p:spPr>
            <a:xfrm>
              <a:off x="0" y="0"/>
              <a:ext cx="1140300" cy="5177400"/>
            </a:xfrm>
            <a:prstGeom prst="rect">
              <a:avLst/>
            </a:prstGeom>
            <a:solidFill>
              <a:srgbClr val="881C1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187450" y="0"/>
              <a:ext cx="219300" cy="51774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689750" y="215527"/>
            <a:ext cx="7189200" cy="60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881C1C"/>
              </a:buClr>
              <a:buSzPts val="2800"/>
              <a:buFont typeface="Open Sans"/>
              <a:buNone/>
              <a:defRPr>
                <a:solidFill>
                  <a:srgbClr val="881C1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689900" y="979133"/>
            <a:ext cx="7189200" cy="4958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100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Lora"/>
                <a:ea typeface="Lora"/>
                <a:cs typeface="Lora"/>
                <a:sym typeface="Lora"/>
              </a:rPr>
              <a:t>‹#›</a:t>
            </a:fld>
            <a:endParaRPr lang="en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gures and Statistic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6775" y="-9033"/>
            <a:ext cx="9144000" cy="6858000"/>
          </a:xfrm>
          <a:prstGeom prst="rect">
            <a:avLst/>
          </a:prstGeom>
          <a:solidFill>
            <a:srgbClr val="881C1C">
              <a:alpha val="869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40100" y="167200"/>
            <a:ext cx="8863800" cy="6523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216300" y="6242199"/>
            <a:ext cx="5925975" cy="474388"/>
            <a:chOff x="114900" y="4716436"/>
            <a:chExt cx="5925975" cy="355800"/>
          </a:xfrm>
        </p:grpSpPr>
        <p:pic>
          <p:nvPicPr>
            <p:cNvPr id="38" name="Shape 38" descr="PIC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900" y="4773605"/>
              <a:ext cx="2059575" cy="197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Shape 39"/>
            <p:cNvSpPr txBox="1"/>
            <p:nvPr/>
          </p:nvSpPr>
          <p:spPr>
            <a:xfrm>
              <a:off x="2174475" y="4716436"/>
              <a:ext cx="38664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en" sz="1100" i="1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Department of Electrical and Computer Engineering</a:t>
              </a: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35500" y="286900"/>
            <a:ext cx="8363100" cy="576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‹#›</a:t>
            </a:fld>
            <a:endParaRPr lang="en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36700" y="957888"/>
            <a:ext cx="8238000" cy="51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gures and Statistic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250"/>
            <a:ext cx="9144000" cy="6858000"/>
          </a:xfrm>
          <a:prstGeom prst="rect">
            <a:avLst/>
          </a:prstGeom>
          <a:solidFill>
            <a:srgbClr val="FFFFFF">
              <a:alpha val="90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40100" y="167200"/>
            <a:ext cx="8863800" cy="6523500"/>
          </a:xfrm>
          <a:prstGeom prst="rect">
            <a:avLst/>
          </a:prstGeom>
          <a:noFill/>
          <a:ln w="19050" cap="flat" cmpd="sng">
            <a:solidFill>
              <a:srgbClr val="881C1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216300" y="6242199"/>
            <a:ext cx="5925975" cy="474388"/>
            <a:chOff x="114900" y="4716436"/>
            <a:chExt cx="5925975" cy="355800"/>
          </a:xfrm>
        </p:grpSpPr>
        <p:pic>
          <p:nvPicPr>
            <p:cNvPr id="47" name="Shape 47" descr="PIC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900" y="4773605"/>
              <a:ext cx="2059575" cy="197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Shape 48"/>
            <p:cNvSpPr txBox="1"/>
            <p:nvPr/>
          </p:nvSpPr>
          <p:spPr>
            <a:xfrm>
              <a:off x="2174475" y="4716436"/>
              <a:ext cx="38664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en" sz="1100" i="1">
                  <a:latin typeface="Lora"/>
                  <a:ea typeface="Lora"/>
                  <a:cs typeface="Lora"/>
                  <a:sym typeface="Lora"/>
                </a:rPr>
                <a:t>Department of Electrical and Computer Engineering</a:t>
              </a:r>
            </a:p>
          </p:txBody>
        </p:sp>
      </p:grp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35500" y="286900"/>
            <a:ext cx="8363100" cy="576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881C1C"/>
              </a:buClr>
              <a:buSzPts val="2800"/>
              <a:buNone/>
              <a:defRPr>
                <a:solidFill>
                  <a:srgbClr val="881C1C"/>
                </a:solidFill>
              </a:defRPr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36700" y="957888"/>
            <a:ext cx="8238000" cy="51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800"/>
              <a:buChar char="–"/>
              <a:defRPr/>
            </a:lvl2pPr>
            <a:lvl3pPr lvl="2" rtl="0">
              <a:spcBef>
                <a:spcPts val="0"/>
              </a:spcBef>
              <a:buSzPts val="1800"/>
              <a:buChar char="●"/>
              <a:defRPr/>
            </a:lvl3pPr>
            <a:lvl4pPr lvl="3" rtl="0">
              <a:spcBef>
                <a:spcPts val="0"/>
              </a:spcBef>
              <a:buSzPts val="1800"/>
              <a:buChar char="–"/>
              <a:defRPr/>
            </a:lvl4pPr>
            <a:lvl5pPr lvl="4" rtl="0">
              <a:spcBef>
                <a:spcPts val="0"/>
              </a:spcBef>
              <a:buSzPts val="1800"/>
              <a:buChar char="–"/>
              <a:defRPr/>
            </a:lvl5pPr>
            <a:lvl6pPr lvl="5" rtl="0">
              <a:spcBef>
                <a:spcPts val="0"/>
              </a:spcBef>
              <a:buSzPts val="1800"/>
              <a:buChar char="–"/>
              <a:defRPr/>
            </a:lvl6pPr>
            <a:lvl7pPr lvl="6" rtl="0">
              <a:spcBef>
                <a:spcPts val="0"/>
              </a:spcBef>
              <a:buSzPts val="1800"/>
              <a:buChar char="–"/>
              <a:defRPr/>
            </a:lvl7pPr>
            <a:lvl8pPr lvl="7" rtl="0">
              <a:spcBef>
                <a:spcPts val="0"/>
              </a:spcBef>
              <a:buSzPts val="1800"/>
              <a:buChar char="–"/>
              <a:defRPr/>
            </a:lvl8pPr>
            <a:lvl9pPr lvl="8" rtl="0">
              <a:spcBef>
                <a:spcPts val="0"/>
              </a:spcBef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Lora"/>
                <a:ea typeface="Lora"/>
                <a:cs typeface="Lora"/>
                <a:sym typeface="Lora"/>
              </a:rPr>
              <a:t>‹#›</a:t>
            </a:fld>
            <a:endParaRPr lang="en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-9450" y="0"/>
            <a:ext cx="9162900" cy="6858000"/>
          </a:xfrm>
          <a:prstGeom prst="rect">
            <a:avLst/>
          </a:prstGeom>
          <a:solidFill>
            <a:srgbClr val="FFFFFF">
              <a:alpha val="90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-9450" y="5907700"/>
            <a:ext cx="9162900" cy="959700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5" name="Shape 55"/>
          <p:cNvGrpSpPr/>
          <p:nvPr/>
        </p:nvGrpSpPr>
        <p:grpSpPr>
          <a:xfrm>
            <a:off x="216300" y="6150362"/>
            <a:ext cx="5925975" cy="474388"/>
            <a:chOff x="114900" y="4716436"/>
            <a:chExt cx="5925975" cy="355800"/>
          </a:xfrm>
        </p:grpSpPr>
        <p:pic>
          <p:nvPicPr>
            <p:cNvPr id="56" name="Shape 56" descr="PIC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900" y="4773605"/>
              <a:ext cx="2059575" cy="197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Shape 57"/>
            <p:cNvSpPr txBox="1"/>
            <p:nvPr/>
          </p:nvSpPr>
          <p:spPr>
            <a:xfrm>
              <a:off x="2174475" y="4716436"/>
              <a:ext cx="38664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en" sz="1100" i="1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Department of Electrical and Computer Engineering</a:t>
              </a:r>
            </a:p>
          </p:txBody>
        </p:sp>
      </p:grp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46250" y="144900"/>
            <a:ext cx="8851500" cy="63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 rot="-5400000">
            <a:off x="4511550" y="1213800"/>
            <a:ext cx="120900" cy="9162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16300" y="778500"/>
            <a:ext cx="4234200" cy="490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800"/>
              <a:buChar char="–"/>
              <a:defRPr sz="1800"/>
            </a:lvl2pPr>
            <a:lvl3pPr lvl="2">
              <a:spcBef>
                <a:spcPts val="0"/>
              </a:spcBef>
              <a:buSzPts val="1800"/>
              <a:buChar char="●"/>
              <a:defRPr/>
            </a:lvl3pPr>
            <a:lvl4pPr lvl="3">
              <a:spcBef>
                <a:spcPts val="0"/>
              </a:spcBef>
              <a:buSzPts val="1800"/>
              <a:buChar char="–"/>
              <a:defRPr/>
            </a:lvl4pPr>
            <a:lvl5pPr lvl="4">
              <a:spcBef>
                <a:spcPts val="0"/>
              </a:spcBef>
              <a:buSzPts val="1800"/>
              <a:buChar char="–"/>
              <a:defRPr/>
            </a:lvl5pPr>
            <a:lvl6pPr lvl="5">
              <a:spcBef>
                <a:spcPts val="0"/>
              </a:spcBef>
              <a:buSzPts val="1800"/>
              <a:buChar char="–"/>
              <a:defRPr/>
            </a:lvl6pPr>
            <a:lvl7pPr lvl="6">
              <a:spcBef>
                <a:spcPts val="0"/>
              </a:spcBef>
              <a:buSzPts val="1800"/>
              <a:buChar char="–"/>
              <a:defRPr/>
            </a:lvl7pPr>
            <a:lvl8pPr lvl="7">
              <a:spcBef>
                <a:spcPts val="0"/>
              </a:spcBef>
              <a:buSzPts val="1800"/>
              <a:buChar char="–"/>
              <a:defRPr/>
            </a:lvl8pPr>
            <a:lvl9pPr lvl="8">
              <a:spcBef>
                <a:spcPts val="0"/>
              </a:spcBef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95575" y="778600"/>
            <a:ext cx="4354200" cy="490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800"/>
              <a:buChar char="–"/>
              <a:defRPr/>
            </a:lvl2pPr>
            <a:lvl3pPr lvl="2" rtl="0">
              <a:spcBef>
                <a:spcPts val="0"/>
              </a:spcBef>
              <a:buSzPts val="1800"/>
              <a:buChar char="●"/>
              <a:defRPr/>
            </a:lvl3pPr>
            <a:lvl4pPr lvl="3" rtl="0">
              <a:spcBef>
                <a:spcPts val="0"/>
              </a:spcBef>
              <a:buSzPts val="1800"/>
              <a:buChar char="–"/>
              <a:defRPr/>
            </a:lvl4pPr>
            <a:lvl5pPr lvl="4" rtl="0">
              <a:spcBef>
                <a:spcPts val="0"/>
              </a:spcBef>
              <a:buSzPts val="1800"/>
              <a:buChar char="–"/>
              <a:defRPr/>
            </a:lvl5pPr>
            <a:lvl6pPr lvl="5" rtl="0">
              <a:spcBef>
                <a:spcPts val="0"/>
              </a:spcBef>
              <a:buSzPts val="1800"/>
              <a:buChar char="–"/>
              <a:defRPr/>
            </a:lvl6pPr>
            <a:lvl7pPr lvl="6" rtl="0">
              <a:spcBef>
                <a:spcPts val="0"/>
              </a:spcBef>
              <a:buSzPts val="1800"/>
              <a:buChar char="–"/>
              <a:defRPr/>
            </a:lvl7pPr>
            <a:lvl8pPr lvl="7" rtl="0">
              <a:spcBef>
                <a:spcPts val="0"/>
              </a:spcBef>
              <a:buSzPts val="1800"/>
              <a:buChar char="–"/>
              <a:defRPr/>
            </a:lvl8pPr>
            <a:lvl9pPr lvl="8" rtl="0">
              <a:spcBef>
                <a:spcPts val="0"/>
              </a:spcBef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‹#›</a:t>
            </a:fld>
            <a:endParaRPr lang="en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9450" y="0"/>
            <a:ext cx="9162900" cy="6858000"/>
          </a:xfrm>
          <a:prstGeom prst="rect">
            <a:avLst/>
          </a:prstGeom>
          <a:solidFill>
            <a:srgbClr val="FFFFFF">
              <a:alpha val="90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9" name="Shape 69"/>
          <p:cNvGrpSpPr/>
          <p:nvPr/>
        </p:nvGrpSpPr>
        <p:grpSpPr>
          <a:xfrm>
            <a:off x="1609000" y="6217637"/>
            <a:ext cx="5925975" cy="474388"/>
            <a:chOff x="114900" y="4716436"/>
            <a:chExt cx="5925975" cy="355800"/>
          </a:xfrm>
        </p:grpSpPr>
        <p:pic>
          <p:nvPicPr>
            <p:cNvPr id="70" name="Shape 70" descr="PIC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900" y="4773605"/>
              <a:ext cx="2059575" cy="197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Shape 71"/>
            <p:cNvSpPr txBox="1"/>
            <p:nvPr/>
          </p:nvSpPr>
          <p:spPr>
            <a:xfrm>
              <a:off x="2174475" y="4716436"/>
              <a:ext cx="38664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en" sz="1100" i="1">
                  <a:latin typeface="Lora"/>
                  <a:ea typeface="Lora"/>
                  <a:cs typeface="Lora"/>
                  <a:sym typeface="Lora"/>
                </a:rPr>
                <a:t>Department of Electrical and Computer Engineering</a:t>
              </a:r>
            </a:p>
          </p:txBody>
        </p:sp>
      </p:grp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Lora"/>
                <a:ea typeface="Lora"/>
                <a:cs typeface="Lora"/>
                <a:sym typeface="Lora"/>
              </a:rPr>
              <a:t>‹#›</a:t>
            </a:fld>
            <a:endParaRPr lang="en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>
              <a:solidFill>
                <a:srgbClr val="881C1C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2225" y="177725"/>
            <a:ext cx="85206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881C1C"/>
              </a:buClr>
              <a:buSzPts val="2800"/>
              <a:buFont typeface="Open Sans"/>
              <a:buNone/>
              <a:defRPr sz="2800" b="1">
                <a:solidFill>
                  <a:srgbClr val="881C1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2475" y="1044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Open Sans"/>
              <a:buChar char="–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94924" y="6270642"/>
            <a:ext cx="4431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Lora"/>
                <a:ea typeface="Lora"/>
                <a:cs typeface="Lora"/>
                <a:sym typeface="Lora"/>
              </a:rPr>
              <a:t>‹#›</a:t>
            </a:fld>
            <a:endParaRPr lang="en">
              <a:latin typeface="Lora"/>
              <a:ea typeface="Lora"/>
              <a:cs typeface="Lora"/>
              <a:sym typeface="Lor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109425" y="2503375"/>
            <a:ext cx="3956700" cy="1449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sz="4400" b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4400" b="0">
                <a:latin typeface="Open Sans SemiBold"/>
                <a:ea typeface="Open Sans SemiBold"/>
                <a:cs typeface="Open Sans SemiBold"/>
                <a:sym typeface="Open Sans SemiBold"/>
              </a:rPr>
              <a:t>SDP 18: EfficienSeat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298100" y="4059300"/>
            <a:ext cx="4089000" cy="1173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buNone/>
            </a:pPr>
            <a:r>
              <a:rPr lang="en"/>
              <a:t>Preliminary Design Review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"/>
              <a:t>18 October 2017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2"/>
          </p:nvPr>
        </p:nvSpPr>
        <p:spPr>
          <a:xfrm>
            <a:off x="298100" y="5388125"/>
            <a:ext cx="5387100" cy="947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b="1"/>
              <a:t>Team 26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" b="1"/>
              <a:t>Advised by Professor Tilman Wolf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"/>
              <a:t>Kristina Georgadarellis, Matthew Donnelly, Dennis Donoghue, Aarsh Jain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689750" y="215527"/>
            <a:ext cx="7189200" cy="60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System Specifications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1689900" y="979133"/>
            <a:ext cx="7189200" cy="495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38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Allows Users to search for available seats by party size through app</a:t>
            </a:r>
          </a:p>
          <a:p>
            <a:pPr marL="457200" lvl="0" indent="-342900" rtl="0">
              <a:lnSpc>
                <a:spcPct val="138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Users will receive response from app within 2 seconds</a:t>
            </a:r>
          </a:p>
          <a:p>
            <a:pPr marL="457200" lvl="0" indent="-342900" rtl="0">
              <a:lnSpc>
                <a:spcPct val="138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For parties up to the size of the largest table, achieve 90% success in finding seats correctly if available</a:t>
            </a:r>
          </a:p>
          <a:p>
            <a:pPr marL="457200" lvl="0" indent="-342900" rtl="0">
              <a:lnSpc>
                <a:spcPct val="138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Function in dining rooms of several hundred seats</a:t>
            </a:r>
          </a:p>
          <a:p>
            <a:pPr marL="457200" lvl="0" indent="-342900" rtl="0">
              <a:lnSpc>
                <a:spcPct val="138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Table unit is spill-proof and low maintenance</a:t>
            </a:r>
          </a:p>
          <a:p>
            <a:pPr marL="457200" lvl="0" indent="-342900" rtl="0">
              <a:lnSpc>
                <a:spcPct val="138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System accommodates Non-Users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35500" y="286900"/>
            <a:ext cx="8363100" cy="57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Block Diagram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251" name="Shape 251"/>
          <p:cNvSpPr/>
          <p:nvPr/>
        </p:nvSpPr>
        <p:spPr>
          <a:xfrm>
            <a:off x="3122921" y="855760"/>
            <a:ext cx="2960400" cy="1032900"/>
          </a:xfrm>
          <a:prstGeom prst="roundRect">
            <a:avLst>
              <a:gd name="adj" fmla="val 5775"/>
            </a:avLst>
          </a:prstGeom>
          <a:solidFill>
            <a:srgbClr val="881C1C"/>
          </a:solidFill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Server</a:t>
            </a:r>
          </a:p>
        </p:txBody>
      </p:sp>
      <p:sp>
        <p:nvSpPr>
          <p:cNvPr id="252" name="Shape 252"/>
          <p:cNvSpPr/>
          <p:nvPr/>
        </p:nvSpPr>
        <p:spPr>
          <a:xfrm>
            <a:off x="3950439" y="1372195"/>
            <a:ext cx="1305300" cy="425700"/>
          </a:xfrm>
          <a:prstGeom prst="roundRect">
            <a:avLst>
              <a:gd name="adj" fmla="val 5775"/>
            </a:avLst>
          </a:prstGeom>
          <a:solidFill>
            <a:srgbClr val="EFEFEF"/>
          </a:solidFill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881C1C"/>
                </a:solidFill>
                <a:latin typeface="Open Sans"/>
                <a:ea typeface="Open Sans"/>
                <a:cs typeface="Open Sans"/>
                <a:sym typeface="Open Sans"/>
              </a:rPr>
              <a:t>Database</a:t>
            </a:r>
          </a:p>
        </p:txBody>
      </p:sp>
      <p:grpSp>
        <p:nvGrpSpPr>
          <p:cNvPr id="253" name="Shape 253"/>
          <p:cNvGrpSpPr/>
          <p:nvPr/>
        </p:nvGrpSpPr>
        <p:grpSpPr>
          <a:xfrm>
            <a:off x="5578000" y="2086550"/>
            <a:ext cx="3124500" cy="1542600"/>
            <a:chOff x="5210400" y="2198450"/>
            <a:chExt cx="3124500" cy="1542600"/>
          </a:xfrm>
        </p:grpSpPr>
        <p:sp>
          <p:nvSpPr>
            <p:cNvPr id="254" name="Shape 254"/>
            <p:cNvSpPr/>
            <p:nvPr/>
          </p:nvSpPr>
          <p:spPr>
            <a:xfrm>
              <a:off x="5210400" y="2198450"/>
              <a:ext cx="3124500" cy="1542600"/>
            </a:xfrm>
            <a:prstGeom prst="roundRect">
              <a:avLst>
                <a:gd name="adj" fmla="val 5775"/>
              </a:avLst>
            </a:prstGeom>
            <a:solidFill>
              <a:srgbClr val="881C1C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EFEFE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User Interface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5350925" y="2664138"/>
              <a:ext cx="824400" cy="3840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GUI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6311575" y="2664138"/>
              <a:ext cx="1882800" cy="3840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Seating Info Feedback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5350925" y="3152163"/>
              <a:ext cx="13584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Search Functionality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6835850" y="3152150"/>
              <a:ext cx="13584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Dining Hall Map</a:t>
              </a:r>
            </a:p>
          </p:txBody>
        </p:sp>
      </p:grpSp>
      <p:sp>
        <p:nvSpPr>
          <p:cNvPr id="259" name="Shape 259"/>
          <p:cNvSpPr/>
          <p:nvPr/>
        </p:nvSpPr>
        <p:spPr>
          <a:xfrm>
            <a:off x="2516625" y="4570875"/>
            <a:ext cx="4623600" cy="1700400"/>
          </a:xfrm>
          <a:prstGeom prst="roundRect">
            <a:avLst>
              <a:gd name="adj" fmla="val 5775"/>
            </a:avLst>
          </a:prstGeom>
          <a:solidFill>
            <a:srgbClr val="881C1C"/>
          </a:solidFill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Table Unit</a:t>
            </a:r>
          </a:p>
        </p:txBody>
      </p:sp>
      <p:sp>
        <p:nvSpPr>
          <p:cNvPr id="260" name="Shape 260"/>
          <p:cNvSpPr/>
          <p:nvPr/>
        </p:nvSpPr>
        <p:spPr>
          <a:xfrm>
            <a:off x="2660445" y="5062500"/>
            <a:ext cx="1281107" cy="471600"/>
          </a:xfrm>
          <a:prstGeom prst="roundRect">
            <a:avLst>
              <a:gd name="adj" fmla="val 5775"/>
            </a:avLst>
          </a:prstGeom>
          <a:solidFill>
            <a:srgbClr val="EFEFEF"/>
          </a:solidFill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881C1C"/>
                </a:solidFill>
                <a:latin typeface="Open Sans"/>
                <a:ea typeface="Open Sans"/>
                <a:cs typeface="Open Sans"/>
                <a:sym typeface="Open Sans"/>
              </a:rPr>
              <a:t>Table Status Indicator</a:t>
            </a:r>
          </a:p>
        </p:txBody>
      </p:sp>
      <p:sp>
        <p:nvSpPr>
          <p:cNvPr id="261" name="Shape 261"/>
          <p:cNvSpPr/>
          <p:nvPr/>
        </p:nvSpPr>
        <p:spPr>
          <a:xfrm>
            <a:off x="2660445" y="5648350"/>
            <a:ext cx="1742000" cy="471600"/>
          </a:xfrm>
          <a:prstGeom prst="roundRect">
            <a:avLst>
              <a:gd name="adj" fmla="val 5775"/>
            </a:avLst>
          </a:prstGeom>
          <a:solidFill>
            <a:srgbClr val="EFEFEF"/>
          </a:solidFill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881C1C"/>
                </a:solidFill>
                <a:latin typeface="Open Sans"/>
                <a:ea typeface="Open Sans"/>
                <a:cs typeface="Open Sans"/>
                <a:sym typeface="Open Sans"/>
              </a:rPr>
              <a:t>Transmitter/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881C1C"/>
                </a:solidFill>
                <a:latin typeface="Open Sans"/>
                <a:ea typeface="Open Sans"/>
                <a:cs typeface="Open Sans"/>
                <a:sym typeface="Open Sans"/>
              </a:rPr>
              <a:t>Receiver</a:t>
            </a:r>
          </a:p>
        </p:txBody>
      </p:sp>
      <p:sp>
        <p:nvSpPr>
          <p:cNvPr id="262" name="Shape 262"/>
          <p:cNvSpPr/>
          <p:nvPr/>
        </p:nvSpPr>
        <p:spPr>
          <a:xfrm>
            <a:off x="4069036" y="5065550"/>
            <a:ext cx="1294688" cy="471600"/>
          </a:xfrm>
          <a:prstGeom prst="roundRect">
            <a:avLst>
              <a:gd name="adj" fmla="val 5775"/>
            </a:avLst>
          </a:prstGeom>
          <a:solidFill>
            <a:srgbClr val="EFEFEF"/>
          </a:solidFill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881C1C"/>
                </a:solidFill>
                <a:latin typeface="Open Sans"/>
                <a:ea typeface="Open Sans"/>
                <a:cs typeface="Open Sans"/>
                <a:sym typeface="Open Sans"/>
              </a:rPr>
              <a:t>Power Supply</a:t>
            </a:r>
          </a:p>
        </p:txBody>
      </p:sp>
      <p:sp>
        <p:nvSpPr>
          <p:cNvPr id="263" name="Shape 263"/>
          <p:cNvSpPr/>
          <p:nvPr/>
        </p:nvSpPr>
        <p:spPr>
          <a:xfrm>
            <a:off x="4507931" y="5651425"/>
            <a:ext cx="855863" cy="471600"/>
          </a:xfrm>
          <a:prstGeom prst="roundRect">
            <a:avLst>
              <a:gd name="adj" fmla="val 5775"/>
            </a:avLst>
          </a:prstGeom>
          <a:solidFill>
            <a:srgbClr val="EFEFEF"/>
          </a:solidFill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881C1C"/>
                </a:solidFill>
                <a:latin typeface="Open Sans"/>
                <a:ea typeface="Open Sans"/>
                <a:cs typeface="Open Sans"/>
                <a:sym typeface="Open Sans"/>
              </a:rPr>
              <a:t>Button</a:t>
            </a:r>
          </a:p>
        </p:txBody>
      </p:sp>
      <p:cxnSp>
        <p:nvCxnSpPr>
          <p:cNvPr id="264" name="Shape 264"/>
          <p:cNvCxnSpPr>
            <a:stCxn id="265" idx="0"/>
            <a:endCxn id="251" idx="1"/>
          </p:cNvCxnSpPr>
          <p:nvPr/>
        </p:nvCxnSpPr>
        <p:spPr>
          <a:xfrm rot="-5400000">
            <a:off x="2183550" y="1147250"/>
            <a:ext cx="714300" cy="1164300"/>
          </a:xfrm>
          <a:prstGeom prst="bentConnector2">
            <a:avLst/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266" name="Shape 266"/>
          <p:cNvCxnSpPr>
            <a:stCxn id="251" idx="3"/>
            <a:endCxn id="254" idx="0"/>
          </p:cNvCxnSpPr>
          <p:nvPr/>
        </p:nvCxnSpPr>
        <p:spPr>
          <a:xfrm>
            <a:off x="6083321" y="1372210"/>
            <a:ext cx="1056900" cy="714300"/>
          </a:xfrm>
          <a:prstGeom prst="bentConnector2">
            <a:avLst/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267" name="Shape 267"/>
          <p:cNvCxnSpPr>
            <a:endCxn id="259" idx="1"/>
          </p:cNvCxnSpPr>
          <p:nvPr/>
        </p:nvCxnSpPr>
        <p:spPr>
          <a:xfrm rot="-5400000" flipH="1">
            <a:off x="1575225" y="4479675"/>
            <a:ext cx="1013700" cy="869100"/>
          </a:xfrm>
          <a:prstGeom prst="bentConnector2">
            <a:avLst/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triangle" w="lg" len="lg"/>
            <a:tailEnd type="triangle" w="lg" len="lg"/>
          </a:ln>
        </p:spPr>
      </p:cxnSp>
      <p:grpSp>
        <p:nvGrpSpPr>
          <p:cNvPr id="268" name="Shape 268"/>
          <p:cNvGrpSpPr/>
          <p:nvPr/>
        </p:nvGrpSpPr>
        <p:grpSpPr>
          <a:xfrm>
            <a:off x="396300" y="2086550"/>
            <a:ext cx="3124500" cy="2320800"/>
            <a:chOff x="396300" y="2086550"/>
            <a:chExt cx="3124500" cy="2320800"/>
          </a:xfrm>
        </p:grpSpPr>
        <p:sp>
          <p:nvSpPr>
            <p:cNvPr id="265" name="Shape 265"/>
            <p:cNvSpPr/>
            <p:nvPr/>
          </p:nvSpPr>
          <p:spPr>
            <a:xfrm>
              <a:off x="396300" y="2086550"/>
              <a:ext cx="3124500" cy="2320800"/>
            </a:xfrm>
            <a:prstGeom prst="roundRect">
              <a:avLst>
                <a:gd name="adj" fmla="val 5775"/>
              </a:avLst>
            </a:prstGeom>
            <a:solidFill>
              <a:srgbClr val="881C1C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EFEFE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Sky Unit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548700" y="2578163"/>
              <a:ext cx="13584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Camera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548700" y="3187025"/>
              <a:ext cx="14766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Transmitter/</a:t>
              </a:r>
            </a:p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Receiver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2139450" y="3184300"/>
              <a:ext cx="12441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Power Supply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1188450" y="3797188"/>
              <a:ext cx="15402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Microprocessor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2052175" y="2602175"/>
              <a:ext cx="13584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Processing</a:t>
              </a:r>
            </a:p>
          </p:txBody>
        </p:sp>
      </p:grpSp>
      <p:sp>
        <p:nvSpPr>
          <p:cNvPr id="274" name="Shape 274"/>
          <p:cNvSpPr/>
          <p:nvPr/>
        </p:nvSpPr>
        <p:spPr>
          <a:xfrm>
            <a:off x="5469275" y="5069822"/>
            <a:ext cx="1540200" cy="1032900"/>
          </a:xfrm>
          <a:prstGeom prst="roundRect">
            <a:avLst>
              <a:gd name="adj" fmla="val 5775"/>
            </a:avLst>
          </a:prstGeom>
          <a:solidFill>
            <a:srgbClr val="EFEFEF"/>
          </a:solidFill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881C1C"/>
                </a:solidFill>
                <a:latin typeface="Open Sans"/>
                <a:ea typeface="Open Sans"/>
                <a:cs typeface="Open Sans"/>
                <a:sym typeface="Open Sans"/>
              </a:rPr>
              <a:t>Microprocessor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146250" y="144900"/>
            <a:ext cx="8851500" cy="63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Subsystems: Table Unit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216300" y="778500"/>
            <a:ext cx="5068200" cy="483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Requirements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Must be low power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Accommodate both Users and Non-Users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Communicate with sky unit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“Dining Hall” resistant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Implementation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LED push button to indicate table status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Solar/Rechargeable battery for power supply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RF receiver and transmitter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grpSp>
        <p:nvGrpSpPr>
          <p:cNvPr id="309" name="Shape 309"/>
          <p:cNvGrpSpPr/>
          <p:nvPr/>
        </p:nvGrpSpPr>
        <p:grpSpPr>
          <a:xfrm>
            <a:off x="5378700" y="2143225"/>
            <a:ext cx="3182100" cy="1700400"/>
            <a:chOff x="3062050" y="4280800"/>
            <a:chExt cx="3182100" cy="1700400"/>
          </a:xfrm>
        </p:grpSpPr>
        <p:sp>
          <p:nvSpPr>
            <p:cNvPr id="310" name="Shape 310"/>
            <p:cNvSpPr/>
            <p:nvPr/>
          </p:nvSpPr>
          <p:spPr>
            <a:xfrm>
              <a:off x="3062050" y="4280800"/>
              <a:ext cx="3182100" cy="1700400"/>
            </a:xfrm>
            <a:prstGeom prst="roundRect">
              <a:avLst>
                <a:gd name="adj" fmla="val 5775"/>
              </a:avLst>
            </a:prstGeom>
            <a:solidFill>
              <a:srgbClr val="881C1C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EFEFE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Table Unit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3214550" y="4772425"/>
              <a:ext cx="13584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Table Status Indicator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3214550" y="5358275"/>
              <a:ext cx="18471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Transmitter/</a:t>
              </a:r>
            </a:p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Receiver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4708125" y="4775475"/>
              <a:ext cx="13728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Power Supply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5173500" y="5361350"/>
              <a:ext cx="9075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Button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146250" y="144900"/>
            <a:ext cx="8851500" cy="63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Subsystems: Sky Unit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243050" y="698275"/>
            <a:ext cx="5353500" cy="483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Requirements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Encompass ~100 seats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Easy to install in dining hall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Accurately identify empty seats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Communication with table unit/server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Pre-process camera data 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Implementation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Visual and thermal cameras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Uses wall power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RF and WiFi communication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Microprocessor</a:t>
            </a:r>
          </a:p>
        </p:txBody>
      </p:sp>
      <p:grpSp>
        <p:nvGrpSpPr>
          <p:cNvPr id="322" name="Shape 322"/>
          <p:cNvGrpSpPr/>
          <p:nvPr/>
        </p:nvGrpSpPr>
        <p:grpSpPr>
          <a:xfrm>
            <a:off x="5436300" y="1709075"/>
            <a:ext cx="3124500" cy="2320800"/>
            <a:chOff x="396300" y="2086550"/>
            <a:chExt cx="3124500" cy="2320800"/>
          </a:xfrm>
        </p:grpSpPr>
        <p:sp>
          <p:nvSpPr>
            <p:cNvPr id="323" name="Shape 323"/>
            <p:cNvSpPr/>
            <p:nvPr/>
          </p:nvSpPr>
          <p:spPr>
            <a:xfrm>
              <a:off x="396300" y="2086550"/>
              <a:ext cx="3124500" cy="2320800"/>
            </a:xfrm>
            <a:prstGeom prst="roundRect">
              <a:avLst>
                <a:gd name="adj" fmla="val 5775"/>
              </a:avLst>
            </a:prstGeom>
            <a:solidFill>
              <a:srgbClr val="881C1C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EFEFE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Sky Unit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548700" y="2578163"/>
              <a:ext cx="13584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Camera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548700" y="3187025"/>
              <a:ext cx="14766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Transmitter/</a:t>
              </a:r>
            </a:p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Receiver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2025275" y="2570275"/>
              <a:ext cx="13584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Thermal Sensor</a:t>
              </a:r>
            </a:p>
          </p:txBody>
        </p:sp>
        <p:sp>
          <p:nvSpPr>
            <p:cNvPr id="327" name="Shape 327"/>
            <p:cNvSpPr/>
            <p:nvPr/>
          </p:nvSpPr>
          <p:spPr>
            <a:xfrm>
              <a:off x="2139450" y="3184300"/>
              <a:ext cx="12441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Power Supply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1864225" y="3787425"/>
              <a:ext cx="15402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Microprocessor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550250" y="3787425"/>
              <a:ext cx="11643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Processing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46250" y="144900"/>
            <a:ext cx="8851500" cy="63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Subsystems: Server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16300" y="778500"/>
            <a:ext cx="4930800" cy="490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Requirements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Capable of storing data and handling App requests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Handle 100+ concurrent requests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Assist in processing of Sky Unit data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Implementation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Implemented on scalable rented Amazon Servers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Possible to split into a database and application server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grpSp>
        <p:nvGrpSpPr>
          <p:cNvPr id="337" name="Shape 337"/>
          <p:cNvGrpSpPr/>
          <p:nvPr/>
        </p:nvGrpSpPr>
        <p:grpSpPr>
          <a:xfrm>
            <a:off x="5600546" y="2312947"/>
            <a:ext cx="2960264" cy="1032755"/>
            <a:chOff x="3493379" y="431100"/>
            <a:chExt cx="3080400" cy="1144200"/>
          </a:xfrm>
        </p:grpSpPr>
        <p:sp>
          <p:nvSpPr>
            <p:cNvPr id="338" name="Shape 338"/>
            <p:cNvSpPr/>
            <p:nvPr/>
          </p:nvSpPr>
          <p:spPr>
            <a:xfrm>
              <a:off x="3493379" y="431100"/>
              <a:ext cx="3080400" cy="1144200"/>
            </a:xfrm>
            <a:prstGeom prst="roundRect">
              <a:avLst>
                <a:gd name="adj" fmla="val 5775"/>
              </a:avLst>
            </a:prstGeom>
            <a:solidFill>
              <a:srgbClr val="881C1C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EFEFE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Server</a:t>
              </a:r>
            </a:p>
          </p:txBody>
        </p:sp>
        <p:sp>
          <p:nvSpPr>
            <p:cNvPr id="339" name="Shape 339"/>
            <p:cNvSpPr/>
            <p:nvPr/>
          </p:nvSpPr>
          <p:spPr>
            <a:xfrm>
              <a:off x="3627100" y="968531"/>
              <a:ext cx="13584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Database</a:t>
              </a:r>
            </a:p>
          </p:txBody>
        </p:sp>
        <p:sp>
          <p:nvSpPr>
            <p:cNvPr id="340" name="Shape 340"/>
            <p:cNvSpPr/>
            <p:nvPr/>
          </p:nvSpPr>
          <p:spPr>
            <a:xfrm>
              <a:off x="5093950" y="968531"/>
              <a:ext cx="1358400" cy="471600"/>
            </a:xfrm>
            <a:prstGeom prst="roundRect">
              <a:avLst>
                <a:gd name="adj" fmla="val 9636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Processing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146250" y="144900"/>
            <a:ext cx="8851500" cy="63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Subsystems: User Interface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216300" y="778500"/>
            <a:ext cx="4919400" cy="490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Requirements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Takes less than 2 seconds to load or refresh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Quick response time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Minimalistic layout for ease of use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Implementation</a:t>
            </a:r>
          </a:p>
          <a:p>
            <a:pPr marL="457200" lvl="0" indent="-342900" rtl="0">
              <a:spcBef>
                <a:spcPts val="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Android platform</a:t>
            </a:r>
          </a:p>
          <a:p>
            <a:pPr marL="457200" lvl="0" indent="-342900" rtl="0">
              <a:spcBef>
                <a:spcPts val="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Android Studio</a:t>
            </a:r>
          </a:p>
          <a:p>
            <a:pPr marL="457200" lvl="0" indent="-342900" rtl="0">
              <a:spcBef>
                <a:spcPts val="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Java</a:t>
            </a:r>
          </a:p>
        </p:txBody>
      </p:sp>
      <p:grpSp>
        <p:nvGrpSpPr>
          <p:cNvPr id="348" name="Shape 348"/>
          <p:cNvGrpSpPr/>
          <p:nvPr/>
        </p:nvGrpSpPr>
        <p:grpSpPr>
          <a:xfrm>
            <a:off x="5436300" y="2086550"/>
            <a:ext cx="3124500" cy="1542600"/>
            <a:chOff x="5210400" y="2198450"/>
            <a:chExt cx="3124500" cy="1542600"/>
          </a:xfrm>
        </p:grpSpPr>
        <p:sp>
          <p:nvSpPr>
            <p:cNvPr id="349" name="Shape 349"/>
            <p:cNvSpPr/>
            <p:nvPr/>
          </p:nvSpPr>
          <p:spPr>
            <a:xfrm>
              <a:off x="5210400" y="2198450"/>
              <a:ext cx="3124500" cy="1542600"/>
            </a:xfrm>
            <a:prstGeom prst="roundRect">
              <a:avLst>
                <a:gd name="adj" fmla="val 5775"/>
              </a:avLst>
            </a:prstGeom>
            <a:solidFill>
              <a:srgbClr val="881C1C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EFEFE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User Interface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5350925" y="2664138"/>
              <a:ext cx="824400" cy="3840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GUI</a:t>
              </a:r>
            </a:p>
          </p:txBody>
        </p:sp>
        <p:sp>
          <p:nvSpPr>
            <p:cNvPr id="351" name="Shape 351"/>
            <p:cNvSpPr/>
            <p:nvPr/>
          </p:nvSpPr>
          <p:spPr>
            <a:xfrm>
              <a:off x="6311575" y="2664138"/>
              <a:ext cx="1882800" cy="3840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Seating Info Feedback</a:t>
              </a:r>
            </a:p>
          </p:txBody>
        </p:sp>
        <p:sp>
          <p:nvSpPr>
            <p:cNvPr id="352" name="Shape 352"/>
            <p:cNvSpPr/>
            <p:nvPr/>
          </p:nvSpPr>
          <p:spPr>
            <a:xfrm>
              <a:off x="5350925" y="3152163"/>
              <a:ext cx="13584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Search Functionality</a:t>
              </a:r>
            </a:p>
          </p:txBody>
        </p:sp>
        <p:sp>
          <p:nvSpPr>
            <p:cNvPr id="353" name="Shape 353"/>
            <p:cNvSpPr/>
            <p:nvPr/>
          </p:nvSpPr>
          <p:spPr>
            <a:xfrm>
              <a:off x="6835850" y="3152150"/>
              <a:ext cx="1358400" cy="471600"/>
            </a:xfrm>
            <a:prstGeom prst="roundRect">
              <a:avLst>
                <a:gd name="adj" fmla="val 5775"/>
              </a:avLst>
            </a:prstGeom>
            <a:solidFill>
              <a:srgbClr val="EFEFEF"/>
            </a:solidFill>
            <a:ln w="2857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881C1C"/>
                  </a:solidFill>
                  <a:latin typeface="Open Sans"/>
                  <a:ea typeface="Open Sans"/>
                  <a:cs typeface="Open Sans"/>
                  <a:sym typeface="Open Sans"/>
                </a:rPr>
                <a:t>Dining Hall Map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1689750" y="215527"/>
            <a:ext cx="7189200" cy="60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MDR Deliverables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1689750" y="949808"/>
            <a:ext cx="7189200" cy="495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Table Unit Power Supply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Demonstrate a power supply that can support the table unit over the course of its daily operation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User Interface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Demonstrate that the app can run a table search and display results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Empty Seat Analysis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Demonstrate that the camera system can detect seated patrons and objects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Table Unit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Demonstrate that the table unit can cycle through all states 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1689750" y="215527"/>
            <a:ext cx="7189200" cy="60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Team Responsibilities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1689900" y="979133"/>
            <a:ext cx="7189200" cy="495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/>
              <a:t>Dennis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App, Server, search algorithm, and sky unit data processing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/>
              <a:t>Aarsh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Hardware for table unit (LED button, power supply)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/>
              <a:t>Matt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Hardware for camera unit (Visual camera, thermal camera, microprocessor)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/>
              <a:t>Kristina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Sky unit data processing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2671968" y="2975045"/>
            <a:ext cx="3800063" cy="90791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Extra Slides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292050" y="37700"/>
            <a:ext cx="8559900" cy="972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/>
              <a:t>State Machine - User Search</a:t>
            </a:r>
          </a:p>
        </p:txBody>
      </p:sp>
      <p:sp>
        <p:nvSpPr>
          <p:cNvPr id="386" name="Shape 386"/>
          <p:cNvSpPr/>
          <p:nvPr/>
        </p:nvSpPr>
        <p:spPr>
          <a:xfrm>
            <a:off x="1575575" y="1705250"/>
            <a:ext cx="1521900" cy="524700"/>
          </a:xfrm>
          <a:prstGeom prst="roundRect">
            <a:avLst>
              <a:gd name="adj" fmla="val 5775"/>
            </a:avLst>
          </a:prstGeom>
          <a:solidFill>
            <a:srgbClr val="881C1C"/>
          </a:solidFill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Database</a:t>
            </a:r>
          </a:p>
        </p:txBody>
      </p:sp>
      <p:sp>
        <p:nvSpPr>
          <p:cNvPr id="387" name="Shape 387"/>
          <p:cNvSpPr/>
          <p:nvPr/>
        </p:nvSpPr>
        <p:spPr>
          <a:xfrm>
            <a:off x="5264525" y="1740500"/>
            <a:ext cx="1521900" cy="471600"/>
          </a:xfrm>
          <a:prstGeom prst="roundRect">
            <a:avLst>
              <a:gd name="adj" fmla="val 5775"/>
            </a:avLst>
          </a:prstGeom>
          <a:solidFill>
            <a:srgbClr val="881C1C"/>
          </a:solidFill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Sky Unit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 l="21836" r="20592"/>
          <a:stretch/>
        </p:blipFill>
        <p:spPr>
          <a:xfrm>
            <a:off x="1901975" y="3816276"/>
            <a:ext cx="972800" cy="1546799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/>
          <p:nvPr/>
        </p:nvSpPr>
        <p:spPr>
          <a:xfrm>
            <a:off x="296575" y="4194150"/>
            <a:ext cx="1675800" cy="77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1C1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User Search</a:t>
            </a:r>
          </a:p>
        </p:txBody>
      </p:sp>
      <p:cxnSp>
        <p:nvCxnSpPr>
          <p:cNvPr id="390" name="Shape 390"/>
          <p:cNvCxnSpPr/>
          <p:nvPr/>
        </p:nvCxnSpPr>
        <p:spPr>
          <a:xfrm rot="10800000" flipH="1">
            <a:off x="2165775" y="2212075"/>
            <a:ext cx="25800" cy="15468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1" name="Shape 391"/>
          <p:cNvSpPr txBox="1"/>
          <p:nvPr/>
        </p:nvSpPr>
        <p:spPr>
          <a:xfrm>
            <a:off x="1027625" y="2772650"/>
            <a:ext cx="1112400" cy="61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Database Query</a:t>
            </a:r>
          </a:p>
        </p:txBody>
      </p:sp>
      <p:cxnSp>
        <p:nvCxnSpPr>
          <p:cNvPr id="392" name="Shape 392"/>
          <p:cNvCxnSpPr>
            <a:stCxn id="386" idx="3"/>
            <a:endCxn id="387" idx="1"/>
          </p:cNvCxnSpPr>
          <p:nvPr/>
        </p:nvCxnSpPr>
        <p:spPr>
          <a:xfrm>
            <a:off x="3097475" y="1967600"/>
            <a:ext cx="2167200" cy="87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3" name="Shape 393"/>
          <p:cNvSpPr txBox="1"/>
          <p:nvPr/>
        </p:nvSpPr>
        <p:spPr>
          <a:xfrm>
            <a:off x="3339075" y="2059850"/>
            <a:ext cx="1270200" cy="26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Poll</a:t>
            </a:r>
          </a:p>
        </p:txBody>
      </p:sp>
      <p:sp>
        <p:nvSpPr>
          <p:cNvPr id="394" name="Shape 394"/>
          <p:cNvSpPr/>
          <p:nvPr/>
        </p:nvSpPr>
        <p:spPr>
          <a:xfrm>
            <a:off x="5264525" y="4365725"/>
            <a:ext cx="1521900" cy="471600"/>
          </a:xfrm>
          <a:prstGeom prst="roundRect">
            <a:avLst>
              <a:gd name="adj" fmla="val 5775"/>
            </a:avLst>
          </a:prstGeom>
          <a:solidFill>
            <a:srgbClr val="881C1C"/>
          </a:solidFill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Table Unit</a:t>
            </a:r>
          </a:p>
        </p:txBody>
      </p:sp>
      <p:cxnSp>
        <p:nvCxnSpPr>
          <p:cNvPr id="395" name="Shape 395"/>
          <p:cNvCxnSpPr>
            <a:stCxn id="394" idx="0"/>
            <a:endCxn id="387" idx="2"/>
          </p:cNvCxnSpPr>
          <p:nvPr/>
        </p:nvCxnSpPr>
        <p:spPr>
          <a:xfrm rot="10800000">
            <a:off x="6025475" y="2212025"/>
            <a:ext cx="0" cy="21537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396" name="Shape 396"/>
          <p:cNvSpPr txBox="1"/>
          <p:nvPr/>
        </p:nvSpPr>
        <p:spPr>
          <a:xfrm>
            <a:off x="3185475" y="4045425"/>
            <a:ext cx="1577400" cy="61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User selects seat</a:t>
            </a:r>
          </a:p>
        </p:txBody>
      </p:sp>
      <p:cxnSp>
        <p:nvCxnSpPr>
          <p:cNvPr id="397" name="Shape 397"/>
          <p:cNvCxnSpPr/>
          <p:nvPr/>
        </p:nvCxnSpPr>
        <p:spPr>
          <a:xfrm>
            <a:off x="2604075" y="2224850"/>
            <a:ext cx="0" cy="16113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8" name="Shape 398"/>
          <p:cNvSpPr txBox="1"/>
          <p:nvPr/>
        </p:nvSpPr>
        <p:spPr>
          <a:xfrm>
            <a:off x="2599375" y="2747438"/>
            <a:ext cx="1270200" cy="61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Seating Information</a:t>
            </a:r>
          </a:p>
        </p:txBody>
      </p:sp>
      <p:cxnSp>
        <p:nvCxnSpPr>
          <p:cNvPr id="399" name="Shape 399"/>
          <p:cNvCxnSpPr>
            <a:stCxn id="388" idx="3"/>
            <a:endCxn id="394" idx="1"/>
          </p:cNvCxnSpPr>
          <p:nvPr/>
        </p:nvCxnSpPr>
        <p:spPr>
          <a:xfrm>
            <a:off x="2874775" y="4589675"/>
            <a:ext cx="2389800" cy="117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00" name="Shape 400"/>
          <p:cNvSpPr txBox="1"/>
          <p:nvPr/>
        </p:nvSpPr>
        <p:spPr>
          <a:xfrm>
            <a:off x="6208850" y="2772650"/>
            <a:ext cx="907500" cy="61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Poll, Update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3421675" y="850175"/>
            <a:ext cx="1734900" cy="4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Update Database</a:t>
            </a:r>
          </a:p>
        </p:txBody>
      </p:sp>
      <p:cxnSp>
        <p:nvCxnSpPr>
          <p:cNvPr id="402" name="Shape 402"/>
          <p:cNvCxnSpPr>
            <a:stCxn id="386" idx="0"/>
            <a:endCxn id="387" idx="0"/>
          </p:cNvCxnSpPr>
          <p:nvPr/>
        </p:nvCxnSpPr>
        <p:spPr>
          <a:xfrm rot="-5400000" flipH="1">
            <a:off x="4163375" y="-121600"/>
            <a:ext cx="35400" cy="3689100"/>
          </a:xfrm>
          <a:prstGeom prst="bentConnector3">
            <a:avLst>
              <a:gd name="adj1" fmla="val -1044845"/>
            </a:avLst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triangle" w="lg" len="lg"/>
            <a:tailEnd type="none" w="lg" len="lg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46250" y="144900"/>
            <a:ext cx="8851500" cy="63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Background Information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r="42663" b="17136"/>
          <a:stretch/>
        </p:blipFill>
        <p:spPr>
          <a:xfrm>
            <a:off x="5069125" y="1132300"/>
            <a:ext cx="3761901" cy="362460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16300" y="899400"/>
            <a:ext cx="4621500" cy="4636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Dining halls have inefficient “first come, first served” seating - problem during busy times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Patrons must commit and pay for entry before knowing state of seating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Leads to congested walkways with patrons spending unnecessary time searching for seats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Wastes patron’s time and lowers efficiency of dining hall staff that need to use walkways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689750" y="215527"/>
            <a:ext cx="7189200" cy="60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Assess Needs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689750" y="949800"/>
            <a:ext cx="7321800" cy="495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Patron Needs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Be able to efficiently locate seating at dining halls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Be able to know seating status of entire dining hall at a glance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Dining Hall Needs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Adaptation to system should be simple and painless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Be able to implement a cost effective, easy to maintain system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689750" y="215527"/>
            <a:ext cx="7189200" cy="60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Our Solution: An Overview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689750" y="949900"/>
            <a:ext cx="7189200" cy="521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Three main components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Camera system with imaging and thermal sensing mounted on ceiling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Small interactive unit on the table with which patrons interact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Phone app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Three clients to keep in mind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Patrons who use our app (referred to as Users)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Patrons who do not (referred to as Non-Users)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Dining hall staff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46250" y="144900"/>
            <a:ext cx="8851500" cy="63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Our Solution: Alternatives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16300" y="900650"/>
            <a:ext cx="5380200" cy="464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Passive indicators to replace the table unit like IR reflector strips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Different options for the camera like infrared, live imaging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Restaurant reservation system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Sensing sections of the dining hall rather than seats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App access from home</a:t>
            </a: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300" y="29572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7400" y="1270800"/>
            <a:ext cx="1509300" cy="15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16300" y="778500"/>
            <a:ext cx="5398500" cy="459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None/>
            </a:pPr>
            <a:r>
              <a:rPr lang="en" b="1"/>
              <a:t>Let’s walk through a scenario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Four friends want to go to dinner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Open the app and select the dining hall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46250" y="144900"/>
            <a:ext cx="5468700" cy="63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Our Solution: Scenarios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l="21836" r="20592"/>
          <a:stretch/>
        </p:blipFill>
        <p:spPr>
          <a:xfrm>
            <a:off x="5614750" y="252055"/>
            <a:ext cx="2946051" cy="511724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6001075" y="802100"/>
            <a:ext cx="2247300" cy="38235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6122125" y="1921350"/>
            <a:ext cx="2005200" cy="561600"/>
          </a:xfrm>
          <a:prstGeom prst="roundRect">
            <a:avLst>
              <a:gd name="adj" fmla="val 10710"/>
            </a:avLst>
          </a:prstGeom>
          <a:solidFill>
            <a:srgbClr val="D5A6BD"/>
          </a:solidFill>
          <a:ln w="19050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600">
                <a:solidFill>
                  <a:srgbClr val="741B4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Berkshire </a:t>
            </a:r>
          </a:p>
        </p:txBody>
      </p:sp>
      <p:sp>
        <p:nvSpPr>
          <p:cNvPr id="127" name="Shape 127"/>
          <p:cNvSpPr/>
          <p:nvPr/>
        </p:nvSpPr>
        <p:spPr>
          <a:xfrm>
            <a:off x="6122125" y="2601275"/>
            <a:ext cx="2005200" cy="561600"/>
          </a:xfrm>
          <a:prstGeom prst="roundRect">
            <a:avLst>
              <a:gd name="adj" fmla="val 10710"/>
            </a:avLst>
          </a:prstGeom>
          <a:solidFill>
            <a:srgbClr val="D5A6BD"/>
          </a:solidFill>
          <a:ln w="19050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741B4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Hampshire</a:t>
            </a:r>
          </a:p>
        </p:txBody>
      </p:sp>
      <p:sp>
        <p:nvSpPr>
          <p:cNvPr id="128" name="Shape 128"/>
          <p:cNvSpPr/>
          <p:nvPr/>
        </p:nvSpPr>
        <p:spPr>
          <a:xfrm>
            <a:off x="6122125" y="3269725"/>
            <a:ext cx="2005200" cy="561600"/>
          </a:xfrm>
          <a:prstGeom prst="roundRect">
            <a:avLst>
              <a:gd name="adj" fmla="val 10710"/>
            </a:avLst>
          </a:prstGeom>
          <a:solidFill>
            <a:srgbClr val="D5A6BD"/>
          </a:solidFill>
          <a:ln w="19050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600">
                <a:solidFill>
                  <a:srgbClr val="741B4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Worcester</a:t>
            </a:r>
          </a:p>
        </p:txBody>
      </p:sp>
      <p:sp>
        <p:nvSpPr>
          <p:cNvPr id="129" name="Shape 129"/>
          <p:cNvSpPr/>
          <p:nvPr/>
        </p:nvSpPr>
        <p:spPr>
          <a:xfrm>
            <a:off x="6122125" y="3938200"/>
            <a:ext cx="2005200" cy="561600"/>
          </a:xfrm>
          <a:prstGeom prst="roundRect">
            <a:avLst>
              <a:gd name="adj" fmla="val 10710"/>
            </a:avLst>
          </a:prstGeom>
          <a:solidFill>
            <a:srgbClr val="D5A6BD"/>
          </a:solidFill>
          <a:ln w="19050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600">
                <a:solidFill>
                  <a:srgbClr val="741B4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Franklin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121400" y="1005300"/>
            <a:ext cx="1985100" cy="68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Select your dining hall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16300" y="778500"/>
            <a:ext cx="5398500" cy="475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Let’s walk through a scenario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Four friends want to go to dinner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Open the app and select the dining hall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At the Dining Hall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Users can find seats based on party size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Camera keeps track of empty seats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Button system on table assists Users and Non-Users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21836" r="20592"/>
          <a:stretch/>
        </p:blipFill>
        <p:spPr>
          <a:xfrm>
            <a:off x="5614750" y="252055"/>
            <a:ext cx="2946051" cy="511724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6001075" y="802100"/>
            <a:ext cx="2247300" cy="38235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9" name="Shape 139"/>
          <p:cNvGrpSpPr/>
          <p:nvPr/>
        </p:nvGrpSpPr>
        <p:grpSpPr>
          <a:xfrm>
            <a:off x="6054550" y="1005300"/>
            <a:ext cx="2142875" cy="3197850"/>
            <a:chOff x="6054550" y="1005300"/>
            <a:chExt cx="2142875" cy="3197850"/>
          </a:xfrm>
        </p:grpSpPr>
        <p:sp>
          <p:nvSpPr>
            <p:cNvPr id="140" name="Shape 140"/>
            <p:cNvSpPr txBox="1"/>
            <p:nvPr/>
          </p:nvSpPr>
          <p:spPr>
            <a:xfrm>
              <a:off x="6121400" y="1005300"/>
              <a:ext cx="1985100" cy="1410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23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Swipe to select your party number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6121400" y="3641550"/>
              <a:ext cx="2005200" cy="561600"/>
            </a:xfrm>
            <a:prstGeom prst="roundRect">
              <a:avLst>
                <a:gd name="adj" fmla="val 10710"/>
              </a:avLst>
            </a:prstGeom>
            <a:solidFill>
              <a:srgbClr val="D5A6BD"/>
            </a:solidFill>
            <a:ln w="19050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1600">
                  <a:solidFill>
                    <a:srgbClr val="741B47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find available seats</a:t>
              </a:r>
            </a:p>
          </p:txBody>
        </p:sp>
        <p:grpSp>
          <p:nvGrpSpPr>
            <p:cNvPr id="142" name="Shape 142"/>
            <p:cNvGrpSpPr/>
            <p:nvPr/>
          </p:nvGrpSpPr>
          <p:grpSpPr>
            <a:xfrm>
              <a:off x="6054550" y="2362200"/>
              <a:ext cx="2142875" cy="1129500"/>
              <a:chOff x="6054550" y="2438400"/>
              <a:chExt cx="2142875" cy="1129500"/>
            </a:xfrm>
          </p:grpSpPr>
          <p:sp>
            <p:nvSpPr>
              <p:cNvPr id="143" name="Shape 143"/>
              <p:cNvSpPr txBox="1"/>
              <p:nvPr/>
            </p:nvSpPr>
            <p:spPr>
              <a:xfrm>
                <a:off x="6495725" y="2438400"/>
                <a:ext cx="1256700" cy="112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" sz="7600">
                    <a:solidFill>
                      <a:srgbClr val="EAD1DC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2</a:t>
                </a:r>
              </a:p>
            </p:txBody>
          </p:sp>
          <p:sp>
            <p:nvSpPr>
              <p:cNvPr id="144" name="Shape 144"/>
              <p:cNvSpPr txBox="1"/>
              <p:nvPr/>
            </p:nvSpPr>
            <p:spPr>
              <a:xfrm>
                <a:off x="7394325" y="2673650"/>
                <a:ext cx="803100" cy="71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" sz="4800">
                    <a:solidFill>
                      <a:srgbClr val="EAD1DC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3</a:t>
                </a:r>
              </a:p>
            </p:txBody>
          </p:sp>
          <p:sp>
            <p:nvSpPr>
              <p:cNvPr id="145" name="Shape 145"/>
              <p:cNvSpPr txBox="1"/>
              <p:nvPr/>
            </p:nvSpPr>
            <p:spPr>
              <a:xfrm>
                <a:off x="6054550" y="2586750"/>
                <a:ext cx="803100" cy="83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" sz="4800">
                    <a:solidFill>
                      <a:srgbClr val="EAD1DC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1</a:t>
                </a:r>
              </a:p>
            </p:txBody>
          </p:sp>
        </p:grpSp>
      </p:grp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46250" y="144900"/>
            <a:ext cx="5468700" cy="63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Our Solution: Scenarios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216300" y="778500"/>
            <a:ext cx="5398500" cy="490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</a:rPr>
              <a:t>Getting Seated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App finds list of available seats and tables according to party size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Once selected, the seats are reserved for 2 minutes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Go to the seat and press the button to claim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</a:rPr>
              <a:t>If no seats are available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Prompted to add request to queue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 notification pops up when seats ready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l="21836" r="20592"/>
          <a:stretch/>
        </p:blipFill>
        <p:spPr>
          <a:xfrm>
            <a:off x="5614750" y="252055"/>
            <a:ext cx="2946051" cy="511724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6001075" y="802100"/>
            <a:ext cx="2247300" cy="38235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6364000" y="1636950"/>
            <a:ext cx="443100" cy="13968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6491875" y="3213576"/>
            <a:ext cx="524700" cy="5247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6154525" y="16677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6154525" y="1896350"/>
            <a:ext cx="148800" cy="137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6154525" y="2124950"/>
            <a:ext cx="148800" cy="137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6154525" y="23535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6154525" y="25821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6154525" y="28107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6867775" y="16677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6867775" y="1896350"/>
            <a:ext cx="148800" cy="137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867775" y="2124950"/>
            <a:ext cx="148800" cy="137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867775" y="23535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6867775" y="25821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6867775" y="28107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475250" y="1636950"/>
            <a:ext cx="443100" cy="13968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265775" y="16677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7265775" y="18963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7265775" y="2124950"/>
            <a:ext cx="148800" cy="137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7265775" y="2353550"/>
            <a:ext cx="148800" cy="137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265775" y="25821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7265775" y="28107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7979025" y="16677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7979025" y="18963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7979025" y="2124950"/>
            <a:ext cx="148800" cy="137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979025" y="2353550"/>
            <a:ext cx="148800" cy="137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7979025" y="25821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7979025" y="2810750"/>
            <a:ext cx="148800" cy="1374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7393650" y="3480476"/>
            <a:ext cx="524700" cy="5247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6246600" y="3892201"/>
            <a:ext cx="524700" cy="5247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6278650" y="1885100"/>
            <a:ext cx="613800" cy="3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741B4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4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6447325" y="3268725"/>
            <a:ext cx="613800" cy="3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741B4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7349100" y="3548575"/>
            <a:ext cx="613800" cy="3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741B4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3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6202050" y="3953750"/>
            <a:ext cx="613800" cy="3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741B4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7389900" y="2113700"/>
            <a:ext cx="613800" cy="3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741B4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5990950" y="912100"/>
            <a:ext cx="2247300" cy="6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Claim your seats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46250" y="144900"/>
            <a:ext cx="5468700" cy="63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Our Solution: Scenarios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Shape 195"/>
          <p:cNvGrpSpPr/>
          <p:nvPr/>
        </p:nvGrpSpPr>
        <p:grpSpPr>
          <a:xfrm>
            <a:off x="5614750" y="252055"/>
            <a:ext cx="2946051" cy="5117246"/>
            <a:chOff x="5614750" y="252055"/>
            <a:chExt cx="2946051" cy="5117246"/>
          </a:xfrm>
        </p:grpSpPr>
        <p:pic>
          <p:nvPicPr>
            <p:cNvPr id="196" name="Shape 196"/>
            <p:cNvPicPr preferRelativeResize="0"/>
            <p:nvPr/>
          </p:nvPicPr>
          <p:blipFill rotWithShape="1">
            <a:blip r:embed="rId3">
              <a:alphaModFix/>
            </a:blip>
            <a:srcRect l="21836" r="20592"/>
            <a:stretch/>
          </p:blipFill>
          <p:spPr>
            <a:xfrm>
              <a:off x="5614750" y="252055"/>
              <a:ext cx="2946051" cy="5117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Shape 197"/>
            <p:cNvSpPr/>
            <p:nvPr/>
          </p:nvSpPr>
          <p:spPr>
            <a:xfrm>
              <a:off x="6001075" y="802100"/>
              <a:ext cx="2247300" cy="3823500"/>
            </a:xfrm>
            <a:prstGeom prst="rect">
              <a:avLst/>
            </a:prstGeom>
            <a:solidFill>
              <a:srgbClr val="A64D7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6364000" y="1636950"/>
              <a:ext cx="443100" cy="1396800"/>
            </a:xfrm>
            <a:prstGeom prst="rect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491875" y="3213576"/>
              <a:ext cx="524700" cy="5247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154525" y="16677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154525" y="1896350"/>
              <a:ext cx="148800" cy="1374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154525" y="2124950"/>
              <a:ext cx="148800" cy="1374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154525" y="23535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6154525" y="25821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154525" y="28107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6867775" y="16677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6867775" y="1896350"/>
              <a:ext cx="148800" cy="1374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6867775" y="2124950"/>
              <a:ext cx="148800" cy="1374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6867775" y="23535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6867775" y="25821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867775" y="28107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7475250" y="1636950"/>
              <a:ext cx="443100" cy="1396800"/>
            </a:xfrm>
            <a:prstGeom prst="rect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7265775" y="16677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7265775" y="18963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265775" y="2124950"/>
              <a:ext cx="148800" cy="1374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7265775" y="2353550"/>
              <a:ext cx="148800" cy="1374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7265775" y="25821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265775" y="28107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7979025" y="16677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7979025" y="18963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7979025" y="2124950"/>
              <a:ext cx="148800" cy="1374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7979025" y="2353550"/>
              <a:ext cx="148800" cy="1374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979025" y="25821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979025" y="2810750"/>
              <a:ext cx="148800" cy="137400"/>
            </a:xfrm>
            <a:prstGeom prst="ellipse">
              <a:avLst/>
            </a:prstGeom>
            <a:solidFill>
              <a:srgbClr val="D5A6BD"/>
            </a:solidFill>
            <a:ln w="9525" cap="flat" cmpd="sng">
              <a:solidFill>
                <a:srgbClr val="EAD1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393650" y="3480476"/>
              <a:ext cx="524700" cy="5247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246600" y="3892201"/>
              <a:ext cx="524700" cy="5247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6278650" y="1885100"/>
              <a:ext cx="613800" cy="38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2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4</a:t>
              </a:r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6447325" y="3268725"/>
              <a:ext cx="613800" cy="38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2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</a:t>
              </a: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7349100" y="3548575"/>
              <a:ext cx="613800" cy="38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2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3</a:t>
              </a: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6202050" y="3953750"/>
              <a:ext cx="613800" cy="38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2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1</a:t>
              </a: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7389900" y="2113700"/>
              <a:ext cx="613800" cy="38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24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5</a:t>
              </a: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5990950" y="912100"/>
              <a:ext cx="22473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23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Claim your seats</a:t>
              </a:r>
            </a:p>
          </p:txBody>
        </p:sp>
      </p:grp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8560799" y="6166000"/>
            <a:ext cx="4431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234" name="Shape 234"/>
          <p:cNvSpPr txBox="1"/>
          <p:nvPr/>
        </p:nvSpPr>
        <p:spPr>
          <a:xfrm>
            <a:off x="6738800" y="3591200"/>
            <a:ext cx="1110300" cy="713100"/>
          </a:xfrm>
          <a:prstGeom prst="rect">
            <a:avLst/>
          </a:prstGeom>
          <a:solidFill>
            <a:srgbClr val="FFFFFF">
              <a:alpha val="9154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Full Table Claim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6463700" y="1890950"/>
            <a:ext cx="1385400" cy="841500"/>
          </a:xfrm>
          <a:prstGeom prst="rect">
            <a:avLst/>
          </a:prstGeom>
          <a:solidFill>
            <a:srgbClr val="FFFFFF">
              <a:alpha val="9154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Partial Table Claim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216300" y="778500"/>
            <a:ext cx="5398500" cy="479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rgbClr val="000000"/>
              </a:buClr>
              <a:buNone/>
            </a:pPr>
            <a:r>
              <a:rPr lang="en" b="1">
                <a:solidFill>
                  <a:schemeClr val="dk1"/>
                </a:solidFill>
              </a:rPr>
              <a:t>Seating Priority System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Two types of table claiming: Full and Partial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Big parties have full table priority over single sitters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Non-users alter table priority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</a:rPr>
              <a:t>Reporting Errors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Available seat or table was actually taken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</a:rPr>
              <a:t>Non-User Interaction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LED on table unit indicates table status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Only sit at tables that indicate “available”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Encouraged to push button to claim table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46250" y="144900"/>
            <a:ext cx="5468700" cy="63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Our Solution: Scenarios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irit of UMass Amhers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1112</Words>
  <Application>Microsoft Office PowerPoint</Application>
  <PresentationFormat>On-screen Show (4:3)</PresentationFormat>
  <Paragraphs>255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Open Sans</vt:lpstr>
      <vt:lpstr>Arial</vt:lpstr>
      <vt:lpstr>Lora</vt:lpstr>
      <vt:lpstr>Raleway</vt:lpstr>
      <vt:lpstr>Open Sans SemiBold</vt:lpstr>
      <vt:lpstr>Open Sans Light</vt:lpstr>
      <vt:lpstr>Spirit of UMass Amherst</vt:lpstr>
      <vt:lpstr> SDP 18: EfficienSeat</vt:lpstr>
      <vt:lpstr>Background Information</vt:lpstr>
      <vt:lpstr>Assess Needs</vt:lpstr>
      <vt:lpstr>Our Solution: An Overview</vt:lpstr>
      <vt:lpstr>Our Solution: Alternatives</vt:lpstr>
      <vt:lpstr>Our Solution: Scenarios</vt:lpstr>
      <vt:lpstr>Our Solution: Scenarios</vt:lpstr>
      <vt:lpstr>Our Solution: Scenarios</vt:lpstr>
      <vt:lpstr>Our Solution: Scenarios</vt:lpstr>
      <vt:lpstr>System Specifications</vt:lpstr>
      <vt:lpstr>Block Diagram</vt:lpstr>
      <vt:lpstr>Subsystems: Table Unit</vt:lpstr>
      <vt:lpstr>Subsystems: Sky Unit</vt:lpstr>
      <vt:lpstr>Subsystems: Server</vt:lpstr>
      <vt:lpstr>Subsystems: User Interface</vt:lpstr>
      <vt:lpstr>MDR Deliverables</vt:lpstr>
      <vt:lpstr>Team Responsibilities</vt:lpstr>
      <vt:lpstr>Extra Slides</vt:lpstr>
      <vt:lpstr>State Machine - User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SDP 18: EfficienSeat</dc:title>
  <cp:lastModifiedBy>aarshjain</cp:lastModifiedBy>
  <cp:revision>1</cp:revision>
  <dcterms:modified xsi:type="dcterms:W3CDTF">2017-12-05T02:43:56Z</dcterms:modified>
</cp:coreProperties>
</file>