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
  </p:notesMasterIdLst>
  <p:handoutMasterIdLst>
    <p:handoutMasterId r:id="rId5"/>
  </p:handoutMasterIdLst>
  <p:sldIdLst>
    <p:sldId id="256" r:id="rId2"/>
    <p:sldId id="257" r:id="rId3"/>
  </p:sldIdLst>
  <p:sldSz cx="21945600" cy="32918400"/>
  <p:notesSz cx="7315200" cy="9601200"/>
  <p:custDataLst>
    <p:tags r:id="rId6"/>
  </p:custDataLst>
  <p:defaultTextStyle>
    <a:defPPr>
      <a:defRPr lang="en-US"/>
    </a:defPPr>
    <a:lvl1pPr algn="ctr" rtl="0" fontAlgn="base">
      <a:spcBef>
        <a:spcPct val="0"/>
      </a:spcBef>
      <a:spcAft>
        <a:spcPct val="0"/>
      </a:spcAft>
      <a:defRPr b="1" kern="1200">
        <a:solidFill>
          <a:schemeClr val="tx1"/>
        </a:solidFill>
        <a:latin typeface="Arial" charset="0"/>
        <a:ea typeface="ＭＳ Ｐゴシック" pitchFamily="34" charset="-128"/>
        <a:cs typeface="+mn-cs"/>
      </a:defRPr>
    </a:lvl1pPr>
    <a:lvl2pPr marL="457200" algn="ctr" rtl="0" fontAlgn="base">
      <a:spcBef>
        <a:spcPct val="0"/>
      </a:spcBef>
      <a:spcAft>
        <a:spcPct val="0"/>
      </a:spcAft>
      <a:defRPr b="1" kern="1200">
        <a:solidFill>
          <a:schemeClr val="tx1"/>
        </a:solidFill>
        <a:latin typeface="Arial" charset="0"/>
        <a:ea typeface="ＭＳ Ｐゴシック" pitchFamily="34" charset="-128"/>
        <a:cs typeface="+mn-cs"/>
      </a:defRPr>
    </a:lvl2pPr>
    <a:lvl3pPr marL="914400" algn="ctr" rtl="0" fontAlgn="base">
      <a:spcBef>
        <a:spcPct val="0"/>
      </a:spcBef>
      <a:spcAft>
        <a:spcPct val="0"/>
      </a:spcAft>
      <a:defRPr b="1" kern="1200">
        <a:solidFill>
          <a:schemeClr val="tx1"/>
        </a:solidFill>
        <a:latin typeface="Arial" charset="0"/>
        <a:ea typeface="ＭＳ Ｐゴシック" pitchFamily="34" charset="-128"/>
        <a:cs typeface="+mn-cs"/>
      </a:defRPr>
    </a:lvl3pPr>
    <a:lvl4pPr marL="1371600" algn="ctr" rtl="0" fontAlgn="base">
      <a:spcBef>
        <a:spcPct val="0"/>
      </a:spcBef>
      <a:spcAft>
        <a:spcPct val="0"/>
      </a:spcAft>
      <a:defRPr b="1" kern="1200">
        <a:solidFill>
          <a:schemeClr val="tx1"/>
        </a:solidFill>
        <a:latin typeface="Arial" charset="0"/>
        <a:ea typeface="ＭＳ Ｐゴシック" pitchFamily="34" charset="-128"/>
        <a:cs typeface="+mn-cs"/>
      </a:defRPr>
    </a:lvl4pPr>
    <a:lvl5pPr marL="1828800" algn="ctr" rtl="0" fontAlgn="base">
      <a:spcBef>
        <a:spcPct val="0"/>
      </a:spcBef>
      <a:spcAft>
        <a:spcPct val="0"/>
      </a:spcAft>
      <a:defRPr b="1" kern="1200">
        <a:solidFill>
          <a:schemeClr val="tx1"/>
        </a:solidFill>
        <a:latin typeface="Arial" charset="0"/>
        <a:ea typeface="ＭＳ Ｐゴシック" pitchFamily="34" charset="-128"/>
        <a:cs typeface="+mn-cs"/>
      </a:defRPr>
    </a:lvl5pPr>
    <a:lvl6pPr marL="2286000" algn="l" defTabSz="914400" rtl="0" eaLnBrk="1" latinLnBrk="0" hangingPunct="1">
      <a:defRPr b="1" kern="1200">
        <a:solidFill>
          <a:schemeClr val="tx1"/>
        </a:solidFill>
        <a:latin typeface="Arial" charset="0"/>
        <a:ea typeface="ＭＳ Ｐゴシック" pitchFamily="34" charset="-128"/>
        <a:cs typeface="+mn-cs"/>
      </a:defRPr>
    </a:lvl6pPr>
    <a:lvl7pPr marL="2743200" algn="l" defTabSz="914400" rtl="0" eaLnBrk="1" latinLnBrk="0" hangingPunct="1">
      <a:defRPr b="1" kern="1200">
        <a:solidFill>
          <a:schemeClr val="tx1"/>
        </a:solidFill>
        <a:latin typeface="Arial" charset="0"/>
        <a:ea typeface="ＭＳ Ｐゴシック" pitchFamily="34" charset="-128"/>
        <a:cs typeface="+mn-cs"/>
      </a:defRPr>
    </a:lvl7pPr>
    <a:lvl8pPr marL="3200400" algn="l" defTabSz="914400" rtl="0" eaLnBrk="1" latinLnBrk="0" hangingPunct="1">
      <a:defRPr b="1" kern="1200">
        <a:solidFill>
          <a:schemeClr val="tx1"/>
        </a:solidFill>
        <a:latin typeface="Arial" charset="0"/>
        <a:ea typeface="ＭＳ Ｐゴシック" pitchFamily="34" charset="-128"/>
        <a:cs typeface="+mn-cs"/>
      </a:defRPr>
    </a:lvl8pPr>
    <a:lvl9pPr marL="3657600" algn="l" defTabSz="914400" rtl="0" eaLnBrk="1" latinLnBrk="0" hangingPunct="1">
      <a:defRPr b="1"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0368">
          <p15:clr>
            <a:srgbClr val="A4A3A4"/>
          </p15:clr>
        </p15:guide>
        <p15:guide id="2" pos="69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1C1C"/>
    <a:srgbClr val="003300"/>
    <a:srgbClr val="33CCFF"/>
    <a:srgbClr val="333399"/>
    <a:srgbClr val="0000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Objects="1">
      <p:cViewPr>
        <p:scale>
          <a:sx n="30" d="100"/>
          <a:sy n="30" d="100"/>
        </p:scale>
        <p:origin x="3444" y="24"/>
      </p:cViewPr>
      <p:guideLst>
        <p:guide orient="horz" pos="10368"/>
        <p:guide pos="69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gs" Target="tags/tag1.xml"/><Relationship Id="rId5" Type="http://schemas.openxmlformats.org/officeDocument/2006/relationships/handoutMaster" Target="handoutMasters/handoutMaster1.xml"/><Relationship Id="rId10"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1825" cy="474663"/>
          </a:xfrm>
          <a:prstGeom prst="rect">
            <a:avLst/>
          </a:prstGeom>
          <a:noFill/>
          <a:ln w="9525">
            <a:noFill/>
            <a:miter lim="800000"/>
            <a:headEnd/>
            <a:tailEnd/>
          </a:ln>
          <a:effectLst/>
        </p:spPr>
        <p:txBody>
          <a:bodyPr vert="horz" wrap="square" lIns="101600" tIns="50801" rIns="101600" bIns="50801" numCol="1" anchor="t" anchorCtr="0" compatLnSpc="1">
            <a:prstTxWarp prst="textNoShape">
              <a:avLst/>
            </a:prstTxWarp>
          </a:bodyPr>
          <a:lstStyle>
            <a:lvl1pPr algn="l" defTabSz="1009650" eaLnBrk="0" hangingPunct="0">
              <a:defRPr sz="1300" b="0">
                <a:latin typeface="Arial" charset="0"/>
                <a:ea typeface="ＭＳ Ｐゴシック" pitchFamily="34" charset="-128"/>
                <a:cs typeface="+mn-cs"/>
              </a:defRPr>
            </a:lvl1pPr>
          </a:lstStyle>
          <a:p>
            <a:pPr>
              <a:defRPr/>
            </a:pPr>
            <a:endParaRPr lang="en-US"/>
          </a:p>
        </p:txBody>
      </p:sp>
      <p:sp>
        <p:nvSpPr>
          <p:cNvPr id="3075" name="Rectangle 3"/>
          <p:cNvSpPr>
            <a:spLocks noGrp="1" noChangeArrowheads="1"/>
          </p:cNvSpPr>
          <p:nvPr>
            <p:ph type="dt" sz="quarter" idx="1"/>
          </p:nvPr>
        </p:nvSpPr>
        <p:spPr bwMode="auto">
          <a:xfrm>
            <a:off x="4143375" y="0"/>
            <a:ext cx="3171825" cy="474663"/>
          </a:xfrm>
          <a:prstGeom prst="rect">
            <a:avLst/>
          </a:prstGeom>
          <a:noFill/>
          <a:ln w="9525">
            <a:noFill/>
            <a:miter lim="800000"/>
            <a:headEnd/>
            <a:tailEnd/>
          </a:ln>
          <a:effectLst/>
        </p:spPr>
        <p:txBody>
          <a:bodyPr vert="horz" wrap="square" lIns="101600" tIns="50801" rIns="101600" bIns="50801" numCol="1" anchor="t" anchorCtr="0" compatLnSpc="1">
            <a:prstTxWarp prst="textNoShape">
              <a:avLst/>
            </a:prstTxWarp>
          </a:bodyPr>
          <a:lstStyle>
            <a:lvl1pPr algn="r" defTabSz="1009650" eaLnBrk="0" hangingPunct="0">
              <a:defRPr sz="1300" b="0">
                <a:latin typeface="Arial" charset="0"/>
                <a:ea typeface="ＭＳ Ｐゴシック" pitchFamily="34" charset="-128"/>
                <a:cs typeface="+mn-cs"/>
              </a:defRPr>
            </a:lvl1pPr>
          </a:lstStyle>
          <a:p>
            <a:pPr>
              <a:defRPr/>
            </a:pPr>
            <a:endParaRPr lang="en-US"/>
          </a:p>
        </p:txBody>
      </p:sp>
      <p:sp>
        <p:nvSpPr>
          <p:cNvPr id="3076" name="Rectangle 4"/>
          <p:cNvSpPr>
            <a:spLocks noGrp="1" noChangeArrowheads="1"/>
          </p:cNvSpPr>
          <p:nvPr>
            <p:ph type="ftr" sz="quarter" idx="2"/>
          </p:nvPr>
        </p:nvSpPr>
        <p:spPr bwMode="auto">
          <a:xfrm>
            <a:off x="0" y="9109075"/>
            <a:ext cx="3171825" cy="476250"/>
          </a:xfrm>
          <a:prstGeom prst="rect">
            <a:avLst/>
          </a:prstGeom>
          <a:noFill/>
          <a:ln w="9525">
            <a:noFill/>
            <a:miter lim="800000"/>
            <a:headEnd/>
            <a:tailEnd/>
          </a:ln>
          <a:effectLst/>
        </p:spPr>
        <p:txBody>
          <a:bodyPr vert="horz" wrap="square" lIns="101600" tIns="50801" rIns="101600" bIns="50801" numCol="1" anchor="b" anchorCtr="0" compatLnSpc="1">
            <a:prstTxWarp prst="textNoShape">
              <a:avLst/>
            </a:prstTxWarp>
          </a:bodyPr>
          <a:lstStyle>
            <a:lvl1pPr algn="l" defTabSz="1009650" eaLnBrk="0" hangingPunct="0">
              <a:defRPr sz="1300" b="0">
                <a:latin typeface="Arial" charset="0"/>
                <a:ea typeface="ＭＳ Ｐゴシック" pitchFamily="34" charset="-128"/>
                <a:cs typeface="+mn-cs"/>
              </a:defRPr>
            </a:lvl1pPr>
          </a:lstStyle>
          <a:p>
            <a:pPr>
              <a:defRPr/>
            </a:pPr>
            <a:endParaRPr lang="en-US"/>
          </a:p>
        </p:txBody>
      </p:sp>
      <p:sp>
        <p:nvSpPr>
          <p:cNvPr id="3077" name="Rectangle 5"/>
          <p:cNvSpPr>
            <a:spLocks noGrp="1" noChangeArrowheads="1"/>
          </p:cNvSpPr>
          <p:nvPr>
            <p:ph type="sldNum" sz="quarter" idx="3"/>
          </p:nvPr>
        </p:nvSpPr>
        <p:spPr bwMode="auto">
          <a:xfrm>
            <a:off x="4143375" y="9109075"/>
            <a:ext cx="3171825" cy="476250"/>
          </a:xfrm>
          <a:prstGeom prst="rect">
            <a:avLst/>
          </a:prstGeom>
          <a:noFill/>
          <a:ln w="9525">
            <a:noFill/>
            <a:miter lim="800000"/>
            <a:headEnd/>
            <a:tailEnd/>
          </a:ln>
          <a:effectLst/>
        </p:spPr>
        <p:txBody>
          <a:bodyPr vert="horz" wrap="square" lIns="101600" tIns="50801" rIns="101600" bIns="50801" numCol="1" anchor="b" anchorCtr="0" compatLnSpc="1">
            <a:prstTxWarp prst="textNoShape">
              <a:avLst/>
            </a:prstTxWarp>
          </a:bodyPr>
          <a:lstStyle>
            <a:lvl1pPr algn="r" defTabSz="1009650" eaLnBrk="0" hangingPunct="0">
              <a:defRPr sz="1300" b="0" smtClean="0">
                <a:latin typeface="Arial" pitchFamily="34" charset="0"/>
              </a:defRPr>
            </a:lvl1pPr>
          </a:lstStyle>
          <a:p>
            <a:pPr>
              <a:defRPr/>
            </a:pPr>
            <a:fld id="{53F9922C-88D4-4AA8-97FE-81545FAA4B3E}" type="slidenum">
              <a:rPr lang="en-US"/>
              <a:pPr>
                <a:defRPr/>
              </a:pPr>
              <a:t>‹#›</a:t>
            </a:fld>
            <a:endParaRPr lang="en-US"/>
          </a:p>
        </p:txBody>
      </p:sp>
    </p:spTree>
    <p:extLst>
      <p:ext uri="{BB962C8B-B14F-4D97-AF65-F5344CB8AC3E}">
        <p14:creationId xmlns:p14="http://schemas.microsoft.com/office/powerpoint/2010/main" val="4058453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4661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bwMode="auto">
          <a:xfrm>
            <a:off x="2444750" y="715963"/>
            <a:ext cx="2427288" cy="36385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Rectangle 3"/>
          <p:cNvSpPr>
            <a:spLocks noGrp="1" noChangeArrowheads="1"/>
          </p:cNvSpPr>
          <p:nvPr>
            <p:ph type="body" idx="1"/>
          </p:nvPr>
        </p:nvSpPr>
        <p:spPr bwMode="auto">
          <a:xfrm>
            <a:off x="974725" y="4594225"/>
            <a:ext cx="5365750" cy="4278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50801" rIns="101600" bIns="50801"/>
          <a:lstStyle/>
          <a:p>
            <a:pPr eaLnBrk="1" hangingPunct="1"/>
            <a:endParaRPr lang="en-US" alt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6238" y="10226675"/>
            <a:ext cx="18653125"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292475" y="18653125"/>
            <a:ext cx="15360650"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75BFD8-7117-440C-BA47-3B5A3FFA344D}" type="slidenum">
              <a:rPr lang="en-US"/>
              <a:pPr>
                <a:defRPr/>
              </a:pPr>
              <a:t>‹#›</a:t>
            </a:fld>
            <a:endParaRPr lang="en-US"/>
          </a:p>
        </p:txBody>
      </p:sp>
    </p:spTree>
    <p:extLst>
      <p:ext uri="{BB962C8B-B14F-4D97-AF65-F5344CB8AC3E}">
        <p14:creationId xmlns:p14="http://schemas.microsoft.com/office/powerpoint/2010/main" val="501890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7A2D27-EF72-47A7-BFB7-994794BE2940}" type="slidenum">
              <a:rPr lang="en-US"/>
              <a:pPr>
                <a:defRPr/>
              </a:pPr>
              <a:t>‹#›</a:t>
            </a:fld>
            <a:endParaRPr lang="en-US"/>
          </a:p>
        </p:txBody>
      </p:sp>
    </p:spTree>
    <p:extLst>
      <p:ext uri="{BB962C8B-B14F-4D97-AF65-F5344CB8AC3E}">
        <p14:creationId xmlns:p14="http://schemas.microsoft.com/office/powerpoint/2010/main" val="1883692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635288" y="2925763"/>
            <a:ext cx="4662487" cy="263350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47825" y="2925763"/>
            <a:ext cx="13835063" cy="26335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8C06AC-39D2-42C7-8F36-2973083DAB40}" type="slidenum">
              <a:rPr lang="en-US"/>
              <a:pPr>
                <a:defRPr/>
              </a:pPr>
              <a:t>‹#›</a:t>
            </a:fld>
            <a:endParaRPr lang="en-US"/>
          </a:p>
        </p:txBody>
      </p:sp>
    </p:spTree>
    <p:extLst>
      <p:ext uri="{BB962C8B-B14F-4D97-AF65-F5344CB8AC3E}">
        <p14:creationId xmlns:p14="http://schemas.microsoft.com/office/powerpoint/2010/main" val="1199651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19989-A529-4BD7-89D7-125D2F01F068}" type="slidenum">
              <a:rPr lang="en-US"/>
              <a:pPr>
                <a:defRPr/>
              </a:pPr>
              <a:t>‹#›</a:t>
            </a:fld>
            <a:endParaRPr lang="en-US"/>
          </a:p>
        </p:txBody>
      </p:sp>
    </p:spTree>
    <p:extLst>
      <p:ext uri="{BB962C8B-B14F-4D97-AF65-F5344CB8AC3E}">
        <p14:creationId xmlns:p14="http://schemas.microsoft.com/office/powerpoint/2010/main" val="1883964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3550" y="21153438"/>
            <a:ext cx="18653125"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733550" y="13952538"/>
            <a:ext cx="18653125"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24A907-33D7-4B97-AB9D-C16440F9B776}" type="slidenum">
              <a:rPr lang="en-US"/>
              <a:pPr>
                <a:defRPr/>
              </a:pPr>
              <a:t>‹#›</a:t>
            </a:fld>
            <a:endParaRPr lang="en-US"/>
          </a:p>
        </p:txBody>
      </p:sp>
    </p:spTree>
    <p:extLst>
      <p:ext uri="{BB962C8B-B14F-4D97-AF65-F5344CB8AC3E}">
        <p14:creationId xmlns:p14="http://schemas.microsoft.com/office/powerpoint/2010/main" val="44860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47825" y="9512300"/>
            <a:ext cx="9248775" cy="1974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049000" y="9512300"/>
            <a:ext cx="9248775" cy="1974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21191-1757-47AD-8936-87D7F87D58E1}" type="slidenum">
              <a:rPr lang="en-US"/>
              <a:pPr>
                <a:defRPr/>
              </a:pPr>
              <a:t>‹#›</a:t>
            </a:fld>
            <a:endParaRPr lang="en-US"/>
          </a:p>
        </p:txBody>
      </p:sp>
    </p:spTree>
    <p:extLst>
      <p:ext uri="{BB962C8B-B14F-4D97-AF65-F5344CB8AC3E}">
        <p14:creationId xmlns:p14="http://schemas.microsoft.com/office/powerpoint/2010/main" val="175338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96963" y="1317625"/>
            <a:ext cx="19751675"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6963" y="7369175"/>
            <a:ext cx="969645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6963" y="10439400"/>
            <a:ext cx="969645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1147425" y="7369175"/>
            <a:ext cx="9701213"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1147425" y="10439400"/>
            <a:ext cx="9701213"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159E9F-4FB4-4CAD-9DE9-498FF2C28D24}" type="slidenum">
              <a:rPr lang="en-US"/>
              <a:pPr>
                <a:defRPr/>
              </a:pPr>
              <a:t>‹#›</a:t>
            </a:fld>
            <a:endParaRPr lang="en-US"/>
          </a:p>
        </p:txBody>
      </p:sp>
    </p:spTree>
    <p:extLst>
      <p:ext uri="{BB962C8B-B14F-4D97-AF65-F5344CB8AC3E}">
        <p14:creationId xmlns:p14="http://schemas.microsoft.com/office/powerpoint/2010/main" val="3388708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8F176B-F876-4BE4-B25F-D75392C1D686}" type="slidenum">
              <a:rPr lang="en-US"/>
              <a:pPr>
                <a:defRPr/>
              </a:pPr>
              <a:t>‹#›</a:t>
            </a:fld>
            <a:endParaRPr lang="en-US"/>
          </a:p>
        </p:txBody>
      </p:sp>
    </p:spTree>
    <p:extLst>
      <p:ext uri="{BB962C8B-B14F-4D97-AF65-F5344CB8AC3E}">
        <p14:creationId xmlns:p14="http://schemas.microsoft.com/office/powerpoint/2010/main" val="2042819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12C8840-CB99-4CE7-9F00-BC2E5E2C0507}" type="slidenum">
              <a:rPr lang="en-US"/>
              <a:pPr>
                <a:defRPr/>
              </a:pPr>
              <a:t>‹#›</a:t>
            </a:fld>
            <a:endParaRPr lang="en-US"/>
          </a:p>
        </p:txBody>
      </p:sp>
    </p:spTree>
    <p:extLst>
      <p:ext uri="{BB962C8B-B14F-4D97-AF65-F5344CB8AC3E}">
        <p14:creationId xmlns:p14="http://schemas.microsoft.com/office/powerpoint/2010/main" val="139295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6963" y="1311275"/>
            <a:ext cx="7219950"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580438" y="1311275"/>
            <a:ext cx="122682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96963" y="6888163"/>
            <a:ext cx="721995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03180E-4C57-4494-8909-D73825FC9089}" type="slidenum">
              <a:rPr lang="en-US"/>
              <a:pPr>
                <a:defRPr/>
              </a:pPr>
              <a:t>‹#›</a:t>
            </a:fld>
            <a:endParaRPr lang="en-US"/>
          </a:p>
        </p:txBody>
      </p:sp>
    </p:spTree>
    <p:extLst>
      <p:ext uri="{BB962C8B-B14F-4D97-AF65-F5344CB8AC3E}">
        <p14:creationId xmlns:p14="http://schemas.microsoft.com/office/powerpoint/2010/main" val="3207840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02125" y="23042563"/>
            <a:ext cx="13166725"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302125" y="2941638"/>
            <a:ext cx="13166725"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4302125" y="25763538"/>
            <a:ext cx="13166725"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D55C1E-DF2C-4630-AC6F-3BA4CEF35593}" type="slidenum">
              <a:rPr lang="en-US"/>
              <a:pPr>
                <a:defRPr/>
              </a:pPr>
              <a:t>‹#›</a:t>
            </a:fld>
            <a:endParaRPr lang="en-US"/>
          </a:p>
        </p:txBody>
      </p:sp>
    </p:spTree>
    <p:extLst>
      <p:ext uri="{BB962C8B-B14F-4D97-AF65-F5344CB8AC3E}">
        <p14:creationId xmlns:p14="http://schemas.microsoft.com/office/powerpoint/2010/main" val="327439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47825" y="2925763"/>
            <a:ext cx="186499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24651" tIns="162326" rIns="324651" bIns="16232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647825" y="9512300"/>
            <a:ext cx="18649950" cy="197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24651" tIns="162326" rIns="324651" bIns="16232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1647825" y="29992638"/>
            <a:ext cx="4572000" cy="2193925"/>
          </a:xfrm>
          <a:prstGeom prst="rect">
            <a:avLst/>
          </a:prstGeom>
          <a:noFill/>
          <a:ln w="9525">
            <a:noFill/>
            <a:miter lim="800000"/>
            <a:headEnd/>
            <a:tailEnd/>
          </a:ln>
          <a:effectLst/>
        </p:spPr>
        <p:txBody>
          <a:bodyPr vert="horz" wrap="none" lIns="324651" tIns="162326" rIns="324651" bIns="162326" numCol="1" anchor="ctr" anchorCtr="0" compatLnSpc="1">
            <a:prstTxWarp prst="textNoShape">
              <a:avLst/>
            </a:prstTxWarp>
          </a:bodyPr>
          <a:lstStyle>
            <a:lvl1pPr algn="l" eaLnBrk="0" hangingPunct="0">
              <a:defRPr sz="5000" b="0">
                <a:latin typeface="Times New Roman" pitchFamily="18" charset="0"/>
                <a:ea typeface="ＭＳ Ｐゴシック" pitchFamily="3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7496175" y="29992638"/>
            <a:ext cx="6953250" cy="2193925"/>
          </a:xfrm>
          <a:prstGeom prst="rect">
            <a:avLst/>
          </a:prstGeom>
          <a:noFill/>
          <a:ln w="9525">
            <a:noFill/>
            <a:miter lim="800000"/>
            <a:headEnd/>
            <a:tailEnd/>
          </a:ln>
          <a:effectLst/>
        </p:spPr>
        <p:txBody>
          <a:bodyPr vert="horz" wrap="none" lIns="324651" tIns="162326" rIns="324651" bIns="162326" numCol="1" anchor="ctr" anchorCtr="0" compatLnSpc="1">
            <a:prstTxWarp prst="textNoShape">
              <a:avLst/>
            </a:prstTxWarp>
          </a:bodyPr>
          <a:lstStyle>
            <a:lvl1pPr eaLnBrk="0" hangingPunct="0">
              <a:defRPr sz="5000" b="0">
                <a:latin typeface="Times New Roman" pitchFamily="18" charset="0"/>
                <a:ea typeface="ＭＳ Ｐゴシック" pitchFamily="34"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15725775" y="29992638"/>
            <a:ext cx="4572000" cy="2193925"/>
          </a:xfrm>
          <a:prstGeom prst="rect">
            <a:avLst/>
          </a:prstGeom>
          <a:noFill/>
          <a:ln w="9525">
            <a:noFill/>
            <a:miter lim="800000"/>
            <a:headEnd/>
            <a:tailEnd/>
          </a:ln>
          <a:effectLst/>
        </p:spPr>
        <p:txBody>
          <a:bodyPr vert="horz" wrap="none" lIns="324651" tIns="162326" rIns="324651" bIns="162326" numCol="1" anchor="ctr" anchorCtr="0" compatLnSpc="1">
            <a:prstTxWarp prst="textNoShape">
              <a:avLst/>
            </a:prstTxWarp>
          </a:bodyPr>
          <a:lstStyle>
            <a:lvl1pPr algn="r" eaLnBrk="0" hangingPunct="0">
              <a:defRPr sz="5000" b="0" smtClean="0">
                <a:latin typeface="Times New Roman" pitchFamily="18" charset="0"/>
              </a:defRPr>
            </a:lvl1pPr>
          </a:lstStyle>
          <a:p>
            <a:pPr>
              <a:defRPr/>
            </a:pPr>
            <a:fld id="{AFA652B4-E5E5-4C9F-9849-55A39EF0A5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224213" rtl="0" eaLnBrk="0" fontAlgn="base" hangingPunct="0">
        <a:spcBef>
          <a:spcPct val="0"/>
        </a:spcBef>
        <a:spcAft>
          <a:spcPct val="0"/>
        </a:spcAft>
        <a:defRPr sz="15500">
          <a:solidFill>
            <a:schemeClr val="tx2"/>
          </a:solidFill>
          <a:latin typeface="+mj-lt"/>
          <a:ea typeface="ＭＳ Ｐゴシック" pitchFamily="34" charset="-128"/>
          <a:cs typeface="ＭＳ Ｐゴシック" charset="0"/>
        </a:defRPr>
      </a:lvl1pPr>
      <a:lvl2pPr algn="ctr" defTabSz="3224213" rtl="0" eaLnBrk="0" fontAlgn="base" hangingPunct="0">
        <a:spcBef>
          <a:spcPct val="0"/>
        </a:spcBef>
        <a:spcAft>
          <a:spcPct val="0"/>
        </a:spcAft>
        <a:defRPr sz="15500">
          <a:solidFill>
            <a:schemeClr val="tx2"/>
          </a:solidFill>
          <a:latin typeface="Times New Roman" pitchFamily="-111" charset="0"/>
          <a:ea typeface="ＭＳ Ｐゴシック" pitchFamily="34" charset="-128"/>
          <a:cs typeface="ＭＳ Ｐゴシック" charset="0"/>
        </a:defRPr>
      </a:lvl2pPr>
      <a:lvl3pPr algn="ctr" defTabSz="3224213" rtl="0" eaLnBrk="0" fontAlgn="base" hangingPunct="0">
        <a:spcBef>
          <a:spcPct val="0"/>
        </a:spcBef>
        <a:spcAft>
          <a:spcPct val="0"/>
        </a:spcAft>
        <a:defRPr sz="15500">
          <a:solidFill>
            <a:schemeClr val="tx2"/>
          </a:solidFill>
          <a:latin typeface="Times New Roman" pitchFamily="-111" charset="0"/>
          <a:ea typeface="ＭＳ Ｐゴシック" pitchFamily="34" charset="-128"/>
          <a:cs typeface="ＭＳ Ｐゴシック" charset="0"/>
        </a:defRPr>
      </a:lvl3pPr>
      <a:lvl4pPr algn="ctr" defTabSz="3224213" rtl="0" eaLnBrk="0" fontAlgn="base" hangingPunct="0">
        <a:spcBef>
          <a:spcPct val="0"/>
        </a:spcBef>
        <a:spcAft>
          <a:spcPct val="0"/>
        </a:spcAft>
        <a:defRPr sz="15500">
          <a:solidFill>
            <a:schemeClr val="tx2"/>
          </a:solidFill>
          <a:latin typeface="Times New Roman" pitchFamily="-111" charset="0"/>
          <a:ea typeface="ＭＳ Ｐゴシック" pitchFamily="34" charset="-128"/>
          <a:cs typeface="ＭＳ Ｐゴシック" charset="0"/>
        </a:defRPr>
      </a:lvl4pPr>
      <a:lvl5pPr algn="ctr" defTabSz="3224213" rtl="0" eaLnBrk="0" fontAlgn="base" hangingPunct="0">
        <a:spcBef>
          <a:spcPct val="0"/>
        </a:spcBef>
        <a:spcAft>
          <a:spcPct val="0"/>
        </a:spcAft>
        <a:defRPr sz="15500">
          <a:solidFill>
            <a:schemeClr val="tx2"/>
          </a:solidFill>
          <a:latin typeface="Times New Roman" pitchFamily="-111" charset="0"/>
          <a:ea typeface="ＭＳ Ｐゴシック" pitchFamily="34" charset="-128"/>
          <a:cs typeface="ＭＳ Ｐゴシック" charset="0"/>
        </a:defRPr>
      </a:lvl5pPr>
      <a:lvl6pPr marL="457200" algn="ctr" defTabSz="3224213" rtl="0" fontAlgn="base">
        <a:spcBef>
          <a:spcPct val="0"/>
        </a:spcBef>
        <a:spcAft>
          <a:spcPct val="0"/>
        </a:spcAft>
        <a:defRPr sz="15500">
          <a:solidFill>
            <a:schemeClr val="tx2"/>
          </a:solidFill>
          <a:latin typeface="Times New Roman" pitchFamily="-111" charset="0"/>
        </a:defRPr>
      </a:lvl6pPr>
      <a:lvl7pPr marL="914400" algn="ctr" defTabSz="3224213" rtl="0" fontAlgn="base">
        <a:spcBef>
          <a:spcPct val="0"/>
        </a:spcBef>
        <a:spcAft>
          <a:spcPct val="0"/>
        </a:spcAft>
        <a:defRPr sz="15500">
          <a:solidFill>
            <a:schemeClr val="tx2"/>
          </a:solidFill>
          <a:latin typeface="Times New Roman" pitchFamily="-111" charset="0"/>
        </a:defRPr>
      </a:lvl7pPr>
      <a:lvl8pPr marL="1371600" algn="ctr" defTabSz="3224213" rtl="0" fontAlgn="base">
        <a:spcBef>
          <a:spcPct val="0"/>
        </a:spcBef>
        <a:spcAft>
          <a:spcPct val="0"/>
        </a:spcAft>
        <a:defRPr sz="15500">
          <a:solidFill>
            <a:schemeClr val="tx2"/>
          </a:solidFill>
          <a:latin typeface="Times New Roman" pitchFamily="-111" charset="0"/>
        </a:defRPr>
      </a:lvl8pPr>
      <a:lvl9pPr marL="1828800" algn="ctr" defTabSz="3224213" rtl="0" fontAlgn="base">
        <a:spcBef>
          <a:spcPct val="0"/>
        </a:spcBef>
        <a:spcAft>
          <a:spcPct val="0"/>
        </a:spcAft>
        <a:defRPr sz="15500">
          <a:solidFill>
            <a:schemeClr val="tx2"/>
          </a:solidFill>
          <a:latin typeface="Times New Roman" pitchFamily="-111" charset="0"/>
        </a:defRPr>
      </a:lvl9pPr>
    </p:titleStyle>
    <p:bodyStyle>
      <a:lvl1pPr marL="1209675" indent="-1209675" algn="l" defTabSz="3224213" rtl="0" eaLnBrk="0" fontAlgn="base" hangingPunct="0">
        <a:spcBef>
          <a:spcPct val="20000"/>
        </a:spcBef>
        <a:spcAft>
          <a:spcPct val="0"/>
        </a:spcAft>
        <a:buChar char="•"/>
        <a:defRPr sz="11300">
          <a:solidFill>
            <a:schemeClr val="tx1"/>
          </a:solidFill>
          <a:latin typeface="+mn-lt"/>
          <a:ea typeface="ＭＳ Ｐゴシック" pitchFamily="34" charset="-128"/>
          <a:cs typeface="ＭＳ Ｐゴシック" charset="0"/>
        </a:defRPr>
      </a:lvl1pPr>
      <a:lvl2pPr marL="2619375" indent="-1008063" algn="l" defTabSz="3224213" rtl="0" eaLnBrk="0" fontAlgn="base" hangingPunct="0">
        <a:spcBef>
          <a:spcPct val="20000"/>
        </a:spcBef>
        <a:spcAft>
          <a:spcPct val="0"/>
        </a:spcAft>
        <a:buChar char="–"/>
        <a:defRPr sz="9800">
          <a:solidFill>
            <a:schemeClr val="tx1"/>
          </a:solidFill>
          <a:latin typeface="+mn-lt"/>
          <a:ea typeface="ＭＳ Ｐゴシック" pitchFamily="-111" charset="-128"/>
        </a:defRPr>
      </a:lvl2pPr>
      <a:lvl3pPr marL="4029075" indent="-804863" algn="l" defTabSz="3224213" rtl="0" eaLnBrk="0" fontAlgn="base" hangingPunct="0">
        <a:spcBef>
          <a:spcPct val="20000"/>
        </a:spcBef>
        <a:spcAft>
          <a:spcPct val="0"/>
        </a:spcAft>
        <a:buChar char="•"/>
        <a:defRPr sz="8400">
          <a:solidFill>
            <a:schemeClr val="tx1"/>
          </a:solidFill>
          <a:latin typeface="+mn-lt"/>
          <a:ea typeface="ＭＳ Ｐゴシック" pitchFamily="-111" charset="-128"/>
        </a:defRPr>
      </a:lvl3pPr>
      <a:lvl4pPr marL="5641975" indent="-806450" algn="l" defTabSz="3224213" rtl="0" eaLnBrk="0" fontAlgn="base" hangingPunct="0">
        <a:spcBef>
          <a:spcPct val="20000"/>
        </a:spcBef>
        <a:spcAft>
          <a:spcPct val="0"/>
        </a:spcAft>
        <a:buChar char="–"/>
        <a:defRPr sz="7100">
          <a:solidFill>
            <a:schemeClr val="tx1"/>
          </a:solidFill>
          <a:latin typeface="+mn-lt"/>
          <a:ea typeface="ＭＳ Ｐゴシック" pitchFamily="-111" charset="-128"/>
        </a:defRPr>
      </a:lvl4pPr>
      <a:lvl5pPr marL="7254875" indent="-806450" algn="l" defTabSz="3224213" rtl="0" eaLnBrk="0" fontAlgn="base" hangingPunct="0">
        <a:spcBef>
          <a:spcPct val="20000"/>
        </a:spcBef>
        <a:spcAft>
          <a:spcPct val="0"/>
        </a:spcAft>
        <a:buChar char="•"/>
        <a:defRPr sz="7100">
          <a:solidFill>
            <a:schemeClr val="tx1"/>
          </a:solidFill>
          <a:latin typeface="+mn-lt"/>
          <a:ea typeface="ＭＳ Ｐゴシック" pitchFamily="-111" charset="-128"/>
        </a:defRPr>
      </a:lvl5pPr>
      <a:lvl6pPr marL="7712075" indent="-806450" algn="l" defTabSz="3224213" rtl="0" fontAlgn="base">
        <a:spcBef>
          <a:spcPct val="20000"/>
        </a:spcBef>
        <a:spcAft>
          <a:spcPct val="0"/>
        </a:spcAft>
        <a:buChar char="•"/>
        <a:defRPr sz="7100">
          <a:solidFill>
            <a:schemeClr val="tx1"/>
          </a:solidFill>
          <a:latin typeface="+mn-lt"/>
          <a:ea typeface="ＭＳ Ｐゴシック" pitchFamily="-111" charset="-128"/>
        </a:defRPr>
      </a:lvl6pPr>
      <a:lvl7pPr marL="8169275" indent="-806450" algn="l" defTabSz="3224213" rtl="0" fontAlgn="base">
        <a:spcBef>
          <a:spcPct val="20000"/>
        </a:spcBef>
        <a:spcAft>
          <a:spcPct val="0"/>
        </a:spcAft>
        <a:buChar char="•"/>
        <a:defRPr sz="7100">
          <a:solidFill>
            <a:schemeClr val="tx1"/>
          </a:solidFill>
          <a:latin typeface="+mn-lt"/>
          <a:ea typeface="ＭＳ Ｐゴシック" pitchFamily="-111" charset="-128"/>
        </a:defRPr>
      </a:lvl7pPr>
      <a:lvl8pPr marL="8626475" indent="-806450" algn="l" defTabSz="3224213" rtl="0" fontAlgn="base">
        <a:spcBef>
          <a:spcPct val="20000"/>
        </a:spcBef>
        <a:spcAft>
          <a:spcPct val="0"/>
        </a:spcAft>
        <a:buChar char="•"/>
        <a:defRPr sz="7100">
          <a:solidFill>
            <a:schemeClr val="tx1"/>
          </a:solidFill>
          <a:latin typeface="+mn-lt"/>
          <a:ea typeface="ＭＳ Ｐゴシック" pitchFamily="-111" charset="-128"/>
        </a:defRPr>
      </a:lvl8pPr>
      <a:lvl9pPr marL="9083675" indent="-806450" algn="l" defTabSz="3224213" rtl="0" fontAlgn="base">
        <a:spcBef>
          <a:spcPct val="20000"/>
        </a:spcBef>
        <a:spcAft>
          <a:spcPct val="0"/>
        </a:spcAft>
        <a:buChar char="•"/>
        <a:defRPr sz="71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1.png"/><Relationship Id="rId26" Type="http://schemas.openxmlformats.org/officeDocument/2006/relationships/image" Target="../media/image9.jpeg"/><Relationship Id="rId3" Type="http://schemas.openxmlformats.org/officeDocument/2006/relationships/tags" Target="../tags/tag4.xml"/><Relationship Id="rId21" Type="http://schemas.openxmlformats.org/officeDocument/2006/relationships/image" Target="../media/image4.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notesSlide" Target="../notesSlides/notesSlide1.xml"/><Relationship Id="rId25" Type="http://schemas.openxmlformats.org/officeDocument/2006/relationships/image" Target="../media/image8.jpeg"/><Relationship Id="rId2" Type="http://schemas.openxmlformats.org/officeDocument/2006/relationships/tags" Target="../tags/tag3.xml"/><Relationship Id="rId16" Type="http://schemas.openxmlformats.org/officeDocument/2006/relationships/slideLayout" Target="../slideLayouts/slideLayout7.xml"/><Relationship Id="rId20" Type="http://schemas.openxmlformats.org/officeDocument/2006/relationships/image" Target="../media/image3.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7.jpe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6.png"/><Relationship Id="rId28" Type="http://schemas.openxmlformats.org/officeDocument/2006/relationships/image" Target="../media/image11.jpg"/><Relationship Id="rId10" Type="http://schemas.openxmlformats.org/officeDocument/2006/relationships/tags" Target="../tags/tag11.xml"/><Relationship Id="rId19" Type="http://schemas.openxmlformats.org/officeDocument/2006/relationships/image" Target="../media/image2.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5.JPG"/><Relationship Id="rId27"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3" Type="http://schemas.openxmlformats.org/officeDocument/2006/relationships/tags" Target="../tags/tag19.xml"/><Relationship Id="rId7" Type="http://schemas.openxmlformats.org/officeDocument/2006/relationships/slideLayout" Target="../slideLayouts/slideLayout7.xml"/><Relationship Id="rId12" Type="http://schemas.openxmlformats.org/officeDocument/2006/relationships/image" Target="../media/image16.JP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image" Target="../media/image15.jpg"/><Relationship Id="rId5" Type="http://schemas.openxmlformats.org/officeDocument/2006/relationships/tags" Target="../tags/tag21.xml"/><Relationship Id="rId10" Type="http://schemas.openxmlformats.org/officeDocument/2006/relationships/image" Target="../media/image14.JPG"/><Relationship Id="rId4" Type="http://schemas.openxmlformats.org/officeDocument/2006/relationships/tags" Target="../tags/tag20.xml"/><Relationship Id="rId9"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2"/>
          <p:cNvSpPr>
            <a:spLocks noChangeShapeType="1"/>
          </p:cNvSpPr>
          <p:nvPr>
            <p:custDataLst>
              <p:tags r:id="rId1"/>
            </p:custDataLst>
          </p:nvPr>
        </p:nvSpPr>
        <p:spPr bwMode="auto">
          <a:xfrm>
            <a:off x="703263" y="3789363"/>
            <a:ext cx="20650200" cy="0"/>
          </a:xfrm>
          <a:prstGeom prst="line">
            <a:avLst/>
          </a:prstGeom>
          <a:noFill/>
          <a:ln w="12700">
            <a:solidFill>
              <a:srgbClr val="333399"/>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1" name="Rectangle 5"/>
          <p:cNvSpPr>
            <a:spLocks noChangeArrowheads="1"/>
          </p:cNvSpPr>
          <p:nvPr>
            <p:custDataLst>
              <p:tags r:id="rId2"/>
            </p:custDataLst>
          </p:nvPr>
        </p:nvSpPr>
        <p:spPr bwMode="auto">
          <a:xfrm>
            <a:off x="561975" y="668338"/>
            <a:ext cx="20916900" cy="31678562"/>
          </a:xfrm>
          <a:prstGeom prst="rect">
            <a:avLst/>
          </a:prstGeom>
          <a:noFill/>
          <a:ln w="12700">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ea typeface="ＭＳ Ｐゴシック" pitchFamily="34" charset="-128"/>
              </a:defRPr>
            </a:lvl1pPr>
            <a:lvl2pPr marL="742950" indent="-285750" eaLnBrk="0" hangingPunct="0">
              <a:defRPr b="1">
                <a:solidFill>
                  <a:schemeClr val="tx1"/>
                </a:solidFill>
                <a:latin typeface="Arial" charset="0"/>
                <a:ea typeface="ＭＳ Ｐゴシック" pitchFamily="34" charset="-128"/>
              </a:defRPr>
            </a:lvl2pPr>
            <a:lvl3pPr marL="1143000" indent="-228600" eaLnBrk="0" hangingPunct="0">
              <a:defRPr b="1">
                <a:solidFill>
                  <a:schemeClr val="tx1"/>
                </a:solidFill>
                <a:latin typeface="Arial" charset="0"/>
                <a:ea typeface="ＭＳ Ｐゴシック" pitchFamily="34" charset="-128"/>
              </a:defRPr>
            </a:lvl3pPr>
            <a:lvl4pPr marL="1600200" indent="-228600" eaLnBrk="0" hangingPunct="0">
              <a:defRPr b="1">
                <a:solidFill>
                  <a:schemeClr val="tx1"/>
                </a:solidFill>
                <a:latin typeface="Arial" charset="0"/>
                <a:ea typeface="ＭＳ Ｐゴシック" pitchFamily="34" charset="-128"/>
              </a:defRPr>
            </a:lvl4pPr>
            <a:lvl5pPr marL="2057400" indent="-228600" eaLnBrk="0" hangingPunct="0">
              <a:defRPr b="1">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34" charset="-128"/>
              </a:defRPr>
            </a:lvl9pPr>
          </a:lstStyle>
          <a:p>
            <a:pPr eaLnBrk="1" hangingPunct="1"/>
            <a:endParaRPr lang="en-US" altLang="en-US"/>
          </a:p>
        </p:txBody>
      </p:sp>
      <p:sp>
        <p:nvSpPr>
          <p:cNvPr id="2052" name="Rectangle 6"/>
          <p:cNvSpPr>
            <a:spLocks noChangeArrowheads="1"/>
          </p:cNvSpPr>
          <p:nvPr>
            <p:custDataLst>
              <p:tags r:id="rId3"/>
            </p:custDataLst>
          </p:nvPr>
        </p:nvSpPr>
        <p:spPr bwMode="auto">
          <a:xfrm>
            <a:off x="425450" y="500063"/>
            <a:ext cx="21189950" cy="32000825"/>
          </a:xfrm>
          <a:prstGeom prst="rect">
            <a:avLst/>
          </a:prstGeom>
          <a:noFill/>
          <a:ln w="12700">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ea typeface="ＭＳ Ｐゴシック" pitchFamily="34" charset="-128"/>
              </a:defRPr>
            </a:lvl1pPr>
            <a:lvl2pPr marL="742950" indent="-285750" eaLnBrk="0" hangingPunct="0">
              <a:defRPr b="1">
                <a:solidFill>
                  <a:schemeClr val="tx1"/>
                </a:solidFill>
                <a:latin typeface="Arial" charset="0"/>
                <a:ea typeface="ＭＳ Ｐゴシック" pitchFamily="34" charset="-128"/>
              </a:defRPr>
            </a:lvl2pPr>
            <a:lvl3pPr marL="1143000" indent="-228600" eaLnBrk="0" hangingPunct="0">
              <a:defRPr b="1">
                <a:solidFill>
                  <a:schemeClr val="tx1"/>
                </a:solidFill>
                <a:latin typeface="Arial" charset="0"/>
                <a:ea typeface="ＭＳ Ｐゴシック" pitchFamily="34" charset="-128"/>
              </a:defRPr>
            </a:lvl3pPr>
            <a:lvl4pPr marL="1600200" indent="-228600" eaLnBrk="0" hangingPunct="0">
              <a:defRPr b="1">
                <a:solidFill>
                  <a:schemeClr val="tx1"/>
                </a:solidFill>
                <a:latin typeface="Arial" charset="0"/>
                <a:ea typeface="ＭＳ Ｐゴシック" pitchFamily="34" charset="-128"/>
              </a:defRPr>
            </a:lvl4pPr>
            <a:lvl5pPr marL="2057400" indent="-228600" eaLnBrk="0" hangingPunct="0">
              <a:defRPr b="1">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34" charset="-128"/>
              </a:defRPr>
            </a:lvl9pPr>
          </a:lstStyle>
          <a:p>
            <a:pPr eaLnBrk="1" hangingPunct="1"/>
            <a:endParaRPr lang="en-US" altLang="en-US"/>
          </a:p>
        </p:txBody>
      </p:sp>
      <p:sp>
        <p:nvSpPr>
          <p:cNvPr id="2053" name="Rectangle 7"/>
          <p:cNvSpPr>
            <a:spLocks noChangeArrowheads="1"/>
          </p:cNvSpPr>
          <p:nvPr>
            <p:custDataLst>
              <p:tags r:id="rId4"/>
            </p:custDataLst>
          </p:nvPr>
        </p:nvSpPr>
        <p:spPr bwMode="auto">
          <a:xfrm>
            <a:off x="698500" y="855663"/>
            <a:ext cx="2065496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r>
              <a:rPr lang="en-US" altLang="en-US" sz="6000" dirty="0" smtClean="0">
                <a:solidFill>
                  <a:srgbClr val="881C1C"/>
                </a:solidFill>
              </a:rPr>
              <a:t>Smart Chess</a:t>
            </a:r>
            <a:endParaRPr lang="en-US" altLang="en-US" sz="6000" dirty="0">
              <a:solidFill>
                <a:srgbClr val="881C1C"/>
              </a:solidFill>
            </a:endParaRPr>
          </a:p>
        </p:txBody>
      </p:sp>
      <p:sp>
        <p:nvSpPr>
          <p:cNvPr id="2054" name="Rectangle 11"/>
          <p:cNvSpPr>
            <a:spLocks noChangeArrowheads="1"/>
          </p:cNvSpPr>
          <p:nvPr>
            <p:custDataLst>
              <p:tags r:id="rId5"/>
            </p:custDataLst>
          </p:nvPr>
        </p:nvSpPr>
        <p:spPr bwMode="auto">
          <a:xfrm>
            <a:off x="698500" y="2093913"/>
            <a:ext cx="2057876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pPr eaLnBrk="1" hangingPunct="1"/>
            <a:r>
              <a:rPr lang="en-US" altLang="en-US" sz="3000" dirty="0" smtClean="0">
                <a:solidFill>
                  <a:srgbClr val="881C1C"/>
                </a:solidFill>
              </a:rPr>
              <a:t>David Nguyen, </a:t>
            </a:r>
            <a:r>
              <a:rPr lang="en-US" altLang="en-US" sz="3000" dirty="0" err="1" smtClean="0">
                <a:solidFill>
                  <a:srgbClr val="881C1C"/>
                </a:solidFill>
              </a:rPr>
              <a:t>Shashwat</a:t>
            </a:r>
            <a:r>
              <a:rPr lang="en-US" altLang="en-US" sz="3000" dirty="0" smtClean="0">
                <a:solidFill>
                  <a:srgbClr val="881C1C"/>
                </a:solidFill>
              </a:rPr>
              <a:t> Patel, </a:t>
            </a:r>
            <a:r>
              <a:rPr lang="en-US" altLang="en-US" sz="3000" dirty="0" err="1" smtClean="0">
                <a:solidFill>
                  <a:srgbClr val="881C1C"/>
                </a:solidFill>
              </a:rPr>
              <a:t>Battsooj</a:t>
            </a:r>
            <a:r>
              <a:rPr lang="en-US" altLang="en-US" sz="3000" dirty="0" smtClean="0">
                <a:solidFill>
                  <a:srgbClr val="881C1C"/>
                </a:solidFill>
              </a:rPr>
              <a:t> </a:t>
            </a:r>
            <a:r>
              <a:rPr lang="en-US" altLang="en-US" sz="3000" dirty="0" err="1" smtClean="0">
                <a:solidFill>
                  <a:srgbClr val="881C1C"/>
                </a:solidFill>
              </a:rPr>
              <a:t>Bayarsaikhan</a:t>
            </a:r>
            <a:endParaRPr lang="en-US" altLang="en-US" sz="3000" dirty="0">
              <a:solidFill>
                <a:srgbClr val="881C1C"/>
              </a:solidFill>
            </a:endParaRPr>
          </a:p>
          <a:p>
            <a:r>
              <a:rPr lang="en-US" altLang="en-US" sz="3000" dirty="0">
                <a:solidFill>
                  <a:srgbClr val="881C1C"/>
                </a:solidFill>
              </a:rPr>
              <a:t>Faculty Advisor: Prof. </a:t>
            </a:r>
            <a:r>
              <a:rPr lang="en-US" altLang="en-US" sz="3000" dirty="0" smtClean="0">
                <a:solidFill>
                  <a:srgbClr val="881C1C"/>
                </a:solidFill>
              </a:rPr>
              <a:t>David McLaughlin</a:t>
            </a:r>
            <a:endParaRPr lang="en-US" altLang="en-US" sz="3000" dirty="0">
              <a:solidFill>
                <a:srgbClr val="881C1C"/>
              </a:solidFill>
            </a:endParaRPr>
          </a:p>
        </p:txBody>
      </p:sp>
      <p:sp>
        <p:nvSpPr>
          <p:cNvPr id="2055" name="Rectangle 306"/>
          <p:cNvSpPr>
            <a:spLocks noChangeArrowheads="1"/>
          </p:cNvSpPr>
          <p:nvPr>
            <p:custDataLst>
              <p:tags r:id="rId6"/>
            </p:custDataLst>
          </p:nvPr>
        </p:nvSpPr>
        <p:spPr bwMode="auto">
          <a:xfrm>
            <a:off x="698500" y="831850"/>
            <a:ext cx="20654963" cy="31362650"/>
          </a:xfrm>
          <a:prstGeom prst="rect">
            <a:avLst/>
          </a:prstGeom>
          <a:noFill/>
          <a:ln w="12700">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ea typeface="ＭＳ Ｐゴシック" pitchFamily="34" charset="-128"/>
              </a:defRPr>
            </a:lvl1pPr>
            <a:lvl2pPr marL="742950" indent="-285750" eaLnBrk="0" hangingPunct="0">
              <a:defRPr b="1">
                <a:solidFill>
                  <a:schemeClr val="tx1"/>
                </a:solidFill>
                <a:latin typeface="Arial" charset="0"/>
                <a:ea typeface="ＭＳ Ｐゴシック" pitchFamily="34" charset="-128"/>
              </a:defRPr>
            </a:lvl2pPr>
            <a:lvl3pPr marL="1143000" indent="-228600" eaLnBrk="0" hangingPunct="0">
              <a:defRPr b="1">
                <a:solidFill>
                  <a:schemeClr val="tx1"/>
                </a:solidFill>
                <a:latin typeface="Arial" charset="0"/>
                <a:ea typeface="ＭＳ Ｐゴシック" pitchFamily="34" charset="-128"/>
              </a:defRPr>
            </a:lvl3pPr>
            <a:lvl4pPr marL="1600200" indent="-228600" eaLnBrk="0" hangingPunct="0">
              <a:defRPr b="1">
                <a:solidFill>
                  <a:schemeClr val="tx1"/>
                </a:solidFill>
                <a:latin typeface="Arial" charset="0"/>
                <a:ea typeface="ＭＳ Ｐゴシック" pitchFamily="34" charset="-128"/>
              </a:defRPr>
            </a:lvl4pPr>
            <a:lvl5pPr marL="2057400" indent="-228600" eaLnBrk="0" hangingPunct="0">
              <a:defRPr b="1">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34" charset="-128"/>
              </a:defRPr>
            </a:lvl9pPr>
          </a:lstStyle>
          <a:p>
            <a:pPr eaLnBrk="1" hangingPunct="1"/>
            <a:endParaRPr lang="en-US" altLang="en-US"/>
          </a:p>
        </p:txBody>
      </p:sp>
      <p:sp>
        <p:nvSpPr>
          <p:cNvPr id="2056" name="Line 326"/>
          <p:cNvSpPr>
            <a:spLocks noChangeShapeType="1"/>
          </p:cNvSpPr>
          <p:nvPr>
            <p:custDataLst>
              <p:tags r:id="rId7"/>
            </p:custDataLst>
          </p:nvPr>
        </p:nvSpPr>
        <p:spPr bwMode="auto">
          <a:xfrm>
            <a:off x="703263" y="30259338"/>
            <a:ext cx="20650200" cy="0"/>
          </a:xfrm>
          <a:prstGeom prst="line">
            <a:avLst/>
          </a:prstGeom>
          <a:noFill/>
          <a:ln w="12700">
            <a:solidFill>
              <a:srgbClr val="333399"/>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2057" name="Picture 516" descr="UMass%20seal"/>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1331913" y="30480000"/>
            <a:ext cx="15748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 Box 524"/>
          <p:cNvSpPr txBox="1">
            <a:spLocks noChangeArrowheads="1"/>
          </p:cNvSpPr>
          <p:nvPr>
            <p:custDataLst>
              <p:tags r:id="rId9"/>
            </p:custDataLst>
          </p:nvPr>
        </p:nvSpPr>
        <p:spPr bwMode="auto">
          <a:xfrm>
            <a:off x="720725" y="30064075"/>
            <a:ext cx="20540663"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ea typeface="ＭＳ Ｐゴシック" pitchFamily="34" charset="-128"/>
              </a:defRPr>
            </a:lvl1pPr>
            <a:lvl2pPr marL="742950" indent="-285750" eaLnBrk="0" hangingPunct="0">
              <a:defRPr b="1">
                <a:solidFill>
                  <a:schemeClr val="tx1"/>
                </a:solidFill>
                <a:latin typeface="Arial" charset="0"/>
                <a:ea typeface="ＭＳ Ｐゴシック" pitchFamily="34" charset="-128"/>
              </a:defRPr>
            </a:lvl2pPr>
            <a:lvl3pPr marL="1143000" indent="-228600" eaLnBrk="0" hangingPunct="0">
              <a:defRPr b="1">
                <a:solidFill>
                  <a:schemeClr val="tx1"/>
                </a:solidFill>
                <a:latin typeface="Arial" charset="0"/>
                <a:ea typeface="ＭＳ Ｐゴシック" pitchFamily="34" charset="-128"/>
              </a:defRPr>
            </a:lvl3pPr>
            <a:lvl4pPr marL="1600200" indent="-228600" eaLnBrk="0" hangingPunct="0">
              <a:defRPr b="1">
                <a:solidFill>
                  <a:schemeClr val="tx1"/>
                </a:solidFill>
                <a:latin typeface="Arial" charset="0"/>
                <a:ea typeface="ＭＳ Ｐゴシック" pitchFamily="34" charset="-128"/>
              </a:defRPr>
            </a:lvl4pPr>
            <a:lvl5pPr marL="2057400" indent="-228600" eaLnBrk="0" hangingPunct="0">
              <a:defRPr b="1">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34" charset="-128"/>
              </a:defRPr>
            </a:lvl9pPr>
          </a:lstStyle>
          <a:p>
            <a:pPr eaLnBrk="1" hangingPunct="1">
              <a:lnSpc>
                <a:spcPct val="60000"/>
              </a:lnSpc>
            </a:pPr>
            <a:r>
              <a:rPr lang="en-US" altLang="en-US" sz="2000" b="0" dirty="0">
                <a:cs typeface="Arial" charset="0"/>
              </a:rPr>
              <a:t>Department of Electrical and Computer Engineering</a:t>
            </a:r>
          </a:p>
          <a:p>
            <a:pPr eaLnBrk="1" hangingPunct="1">
              <a:lnSpc>
                <a:spcPct val="60000"/>
              </a:lnSpc>
            </a:pPr>
            <a:endParaRPr lang="en-US" altLang="en-US" sz="2000" b="0" dirty="0">
              <a:cs typeface="Arial" charset="0"/>
            </a:endParaRPr>
          </a:p>
          <a:p>
            <a:pPr eaLnBrk="1" hangingPunct="1">
              <a:lnSpc>
                <a:spcPct val="60000"/>
              </a:lnSpc>
            </a:pPr>
            <a:endParaRPr lang="en-US" altLang="en-US" sz="2000" b="0" dirty="0">
              <a:solidFill>
                <a:srgbClr val="0066CC"/>
              </a:solidFill>
              <a:latin typeface="Comic Sans MS" pitchFamily="66" charset="0"/>
              <a:cs typeface="Arial" charset="0"/>
            </a:endParaRPr>
          </a:p>
          <a:p>
            <a:pPr eaLnBrk="1" hangingPunct="1">
              <a:lnSpc>
                <a:spcPct val="60000"/>
              </a:lnSpc>
            </a:pPr>
            <a:r>
              <a:rPr lang="en-US" altLang="en-US" sz="3200" b="0" dirty="0">
                <a:solidFill>
                  <a:srgbClr val="39935B"/>
                </a:solidFill>
                <a:latin typeface="Copperplate Gothic Bold" pitchFamily="34" charset="0"/>
                <a:cs typeface="Arial" charset="0"/>
              </a:rPr>
              <a:t>ECE 415/ECE 416 – SENIOR DESIGN PROJECT </a:t>
            </a:r>
            <a:r>
              <a:rPr lang="en-US" altLang="en-US" sz="3200" b="0" dirty="0" smtClean="0">
                <a:solidFill>
                  <a:srgbClr val="39935B"/>
                </a:solidFill>
                <a:latin typeface="Copperplate Gothic Bold" pitchFamily="34" charset="0"/>
                <a:cs typeface="Arial" charset="0"/>
              </a:rPr>
              <a:t>2018</a:t>
            </a:r>
            <a:endParaRPr lang="en-US" altLang="en-US" sz="3200" b="0" dirty="0">
              <a:solidFill>
                <a:srgbClr val="39935B"/>
              </a:solidFill>
              <a:latin typeface="Copperplate Gothic Bold" pitchFamily="34" charset="0"/>
              <a:cs typeface="Arial" charset="0"/>
            </a:endParaRPr>
          </a:p>
          <a:p>
            <a:pPr eaLnBrk="1" hangingPunct="1">
              <a:lnSpc>
                <a:spcPct val="60000"/>
              </a:lnSpc>
            </a:pPr>
            <a:endParaRPr lang="en-US" altLang="en-US" b="0" dirty="0">
              <a:latin typeface="Bradley Hand ITC" pitchFamily="66" charset="0"/>
              <a:cs typeface="Arial" charset="0"/>
            </a:endParaRPr>
          </a:p>
          <a:p>
            <a:pPr eaLnBrk="1" hangingPunct="1">
              <a:lnSpc>
                <a:spcPct val="60000"/>
              </a:lnSpc>
            </a:pPr>
            <a:endParaRPr lang="en-US" altLang="en-US" b="0" dirty="0">
              <a:latin typeface="Bradley Hand ITC" pitchFamily="66" charset="0"/>
              <a:cs typeface="Arial" charset="0"/>
            </a:endParaRPr>
          </a:p>
          <a:p>
            <a:pPr eaLnBrk="1" hangingPunct="1">
              <a:lnSpc>
                <a:spcPct val="40000"/>
              </a:lnSpc>
            </a:pPr>
            <a:r>
              <a:rPr lang="en-US" altLang="en-US" sz="2200" b="0" dirty="0">
                <a:cs typeface="Arial" charset="0"/>
              </a:rPr>
              <a:t>College of Engineering - University of Massachusetts Amherst</a:t>
            </a:r>
          </a:p>
        </p:txBody>
      </p:sp>
      <p:sp>
        <p:nvSpPr>
          <p:cNvPr id="2061" name="Text Box 13"/>
          <p:cNvSpPr txBox="1">
            <a:spLocks noChangeArrowheads="1"/>
          </p:cNvSpPr>
          <p:nvPr/>
        </p:nvSpPr>
        <p:spPr bwMode="auto">
          <a:xfrm>
            <a:off x="17206816" y="30480000"/>
            <a:ext cx="376256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03263" eaLnBrk="0" hangingPunct="0">
              <a:defRPr b="1">
                <a:solidFill>
                  <a:schemeClr val="tx1"/>
                </a:solidFill>
                <a:latin typeface="Arial" charset="0"/>
                <a:ea typeface="ＭＳ Ｐゴシック" charset="0"/>
                <a:cs typeface="ＭＳ Ｐゴシック" charset="0"/>
              </a:defRPr>
            </a:lvl1pPr>
            <a:lvl2pPr defTabSz="703263" eaLnBrk="0" hangingPunct="0">
              <a:defRPr b="1">
                <a:solidFill>
                  <a:schemeClr val="tx1"/>
                </a:solidFill>
                <a:latin typeface="Arial" charset="0"/>
                <a:ea typeface="ＭＳ Ｐゴシック" charset="0"/>
              </a:defRPr>
            </a:lvl2pPr>
            <a:lvl3pPr defTabSz="703263" eaLnBrk="0" hangingPunct="0">
              <a:defRPr b="1">
                <a:solidFill>
                  <a:schemeClr val="tx1"/>
                </a:solidFill>
                <a:latin typeface="Arial" charset="0"/>
                <a:ea typeface="ＭＳ Ｐゴシック" charset="0"/>
              </a:defRPr>
            </a:lvl3pPr>
            <a:lvl4pPr defTabSz="703263" eaLnBrk="0" hangingPunct="0">
              <a:defRPr b="1">
                <a:solidFill>
                  <a:schemeClr val="tx1"/>
                </a:solidFill>
                <a:latin typeface="Arial" charset="0"/>
                <a:ea typeface="ＭＳ Ｐゴシック" charset="0"/>
              </a:defRPr>
            </a:lvl4pPr>
            <a:lvl5pPr defTabSz="703263" eaLnBrk="0" hangingPunct="0">
              <a:defRPr b="1">
                <a:solidFill>
                  <a:schemeClr val="tx1"/>
                </a:solidFill>
                <a:latin typeface="Arial" charset="0"/>
                <a:ea typeface="ＭＳ Ｐゴシック" charset="0"/>
              </a:defRPr>
            </a:lvl5pPr>
            <a:lvl6pPr algn="ctr" defTabSz="703263" eaLnBrk="0" fontAlgn="base" hangingPunct="0">
              <a:spcBef>
                <a:spcPct val="0"/>
              </a:spcBef>
              <a:spcAft>
                <a:spcPct val="0"/>
              </a:spcAft>
              <a:defRPr b="1">
                <a:solidFill>
                  <a:schemeClr val="tx1"/>
                </a:solidFill>
                <a:latin typeface="Arial" charset="0"/>
                <a:ea typeface="ＭＳ Ｐゴシック" charset="0"/>
              </a:defRPr>
            </a:lvl6pPr>
            <a:lvl7pPr algn="ctr" defTabSz="703263" eaLnBrk="0" fontAlgn="base" hangingPunct="0">
              <a:spcBef>
                <a:spcPct val="0"/>
              </a:spcBef>
              <a:spcAft>
                <a:spcPct val="0"/>
              </a:spcAft>
              <a:defRPr b="1">
                <a:solidFill>
                  <a:schemeClr val="tx1"/>
                </a:solidFill>
                <a:latin typeface="Arial" charset="0"/>
                <a:ea typeface="ＭＳ Ｐゴシック" charset="0"/>
              </a:defRPr>
            </a:lvl7pPr>
            <a:lvl8pPr algn="ctr" defTabSz="703263" eaLnBrk="0" fontAlgn="base" hangingPunct="0">
              <a:spcBef>
                <a:spcPct val="0"/>
              </a:spcBef>
              <a:spcAft>
                <a:spcPct val="0"/>
              </a:spcAft>
              <a:defRPr b="1">
                <a:solidFill>
                  <a:schemeClr val="tx1"/>
                </a:solidFill>
                <a:latin typeface="Arial" charset="0"/>
                <a:ea typeface="ＭＳ Ｐゴシック" charset="0"/>
              </a:defRPr>
            </a:lvl8pPr>
            <a:lvl9pPr algn="ctr" defTabSz="703263"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8800" dirty="0" smtClean="0"/>
              <a:t>SDP18</a:t>
            </a:r>
          </a:p>
        </p:txBody>
      </p:sp>
      <p:sp>
        <p:nvSpPr>
          <p:cNvPr id="2060" name="Rectangle 7"/>
          <p:cNvSpPr>
            <a:spLocks noChangeArrowheads="1"/>
          </p:cNvSpPr>
          <p:nvPr>
            <p:custDataLst>
              <p:tags r:id="rId10"/>
            </p:custDataLst>
          </p:nvPr>
        </p:nvSpPr>
        <p:spPr bwMode="auto">
          <a:xfrm>
            <a:off x="2395537" y="4516938"/>
            <a:ext cx="581342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r>
              <a:rPr lang="en-US" altLang="en-US" sz="6000" dirty="0">
                <a:solidFill>
                  <a:srgbClr val="881C1C"/>
                </a:solidFill>
              </a:rPr>
              <a:t>Abstract</a:t>
            </a:r>
          </a:p>
        </p:txBody>
      </p:sp>
      <p:sp>
        <p:nvSpPr>
          <p:cNvPr id="2" name="Rectangle 7"/>
          <p:cNvSpPr>
            <a:spLocks noChangeArrowheads="1"/>
          </p:cNvSpPr>
          <p:nvPr>
            <p:custDataLst>
              <p:tags r:id="rId11"/>
            </p:custDataLst>
          </p:nvPr>
        </p:nvSpPr>
        <p:spPr bwMode="auto">
          <a:xfrm>
            <a:off x="12442371" y="12521753"/>
            <a:ext cx="70739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r>
              <a:rPr lang="en-US" altLang="en-US" sz="6000" dirty="0">
                <a:solidFill>
                  <a:srgbClr val="881C1C"/>
                </a:solidFill>
              </a:rPr>
              <a:t>Block Diagram</a:t>
            </a:r>
          </a:p>
        </p:txBody>
      </p:sp>
      <p:sp>
        <p:nvSpPr>
          <p:cNvPr id="2062" name="Rectangle 7"/>
          <p:cNvSpPr>
            <a:spLocks noChangeArrowheads="1"/>
          </p:cNvSpPr>
          <p:nvPr>
            <p:custDataLst>
              <p:tags r:id="rId12"/>
            </p:custDataLst>
          </p:nvPr>
        </p:nvSpPr>
        <p:spPr bwMode="auto">
          <a:xfrm>
            <a:off x="12420600" y="4511675"/>
            <a:ext cx="70739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r>
              <a:rPr lang="en-US" altLang="en-US" sz="6000">
                <a:solidFill>
                  <a:srgbClr val="881C1C"/>
                </a:solidFill>
              </a:rPr>
              <a:t>System Overview</a:t>
            </a:r>
          </a:p>
        </p:txBody>
      </p:sp>
      <p:sp>
        <p:nvSpPr>
          <p:cNvPr id="2063" name="Rectangle 7"/>
          <p:cNvSpPr>
            <a:spLocks noChangeArrowheads="1"/>
          </p:cNvSpPr>
          <p:nvPr>
            <p:custDataLst>
              <p:tags r:id="rId13"/>
            </p:custDataLst>
          </p:nvPr>
        </p:nvSpPr>
        <p:spPr bwMode="auto">
          <a:xfrm>
            <a:off x="12301401" y="18705805"/>
            <a:ext cx="70739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r>
              <a:rPr lang="en-US" altLang="en-US" sz="6000" dirty="0">
                <a:solidFill>
                  <a:srgbClr val="881C1C"/>
                </a:solidFill>
              </a:rPr>
              <a:t>Results</a:t>
            </a:r>
          </a:p>
        </p:txBody>
      </p:sp>
      <p:sp>
        <p:nvSpPr>
          <p:cNvPr id="2065" name="Rectangle 7"/>
          <p:cNvSpPr>
            <a:spLocks noChangeArrowheads="1"/>
          </p:cNvSpPr>
          <p:nvPr>
            <p:custDataLst>
              <p:tags r:id="rId14"/>
            </p:custDataLst>
          </p:nvPr>
        </p:nvSpPr>
        <p:spPr bwMode="auto">
          <a:xfrm>
            <a:off x="11793424" y="24441056"/>
            <a:ext cx="78486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r>
              <a:rPr lang="en-US" altLang="en-US" sz="6000" dirty="0">
                <a:solidFill>
                  <a:srgbClr val="881C1C"/>
                </a:solidFill>
              </a:rPr>
              <a:t>Acknowledgement</a:t>
            </a:r>
          </a:p>
        </p:txBody>
      </p:sp>
      <p:sp>
        <p:nvSpPr>
          <p:cNvPr id="3" name="TextBox 2"/>
          <p:cNvSpPr txBox="1"/>
          <p:nvPr/>
        </p:nvSpPr>
        <p:spPr>
          <a:xfrm>
            <a:off x="1524000" y="5762625"/>
            <a:ext cx="8932863" cy="3970318"/>
          </a:xfrm>
          <a:prstGeom prst="rect">
            <a:avLst/>
          </a:prstGeom>
          <a:noFill/>
        </p:spPr>
        <p:txBody>
          <a:bodyPr wrap="square" rtlCol="0">
            <a:spAutoFit/>
          </a:bodyPr>
          <a:lstStyle/>
          <a:p>
            <a:pPr algn="just"/>
            <a:r>
              <a:rPr lang="en-US" sz="2800" dirty="0">
                <a:latin typeface="Cambria" panose="02040503050406030204" pitchFamily="18" charset="0"/>
              </a:rPr>
              <a:t>A continued area of weakness for digitalized chess is its failure to replicate the experience of a physical set. Our solution is a chessboard that bridges the gap between the physical and virtual world. </a:t>
            </a:r>
            <a:r>
              <a:rPr lang="en-US" sz="2800" dirty="0" smtClean="0">
                <a:latin typeface="Cambria" panose="02040503050406030204" pitchFamily="18" charset="0"/>
              </a:rPr>
              <a:t>Smart </a:t>
            </a:r>
            <a:r>
              <a:rPr lang="en-US" sz="2800" dirty="0">
                <a:latin typeface="Cambria" panose="02040503050406030204" pitchFamily="18" charset="0"/>
              </a:rPr>
              <a:t>Chess allows users to play across </a:t>
            </a:r>
            <a:r>
              <a:rPr lang="en-US" sz="2800" dirty="0">
                <a:latin typeface="Cambria" panose="02040503050406030204" pitchFamily="18" charset="0"/>
              </a:rPr>
              <a:t>i</a:t>
            </a:r>
            <a:r>
              <a:rPr lang="en-US" sz="2800" dirty="0" smtClean="0">
                <a:latin typeface="Cambria" panose="02040503050406030204" pitchFamily="18" charset="0"/>
              </a:rPr>
              <a:t>nternet </a:t>
            </a:r>
            <a:r>
              <a:rPr lang="en-US" sz="2800" dirty="0">
                <a:latin typeface="Cambria" panose="02040503050406030204" pitchFamily="18" charset="0"/>
              </a:rPr>
              <a:t>using two physical chess boards. It utilizes RFID technology to detect the type and movement of pieces which is then communicated to the opponent’s board through LED indicators.</a:t>
            </a:r>
            <a:endParaRPr lang="en-US" sz="2800" dirty="0">
              <a:effectLst/>
              <a:latin typeface="Cambria" panose="02040503050406030204" pitchFamily="18" charset="0"/>
            </a:endParaRPr>
          </a:p>
        </p:txBody>
      </p:sp>
      <p:sp>
        <p:nvSpPr>
          <p:cNvPr id="23" name="TextBox 22"/>
          <p:cNvSpPr txBox="1"/>
          <p:nvPr/>
        </p:nvSpPr>
        <p:spPr>
          <a:xfrm>
            <a:off x="11231563" y="5755355"/>
            <a:ext cx="9037637" cy="3108543"/>
          </a:xfrm>
          <a:prstGeom prst="rect">
            <a:avLst/>
          </a:prstGeom>
          <a:noFill/>
        </p:spPr>
        <p:txBody>
          <a:bodyPr wrap="square" rtlCol="0">
            <a:spAutoFit/>
          </a:bodyPr>
          <a:lstStyle/>
          <a:p>
            <a:pPr algn="just"/>
            <a:r>
              <a:rPr lang="en-US" sz="2800" b="0" dirty="0" smtClean="0">
                <a:latin typeface="Cambria" panose="02040503050406030204" pitchFamily="18" charset="0"/>
              </a:rPr>
              <a:t>The system consists of multiple designs of chess board, android phones for each board and the server. Android cellphone used to set up games, connect to the server through </a:t>
            </a:r>
            <a:r>
              <a:rPr lang="en-US" sz="2800" b="0" dirty="0" err="1" smtClean="0">
                <a:latin typeface="Cambria" panose="02040503050406030204" pitchFamily="18" charset="0"/>
              </a:rPr>
              <a:t>WiFi</a:t>
            </a:r>
            <a:r>
              <a:rPr lang="en-US" sz="2800" b="0" dirty="0" smtClean="0">
                <a:latin typeface="Cambria" panose="02040503050406030204" pitchFamily="18" charset="0"/>
              </a:rPr>
              <a:t> , and to stablish communication with the board through Bluetooth. The board design consists of subsystems of a LED array and a RFID reader array. Chess pieces are equipped with RFID tags. </a:t>
            </a:r>
            <a:endParaRPr lang="en-US" sz="2800" b="0" dirty="0">
              <a:effectLst/>
              <a:latin typeface="Cambria" panose="02040503050406030204" pitchFamily="18" charset="0"/>
            </a:endParaRPr>
          </a:p>
        </p:txBody>
      </p:sp>
      <p:sp>
        <p:nvSpPr>
          <p:cNvPr id="24" name="Rectangle 7"/>
          <p:cNvSpPr>
            <a:spLocks noChangeArrowheads="1"/>
          </p:cNvSpPr>
          <p:nvPr>
            <p:custDataLst>
              <p:tags r:id="rId15"/>
            </p:custDataLst>
          </p:nvPr>
        </p:nvSpPr>
        <p:spPr bwMode="auto">
          <a:xfrm>
            <a:off x="1892342" y="10004478"/>
            <a:ext cx="70739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r>
              <a:rPr lang="en-US" altLang="en-US" sz="6000" dirty="0">
                <a:solidFill>
                  <a:srgbClr val="881C1C"/>
                </a:solidFill>
              </a:rPr>
              <a:t>Specifications</a:t>
            </a:r>
          </a:p>
        </p:txBody>
      </p:sp>
      <p:sp>
        <p:nvSpPr>
          <p:cNvPr id="26" name="TextBox 25"/>
          <p:cNvSpPr txBox="1"/>
          <p:nvPr/>
        </p:nvSpPr>
        <p:spPr>
          <a:xfrm>
            <a:off x="1523999" y="11167874"/>
            <a:ext cx="8932863" cy="9140964"/>
          </a:xfrm>
          <a:prstGeom prst="rect">
            <a:avLst/>
          </a:prstGeom>
          <a:noFill/>
        </p:spPr>
        <p:txBody>
          <a:bodyPr wrap="square" rtlCol="0">
            <a:spAutoFit/>
          </a:bodyPr>
          <a:lstStyle/>
          <a:p>
            <a:pPr algn="just"/>
            <a:r>
              <a:rPr lang="en-US" sz="2800" b="0" dirty="0" smtClean="0">
                <a:latin typeface="Cambria" panose="02040503050406030204" pitchFamily="18" charset="0"/>
              </a:rPr>
              <a:t>The design and size of the board follows Tournament Sizing Standards set by the U.S. Chess Federation [1]. Color specification of matched set (matched piece and square color) can be satisfied in the manufacturing process. </a:t>
            </a:r>
          </a:p>
          <a:p>
            <a:pPr algn="just"/>
            <a:r>
              <a:rPr lang="en-US" sz="2800" b="0" dirty="0" smtClean="0">
                <a:latin typeface="Cambria" panose="02040503050406030204" pitchFamily="18" charset="0"/>
              </a:rPr>
              <a:t>	</a:t>
            </a:r>
          </a:p>
          <a:p>
            <a:pPr marL="457200" indent="-457200" algn="just">
              <a:buFont typeface="Arial" panose="020B0604020202020204" pitchFamily="34" charset="0"/>
              <a:buChar char="•"/>
            </a:pPr>
            <a:r>
              <a:rPr lang="en-US" sz="2800" b="0" dirty="0" smtClean="0">
                <a:latin typeface="Cambria" panose="02040503050406030204" pitchFamily="18" charset="0"/>
              </a:rPr>
              <a:t>Square Size:	 2 – 2 ½ inch (5.08 – 6.35 cm)</a:t>
            </a:r>
          </a:p>
          <a:p>
            <a:pPr algn="just"/>
            <a:endParaRPr lang="en-US" sz="2800" b="0" dirty="0">
              <a:latin typeface="Cambria" panose="02040503050406030204" pitchFamily="18" charset="0"/>
            </a:endParaRPr>
          </a:p>
          <a:p>
            <a:pPr algn="just"/>
            <a:r>
              <a:rPr lang="en-US" sz="2800" b="0" dirty="0" smtClean="0">
                <a:latin typeface="Cambria" panose="02040503050406030204" pitchFamily="18" charset="0"/>
              </a:rPr>
              <a:t>Visibility of each square lighting is a specification that is satisfied as to be recognizable in normal indoor lighting. Transmission time of a detected move is to be under </a:t>
            </a:r>
            <a:r>
              <a:rPr lang="en-US" sz="2800" b="0" i="1" dirty="0" smtClean="0">
                <a:latin typeface="Cambria" panose="02040503050406030204" pitchFamily="18" charset="0"/>
              </a:rPr>
              <a:t>2.5 sec </a:t>
            </a:r>
            <a:r>
              <a:rPr lang="en-US" sz="2800" b="0" dirty="0" smtClean="0">
                <a:latin typeface="Cambria" panose="02040503050406030204" pitchFamily="18" charset="0"/>
              </a:rPr>
              <a:t>to cause a natural game follow, therefore, to create more holistic user experience. </a:t>
            </a:r>
          </a:p>
          <a:p>
            <a:pPr algn="just"/>
            <a:endParaRPr lang="en-US" sz="2800" b="0" dirty="0" smtClean="0">
              <a:latin typeface="Cambria" panose="02040503050406030204" pitchFamily="18" charset="0"/>
            </a:endParaRPr>
          </a:p>
          <a:p>
            <a:pPr algn="just"/>
            <a:r>
              <a:rPr lang="en-US" sz="2800" b="0" dirty="0" smtClean="0">
                <a:latin typeface="Cambria" panose="02040503050406030204" pitchFamily="18" charset="0"/>
              </a:rPr>
              <a:t>Realistic user experience of chess board design demands the specification of  detecting a piece in anywhere within a square. Each RFID reader tested and verified to meet this requirement. </a:t>
            </a:r>
            <a:r>
              <a:rPr lang="en-US" sz="2800" b="0" dirty="0">
                <a:latin typeface="Cambria" panose="02040503050406030204" pitchFamily="18" charset="0"/>
              </a:rPr>
              <a:t>V</a:t>
            </a:r>
            <a:r>
              <a:rPr lang="en-US" sz="2800" b="0" dirty="0" smtClean="0">
                <a:latin typeface="Cambria" panose="02040503050406030204" pitchFamily="18" charset="0"/>
              </a:rPr>
              <a:t>arying quality of received </a:t>
            </a:r>
            <a:r>
              <a:rPr lang="en-US" sz="2800" b="0" i="1" dirty="0" smtClean="0">
                <a:latin typeface="Cambria" panose="02040503050406030204" pitchFamily="18" charset="0"/>
              </a:rPr>
              <a:t>RFID-RC522</a:t>
            </a:r>
            <a:r>
              <a:rPr lang="en-US" sz="2800" b="0" dirty="0" smtClean="0">
                <a:latin typeface="Cambria" panose="02040503050406030204" pitchFamily="18" charset="0"/>
              </a:rPr>
              <a:t> readers caused some readers to be inadequate for the design.</a:t>
            </a:r>
          </a:p>
          <a:p>
            <a:pPr algn="just"/>
            <a:r>
              <a:rPr lang="en-US" sz="2800" b="0" dirty="0" smtClean="0">
                <a:latin typeface="Cambria" panose="02040503050406030204" pitchFamily="18" charset="0"/>
              </a:rPr>
              <a:t>  </a:t>
            </a:r>
            <a:endParaRPr lang="en-US" sz="2800" b="0" dirty="0">
              <a:effectLst/>
              <a:latin typeface="Cambria" panose="02040503050406030204" pitchFamily="18" charset="0"/>
            </a:endParaRPr>
          </a:p>
        </p:txBody>
      </p:sp>
      <p:pic>
        <p:nvPicPr>
          <p:cNvPr id="1028" name="Picture 4" descr="https://lh3.googleusercontent.com/aUvZeYHD7nwAzQaO4aJMav_qqQUSSmKUIaX3d6aO-BPhhGQBDMLNT-Caah-X_mgfQ8CXH4M_e1wXbYJMZaKZLAarqYI37OrAC9zyHxhzrMddtF_kkkuCJU7J5q1zzGDhnGZlsbe0wJ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01072" y="19738292"/>
            <a:ext cx="3402013" cy="23264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EwRQNy3zlWxsP_vwwe71iKw6TBXX9EcWN1nSeBMDIEnt6Xti8IWdZVzQThQaevQ2CW2KMHLqVRbCp12Eh7XWKHXst0QLa-l9NMz5jGsbuQ6D3NnokEOuYn3qPO2N3KIQzWVo2T4vXMc"/>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39697" y="22728360"/>
            <a:ext cx="4286516" cy="258084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11815" y="19650786"/>
            <a:ext cx="5445047" cy="2246769"/>
          </a:xfrm>
          <a:prstGeom prst="rect">
            <a:avLst/>
          </a:prstGeom>
          <a:noFill/>
        </p:spPr>
        <p:txBody>
          <a:bodyPr wrap="square" rtlCol="0">
            <a:spAutoFit/>
          </a:bodyPr>
          <a:lstStyle/>
          <a:p>
            <a:pPr algn="just"/>
            <a:r>
              <a:rPr lang="en-US" sz="2800" b="0" dirty="0" smtClean="0">
                <a:latin typeface="Cambria" panose="02040503050406030204" pitchFamily="18" charset="0"/>
              </a:rPr>
              <a:t>Proposed exact specification is set to detect a piece within a circle 1mm away from each side. There are 6 different gain settings for the readers</a:t>
            </a:r>
            <a:endParaRPr lang="en-US" sz="2800" b="0" dirty="0">
              <a:latin typeface="Cambria" panose="02040503050406030204" pitchFamily="18" charset="0"/>
            </a:endParaRPr>
          </a:p>
        </p:txBody>
      </p:sp>
      <p:pic>
        <p:nvPicPr>
          <p:cNvPr id="1032" name="Picture 8" descr="https://lh3.googleusercontent.com/hUhZgoN1hJg5AWaXsvyqE8juXaQ5OGlxwH2cwkV1tX2trFXNmnvgH3XP2xmmxu7jGzYpxV2J-egIxoon6nP0GW86G_gzTTT46FiWxZJ2TgjSTrBaazk9bzcTA_LnCQHlsOpL69mz16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69902" y="22728360"/>
            <a:ext cx="4254876" cy="256179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91915" y="25692006"/>
            <a:ext cx="8932863" cy="2677656"/>
          </a:xfrm>
          <a:prstGeom prst="rect">
            <a:avLst/>
          </a:prstGeom>
          <a:noFill/>
        </p:spPr>
        <p:txBody>
          <a:bodyPr wrap="square" rtlCol="0">
            <a:spAutoFit/>
          </a:bodyPr>
          <a:lstStyle/>
          <a:p>
            <a:pPr algn="just"/>
            <a:r>
              <a:rPr lang="en-US" sz="2800" b="0" dirty="0" smtClean="0">
                <a:latin typeface="Cambria" panose="02040503050406030204" pitchFamily="18" charset="0"/>
              </a:rPr>
              <a:t>Number of parallel connected readers affects the reading range, from the graph above. As the purpose of project, the chess board is designated to be placed in indoors, powered by a wall plug. Even though there is no power constraint, we optimized the power consumption to be low. </a:t>
            </a:r>
            <a:endParaRPr lang="en-US" sz="2800" b="0" dirty="0">
              <a:latin typeface="Cambria" panose="02040503050406030204" pitchFamily="18" charset="0"/>
            </a:endParaRPr>
          </a:p>
        </p:txBody>
      </p:sp>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12319" t="34154" r="40456" b="19831"/>
          <a:stretch/>
        </p:blipFill>
        <p:spPr>
          <a:xfrm rot="5400000">
            <a:off x="11867221" y="9423547"/>
            <a:ext cx="2706856" cy="1978087"/>
          </a:xfrm>
          <a:prstGeom prst="rect">
            <a:avLst/>
          </a:prstGeom>
        </p:spPr>
      </p:pic>
      <p:sp>
        <p:nvSpPr>
          <p:cNvPr id="8" name="TextBox 7"/>
          <p:cNvSpPr txBox="1"/>
          <p:nvPr/>
        </p:nvSpPr>
        <p:spPr>
          <a:xfrm>
            <a:off x="14302325" y="10811219"/>
            <a:ext cx="4404740" cy="954107"/>
          </a:xfrm>
          <a:prstGeom prst="rect">
            <a:avLst/>
          </a:prstGeom>
          <a:noFill/>
        </p:spPr>
        <p:txBody>
          <a:bodyPr wrap="square" rtlCol="0">
            <a:spAutoFit/>
          </a:bodyPr>
          <a:lstStyle/>
          <a:p>
            <a:pPr algn="l"/>
            <a:r>
              <a:rPr lang="en-US" sz="2800" b="0" dirty="0" smtClean="0">
                <a:latin typeface="Cambria" panose="02040503050406030204" pitchFamily="18" charset="0"/>
              </a:rPr>
              <a:t>Graph: </a:t>
            </a:r>
          </a:p>
          <a:p>
            <a:pPr algn="l"/>
            <a:r>
              <a:rPr lang="en-US" sz="2800" b="0" dirty="0" smtClean="0">
                <a:latin typeface="Cambria" panose="02040503050406030204" pitchFamily="18" charset="0"/>
              </a:rPr>
              <a:t>Pawn equipped with a tag.</a:t>
            </a:r>
            <a:endParaRPr lang="en-US" sz="2800" b="0" dirty="0">
              <a:latin typeface="Cambria" panose="02040503050406030204" pitchFamily="18" charset="0"/>
            </a:endParaRPr>
          </a:p>
        </p:txBody>
      </p:sp>
      <p:pic>
        <p:nvPicPr>
          <p:cNvPr id="9" name="Picture 8"/>
          <p:cNvPicPr>
            <a:picLocks noChangeAspect="1"/>
          </p:cNvPicPr>
          <p:nvPr/>
        </p:nvPicPr>
        <p:blipFill>
          <a:blip r:embed="rId23"/>
          <a:stretch>
            <a:fillRect/>
          </a:stretch>
        </p:blipFill>
        <p:spPr>
          <a:xfrm>
            <a:off x="11975566" y="13856840"/>
            <a:ext cx="8154072" cy="4596658"/>
          </a:xfrm>
          <a:prstGeom prst="rect">
            <a:avLst/>
          </a:prstGeom>
        </p:spPr>
      </p:pic>
      <p:sp>
        <p:nvSpPr>
          <p:cNvPr id="11" name="TextBox 10"/>
          <p:cNvSpPr txBox="1"/>
          <p:nvPr/>
        </p:nvSpPr>
        <p:spPr>
          <a:xfrm>
            <a:off x="11305811" y="20247030"/>
            <a:ext cx="8930732" cy="3539430"/>
          </a:xfrm>
          <a:prstGeom prst="rect">
            <a:avLst/>
          </a:prstGeom>
          <a:noFill/>
        </p:spPr>
        <p:txBody>
          <a:bodyPr wrap="square" rtlCol="0">
            <a:spAutoFit/>
          </a:bodyPr>
          <a:lstStyle/>
          <a:p>
            <a:pPr algn="just"/>
            <a:r>
              <a:rPr lang="en-US" sz="2800" b="0" dirty="0" smtClean="0">
                <a:latin typeface="Cambria" panose="02040503050406030204" pitchFamily="18" charset="0"/>
              </a:rPr>
              <a:t>A design of chess board was built, meeting the requirement. Each square consists of two addressable LEDs, RC522, vellum for light dispersion and </a:t>
            </a:r>
            <a:r>
              <a:rPr lang="en-US" sz="2800" b="0" dirty="0" err="1" smtClean="0">
                <a:latin typeface="Cambria" panose="02040503050406030204" pitchFamily="18" charset="0"/>
              </a:rPr>
              <a:t>PlexiGlass</a:t>
            </a:r>
            <a:r>
              <a:rPr lang="en-US" sz="2800" b="0" dirty="0" smtClean="0">
                <a:latin typeface="Cambria" panose="02040503050406030204" pitchFamily="18" charset="0"/>
              </a:rPr>
              <a:t> for the  top of board. To create an interactive experience for the reviewers, we implemented an UI that is connected to the server. The goal of the project can be understood by imagining two of the designs functioning together. </a:t>
            </a:r>
            <a:endParaRPr lang="en-US" sz="2800" b="0" dirty="0">
              <a:latin typeface="Cambria" panose="02040503050406030204" pitchFamily="18" charset="0"/>
            </a:endParaRPr>
          </a:p>
        </p:txBody>
      </p:sp>
      <p:sp>
        <p:nvSpPr>
          <p:cNvPr id="12" name="TextBox 11"/>
          <p:cNvSpPr txBox="1"/>
          <p:nvPr/>
        </p:nvSpPr>
        <p:spPr>
          <a:xfrm>
            <a:off x="11305811" y="25878093"/>
            <a:ext cx="8823827" cy="2246769"/>
          </a:xfrm>
          <a:prstGeom prst="rect">
            <a:avLst/>
          </a:prstGeom>
          <a:noFill/>
        </p:spPr>
        <p:txBody>
          <a:bodyPr wrap="square" rtlCol="0">
            <a:spAutoFit/>
          </a:bodyPr>
          <a:lstStyle/>
          <a:p>
            <a:pPr algn="just"/>
            <a:r>
              <a:rPr lang="en-US" sz="2800" b="0" dirty="0">
                <a:latin typeface="Cambria" panose="02040503050406030204" pitchFamily="18" charset="0"/>
              </a:rPr>
              <a:t>We would like to thank our advisor, Professor </a:t>
            </a:r>
            <a:r>
              <a:rPr lang="en-US" sz="2800" b="0" dirty="0" smtClean="0">
                <a:latin typeface="Cambria" panose="02040503050406030204" pitchFamily="18" charset="0"/>
              </a:rPr>
              <a:t>David McLaughlin</a:t>
            </a:r>
            <a:r>
              <a:rPr lang="en-US" sz="2800" b="0" dirty="0">
                <a:latin typeface="Cambria" panose="02040503050406030204" pitchFamily="18" charset="0"/>
              </a:rPr>
              <a:t>, for his expertise and guidance throughout our project’s development and our evaluators, Professors Soules and </a:t>
            </a:r>
            <a:r>
              <a:rPr lang="en-US" sz="2800" b="0" dirty="0" err="1">
                <a:latin typeface="Cambria" panose="02040503050406030204" pitchFamily="18" charset="0"/>
              </a:rPr>
              <a:t>Taneja</a:t>
            </a:r>
            <a:r>
              <a:rPr lang="en-US" sz="2800" b="0" dirty="0">
                <a:latin typeface="Cambria" panose="02040503050406030204" pitchFamily="18" charset="0"/>
              </a:rPr>
              <a:t>, for their helpful feedback at our design reviews.</a:t>
            </a:r>
            <a:endParaRPr lang="en-US" sz="4000" b="0" dirty="0">
              <a:latin typeface="Cambria" panose="02040503050406030204" pitchFamily="18" charset="0"/>
            </a:endParaRPr>
          </a:p>
        </p:txBody>
      </p:sp>
      <p:pic>
        <p:nvPicPr>
          <p:cNvPr id="1034" name="Picture 10" descr="https://lh6.googleusercontent.com/Bsr-1K0Q2xw9iXb6u4lo1mkXU6kFKHobL7cse_uu3B3wCPyAoVneqkxDXas1_KPCrXrkoNgSS3ptrwBdNkKaXmxLUcrNTo8bMnFZHbQ2mWglQGgSEh25zff7WFGJyr42nJxX_FsQax4"/>
          <p:cNvPicPr>
            <a:picLocks noChangeAspect="1" noChangeArrowheads="1"/>
          </p:cNvPicPr>
          <p:nvPr/>
        </p:nvPicPr>
        <p:blipFill rotWithShape="1">
          <a:blip r:embed="rId24">
            <a:extLst>
              <a:ext uri="{28A0092B-C50C-407E-A947-70E740481C1C}">
                <a14:useLocalDpi xmlns:a14="http://schemas.microsoft.com/office/drawing/2010/main" val="0"/>
              </a:ext>
            </a:extLst>
          </a:blip>
          <a:srcRect t="17085" r="21482" b="6104"/>
          <a:stretch/>
        </p:blipFill>
        <p:spPr bwMode="auto">
          <a:xfrm>
            <a:off x="19543250" y="1290080"/>
            <a:ext cx="1547334" cy="18921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G_1645.JPG"/>
          <p:cNvPicPr>
            <a:picLocks noChangeAspect="1" noChangeArrowheads="1"/>
          </p:cNvPicPr>
          <p:nvPr/>
        </p:nvPicPr>
        <p:blipFill rotWithShape="1">
          <a:blip r:embed="rId25">
            <a:extLst>
              <a:ext uri="{28A0092B-C50C-407E-A947-70E740481C1C}">
                <a14:useLocalDpi xmlns:a14="http://schemas.microsoft.com/office/drawing/2010/main" val="0"/>
              </a:ext>
            </a:extLst>
          </a:blip>
          <a:srcRect l="40700" r="3309"/>
          <a:stretch/>
        </p:blipFill>
        <p:spPr bwMode="auto">
          <a:xfrm>
            <a:off x="17871320" y="1295282"/>
            <a:ext cx="1588642" cy="18921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G_0720.JPG"/>
          <p:cNvPicPr>
            <a:picLocks noChangeAspect="1" noChangeArrowheads="1"/>
          </p:cNvPicPr>
          <p:nvPr/>
        </p:nvPicPr>
        <p:blipFill rotWithShape="1">
          <a:blip r:embed="rId26">
            <a:extLst>
              <a:ext uri="{28A0092B-C50C-407E-A947-70E740481C1C}">
                <a14:useLocalDpi xmlns:a14="http://schemas.microsoft.com/office/drawing/2010/main" val="0"/>
              </a:ext>
            </a:extLst>
          </a:blip>
          <a:srcRect l="19303" t="24000" r="19362" b="21000"/>
          <a:stretch/>
        </p:blipFill>
        <p:spPr bwMode="auto">
          <a:xfrm>
            <a:off x="16162961" y="1295282"/>
            <a:ext cx="1603197" cy="18869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18726" y="1154130"/>
            <a:ext cx="2382566" cy="2181800"/>
          </a:xfrm>
          <a:prstGeom prst="rect">
            <a:avLst/>
          </a:prstGeom>
        </p:spPr>
      </p:pic>
      <p:pic>
        <p:nvPicPr>
          <p:cNvPr id="16" name="Picture 1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501292" y="1319319"/>
            <a:ext cx="1400175" cy="190161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90525" y="457200"/>
            <a:ext cx="10058400" cy="320040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defTabSz="703263">
              <a:defRPr/>
            </a:pPr>
            <a:endParaRPr lang="en-US" dirty="0">
              <a:solidFill>
                <a:schemeClr val="tx1"/>
              </a:solidFill>
              <a:latin typeface="Arial" pitchFamily="-111" charset="0"/>
            </a:endParaRPr>
          </a:p>
          <a:p>
            <a:pPr defTabSz="703263">
              <a:defRPr/>
            </a:pPr>
            <a:endParaRPr lang="en-US" dirty="0">
              <a:solidFill>
                <a:schemeClr val="tx1"/>
              </a:solidFill>
              <a:latin typeface="Arial" pitchFamily="-111" charset="0"/>
            </a:endParaRPr>
          </a:p>
          <a:p>
            <a:pPr defTabSz="703263">
              <a:defRPr/>
            </a:pPr>
            <a:endParaRPr lang="en-US" dirty="0">
              <a:solidFill>
                <a:schemeClr val="tx1"/>
              </a:solidFill>
              <a:latin typeface="Arial" pitchFamily="-111" charset="0"/>
            </a:endParaRPr>
          </a:p>
        </p:txBody>
      </p:sp>
      <p:sp>
        <p:nvSpPr>
          <p:cNvPr id="5" name="Rectangle 4"/>
          <p:cNvSpPr/>
          <p:nvPr/>
        </p:nvSpPr>
        <p:spPr bwMode="auto">
          <a:xfrm>
            <a:off x="11413625" y="433137"/>
            <a:ext cx="10058400" cy="320040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defTabSz="703263">
              <a:defRPr/>
            </a:pPr>
            <a:endParaRPr lang="en-US" dirty="0">
              <a:solidFill>
                <a:schemeClr val="tx1"/>
              </a:solidFill>
              <a:latin typeface="Arial" pitchFamily="-111" charset="0"/>
            </a:endParaRPr>
          </a:p>
          <a:p>
            <a:pPr defTabSz="703263">
              <a:defRPr/>
            </a:pPr>
            <a:endParaRPr lang="en-US" dirty="0">
              <a:solidFill>
                <a:schemeClr val="tx1"/>
              </a:solidFill>
              <a:latin typeface="Arial" pitchFamily="-111" charset="0"/>
            </a:endParaRPr>
          </a:p>
          <a:p>
            <a:pPr defTabSz="703263">
              <a:defRPr/>
            </a:pPr>
            <a:endParaRPr lang="en-US" dirty="0">
              <a:solidFill>
                <a:schemeClr val="tx1"/>
              </a:solidFill>
              <a:latin typeface="Arial" pitchFamily="-111" charset="0"/>
            </a:endParaRPr>
          </a:p>
        </p:txBody>
      </p:sp>
      <p:sp>
        <p:nvSpPr>
          <p:cNvPr id="3076" name="Rectangle 7"/>
          <p:cNvSpPr>
            <a:spLocks noChangeArrowheads="1"/>
          </p:cNvSpPr>
          <p:nvPr>
            <p:custDataLst>
              <p:tags r:id="rId1"/>
            </p:custDataLst>
          </p:nvPr>
        </p:nvSpPr>
        <p:spPr bwMode="auto">
          <a:xfrm>
            <a:off x="1909763" y="20704628"/>
            <a:ext cx="70723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r>
              <a:rPr lang="en-US" altLang="en-US" sz="6000" dirty="0">
                <a:solidFill>
                  <a:srgbClr val="881C1C"/>
                </a:solidFill>
              </a:rPr>
              <a:t>Cost</a:t>
            </a:r>
          </a:p>
        </p:txBody>
      </p:sp>
      <p:sp>
        <p:nvSpPr>
          <p:cNvPr id="3077" name="Rectangle 7"/>
          <p:cNvSpPr>
            <a:spLocks noChangeArrowheads="1"/>
          </p:cNvSpPr>
          <p:nvPr>
            <p:custDataLst>
              <p:tags r:id="rId2"/>
            </p:custDataLst>
          </p:nvPr>
        </p:nvSpPr>
        <p:spPr bwMode="auto">
          <a:xfrm>
            <a:off x="1752600" y="1600200"/>
            <a:ext cx="70739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r>
              <a:rPr lang="en-US" altLang="en-US" sz="6000" dirty="0" smtClean="0">
                <a:solidFill>
                  <a:srgbClr val="881C1C"/>
                </a:solidFill>
              </a:rPr>
              <a:t>Challenges</a:t>
            </a:r>
            <a:endParaRPr lang="en-US" altLang="en-US" sz="6000" dirty="0">
              <a:solidFill>
                <a:srgbClr val="881C1C"/>
              </a:solidFill>
            </a:endParaRPr>
          </a:p>
        </p:txBody>
      </p:sp>
      <p:sp>
        <p:nvSpPr>
          <p:cNvPr id="3079" name="Rectangle 8"/>
          <p:cNvSpPr>
            <a:spLocks noChangeArrowheads="1"/>
          </p:cNvSpPr>
          <p:nvPr>
            <p:custDataLst>
              <p:tags r:id="rId3"/>
            </p:custDataLst>
          </p:nvPr>
        </p:nvSpPr>
        <p:spPr bwMode="auto">
          <a:xfrm>
            <a:off x="1887993" y="13948174"/>
            <a:ext cx="707231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r>
              <a:rPr lang="en-US" altLang="en-US" sz="6000" dirty="0" smtClean="0">
                <a:solidFill>
                  <a:srgbClr val="881C1C"/>
                </a:solidFill>
              </a:rPr>
              <a:t>Prototype</a:t>
            </a:r>
            <a:endParaRPr lang="en-US" altLang="en-US" sz="6000" dirty="0">
              <a:solidFill>
                <a:srgbClr val="881C1C"/>
              </a:solidFill>
            </a:endParaRPr>
          </a:p>
        </p:txBody>
      </p:sp>
      <p:sp>
        <p:nvSpPr>
          <p:cNvPr id="3080" name="Rectangle 9"/>
          <p:cNvSpPr>
            <a:spLocks noChangeArrowheads="1"/>
          </p:cNvSpPr>
          <p:nvPr>
            <p:custDataLst>
              <p:tags r:id="rId4"/>
            </p:custDataLst>
          </p:nvPr>
        </p:nvSpPr>
        <p:spPr bwMode="auto">
          <a:xfrm>
            <a:off x="12914313" y="7057767"/>
            <a:ext cx="70739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r>
              <a:rPr lang="en-US" altLang="en-US" sz="6000" dirty="0" smtClean="0">
                <a:solidFill>
                  <a:srgbClr val="881C1C"/>
                </a:solidFill>
              </a:rPr>
              <a:t>Communication</a:t>
            </a:r>
            <a:endParaRPr lang="en-US" altLang="en-US" sz="6000" dirty="0">
              <a:solidFill>
                <a:srgbClr val="881C1C"/>
              </a:solidFill>
            </a:endParaRPr>
          </a:p>
        </p:txBody>
      </p:sp>
      <p:sp>
        <p:nvSpPr>
          <p:cNvPr id="3081" name="Rectangle 10"/>
          <p:cNvSpPr>
            <a:spLocks noChangeArrowheads="1"/>
          </p:cNvSpPr>
          <p:nvPr>
            <p:custDataLst>
              <p:tags r:id="rId5"/>
            </p:custDataLst>
          </p:nvPr>
        </p:nvSpPr>
        <p:spPr bwMode="auto">
          <a:xfrm>
            <a:off x="12877800" y="17752574"/>
            <a:ext cx="7073900" cy="125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r>
              <a:rPr lang="en-US" altLang="en-US" sz="6000" dirty="0" smtClean="0">
                <a:solidFill>
                  <a:srgbClr val="881C1C"/>
                </a:solidFill>
              </a:rPr>
              <a:t>Further Work</a:t>
            </a:r>
            <a:endParaRPr lang="en-US" altLang="en-US" sz="6000" dirty="0">
              <a:solidFill>
                <a:srgbClr val="881C1C"/>
              </a:solidFill>
            </a:endParaRPr>
          </a:p>
        </p:txBody>
      </p:sp>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29474" t="-422" r="7512" b="422"/>
          <a:stretch/>
        </p:blipFill>
        <p:spPr>
          <a:xfrm rot="5400000">
            <a:off x="2988760" y="7599908"/>
            <a:ext cx="5330833" cy="634464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634902817"/>
              </p:ext>
            </p:extLst>
          </p:nvPr>
        </p:nvGraphicFramePr>
        <p:xfrm>
          <a:off x="1143000" y="22326600"/>
          <a:ext cx="8553450" cy="8935490"/>
        </p:xfrm>
        <a:graphic>
          <a:graphicData uri="http://schemas.openxmlformats.org/drawingml/2006/table">
            <a:tbl>
              <a:tblPr firstRow="1" bandRow="1">
                <a:tableStyleId>{7DF18680-E054-41AD-8BC1-D1AEF772440D}</a:tableStyleId>
              </a:tblPr>
              <a:tblGrid>
                <a:gridCol w="3542333">
                  <a:extLst>
                    <a:ext uri="{9D8B030D-6E8A-4147-A177-3AD203B41FA5}">
                      <a16:colId xmlns:a16="http://schemas.microsoft.com/office/drawing/2014/main" val="3814593896"/>
                    </a:ext>
                  </a:extLst>
                </a:gridCol>
                <a:gridCol w="2387225">
                  <a:extLst>
                    <a:ext uri="{9D8B030D-6E8A-4147-A177-3AD203B41FA5}">
                      <a16:colId xmlns:a16="http://schemas.microsoft.com/office/drawing/2014/main" val="3298810765"/>
                    </a:ext>
                  </a:extLst>
                </a:gridCol>
                <a:gridCol w="2623892">
                  <a:extLst>
                    <a:ext uri="{9D8B030D-6E8A-4147-A177-3AD203B41FA5}">
                      <a16:colId xmlns:a16="http://schemas.microsoft.com/office/drawing/2014/main" val="2504985025"/>
                    </a:ext>
                  </a:extLst>
                </a:gridCol>
              </a:tblGrid>
              <a:tr h="924786">
                <a:tc>
                  <a:txBody>
                    <a:bodyPr/>
                    <a:lstStyle/>
                    <a:p>
                      <a:r>
                        <a:rPr lang="en-US" sz="2800" b="0" dirty="0" smtClean="0">
                          <a:solidFill>
                            <a:schemeClr val="tx1"/>
                          </a:solidFill>
                          <a:latin typeface="Cambria" panose="02040503050406030204" pitchFamily="18" charset="0"/>
                        </a:rPr>
                        <a:t>Part</a:t>
                      </a:r>
                      <a:r>
                        <a:rPr lang="en-US" sz="2800" b="0" baseline="0" dirty="0" smtClean="0">
                          <a:solidFill>
                            <a:schemeClr val="tx1"/>
                          </a:solidFill>
                          <a:latin typeface="Cambria" panose="02040503050406030204" pitchFamily="18" charset="0"/>
                        </a:rPr>
                        <a:t> Name</a:t>
                      </a:r>
                      <a:endParaRPr lang="en-US" sz="2800" b="0" dirty="0">
                        <a:solidFill>
                          <a:schemeClr val="tx1"/>
                        </a:solidFill>
                        <a:latin typeface="Cambria" panose="02040503050406030204" pitchFamily="18" charset="0"/>
                      </a:endParaRPr>
                    </a:p>
                  </a:txBody>
                  <a:tcPr/>
                </a:tc>
                <a:tc>
                  <a:txBody>
                    <a:bodyPr/>
                    <a:lstStyle/>
                    <a:p>
                      <a:r>
                        <a:rPr lang="en-US" sz="2800" b="0" dirty="0" smtClean="0">
                          <a:solidFill>
                            <a:schemeClr val="tx1"/>
                          </a:solidFill>
                          <a:latin typeface="Cambria" panose="02040503050406030204" pitchFamily="18" charset="0"/>
                        </a:rPr>
                        <a:t>Development </a:t>
                      </a:r>
                    </a:p>
                    <a:p>
                      <a:r>
                        <a:rPr lang="en-US" sz="2800" b="0" dirty="0" smtClean="0">
                          <a:solidFill>
                            <a:schemeClr val="tx1"/>
                          </a:solidFill>
                          <a:latin typeface="Cambria" panose="02040503050406030204" pitchFamily="18" charset="0"/>
                        </a:rPr>
                        <a:t>Cost ($)</a:t>
                      </a:r>
                      <a:endParaRPr lang="en-US" sz="2800" b="0" dirty="0">
                        <a:solidFill>
                          <a:schemeClr val="tx1"/>
                        </a:solidFill>
                        <a:latin typeface="Cambria" panose="02040503050406030204" pitchFamily="18" charset="0"/>
                      </a:endParaRPr>
                    </a:p>
                  </a:txBody>
                  <a:tcPr/>
                </a:tc>
                <a:tc>
                  <a:txBody>
                    <a:bodyPr/>
                    <a:lstStyle/>
                    <a:p>
                      <a:r>
                        <a:rPr lang="en-US" sz="2800" b="0" dirty="0" smtClean="0">
                          <a:solidFill>
                            <a:schemeClr val="tx1"/>
                          </a:solidFill>
                          <a:latin typeface="Cambria" panose="02040503050406030204" pitchFamily="18" charset="0"/>
                        </a:rPr>
                        <a:t>Production ($)</a:t>
                      </a:r>
                      <a:r>
                        <a:rPr lang="en-US" sz="2800" b="0" baseline="0" dirty="0" smtClean="0">
                          <a:solidFill>
                            <a:schemeClr val="tx1"/>
                          </a:solidFill>
                          <a:latin typeface="Cambria" panose="02040503050406030204" pitchFamily="18" charset="0"/>
                        </a:rPr>
                        <a:t> Cost</a:t>
                      </a:r>
                      <a:endParaRPr lang="en-US" sz="2800" b="0" dirty="0">
                        <a:latin typeface="Cambria" panose="02040503050406030204" pitchFamily="18" charset="0"/>
                      </a:endParaRPr>
                    </a:p>
                  </a:txBody>
                  <a:tcPr/>
                </a:tc>
                <a:extLst>
                  <a:ext uri="{0D108BD9-81ED-4DB2-BD59-A6C34878D82A}">
                    <a16:rowId xmlns:a16="http://schemas.microsoft.com/office/drawing/2014/main" val="3105304884"/>
                  </a:ext>
                </a:extLst>
              </a:tr>
              <a:tr h="799061">
                <a:tc>
                  <a:txBody>
                    <a:bodyPr/>
                    <a:lstStyle/>
                    <a:p>
                      <a:r>
                        <a:rPr lang="en-US" sz="2800" b="0" dirty="0" smtClean="0">
                          <a:latin typeface="Cambria" panose="02040503050406030204" pitchFamily="18" charset="0"/>
                        </a:rPr>
                        <a:t>64 pcs</a:t>
                      </a:r>
                      <a:r>
                        <a:rPr lang="en-US" sz="2800" b="0" baseline="0" dirty="0" smtClean="0">
                          <a:latin typeface="Cambria" panose="02040503050406030204" pitchFamily="18" charset="0"/>
                        </a:rPr>
                        <a:t>  - RC522</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200</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128</a:t>
                      </a:r>
                      <a:r>
                        <a:rPr lang="en-US" sz="2800" b="0" baseline="0" dirty="0" smtClean="0">
                          <a:latin typeface="Cambria" panose="02040503050406030204" pitchFamily="18" charset="0"/>
                        </a:rPr>
                        <a:t> </a:t>
                      </a:r>
                      <a:endParaRPr lang="en-US" sz="2800" b="0" dirty="0">
                        <a:latin typeface="Cambria" panose="02040503050406030204" pitchFamily="18" charset="0"/>
                      </a:endParaRPr>
                    </a:p>
                  </a:txBody>
                  <a:tcPr/>
                </a:tc>
                <a:extLst>
                  <a:ext uri="{0D108BD9-81ED-4DB2-BD59-A6C34878D82A}">
                    <a16:rowId xmlns:a16="http://schemas.microsoft.com/office/drawing/2014/main" val="2502389318"/>
                  </a:ext>
                </a:extLst>
              </a:tr>
              <a:tr h="799061">
                <a:tc>
                  <a:txBody>
                    <a:bodyPr/>
                    <a:lstStyle/>
                    <a:p>
                      <a:r>
                        <a:rPr lang="en-US" sz="2800" b="0" dirty="0" err="1" smtClean="0">
                          <a:latin typeface="Cambria" panose="02040503050406030204" pitchFamily="18" charset="0"/>
                        </a:rPr>
                        <a:t>PlexiGlass</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28</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10</a:t>
                      </a:r>
                      <a:endParaRPr lang="en-US" sz="2800" b="0" dirty="0">
                        <a:latin typeface="Cambria" panose="02040503050406030204" pitchFamily="18" charset="0"/>
                      </a:endParaRPr>
                    </a:p>
                  </a:txBody>
                  <a:tcPr/>
                </a:tc>
                <a:extLst>
                  <a:ext uri="{0D108BD9-81ED-4DB2-BD59-A6C34878D82A}">
                    <a16:rowId xmlns:a16="http://schemas.microsoft.com/office/drawing/2014/main" val="3601445269"/>
                  </a:ext>
                </a:extLst>
              </a:tr>
              <a:tr h="799061">
                <a:tc>
                  <a:txBody>
                    <a:bodyPr/>
                    <a:lstStyle/>
                    <a:p>
                      <a:r>
                        <a:rPr lang="en-US" sz="2800" b="0" dirty="0" err="1" smtClean="0">
                          <a:latin typeface="Cambria" panose="02040503050406030204" pitchFamily="18" charset="0"/>
                        </a:rPr>
                        <a:t>NeoPixel</a:t>
                      </a:r>
                      <a:r>
                        <a:rPr lang="en-US" sz="2800" b="0" dirty="0" smtClean="0">
                          <a:latin typeface="Cambria" panose="02040503050406030204" pitchFamily="18" charset="0"/>
                        </a:rPr>
                        <a:t> LED Roll</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50 </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35</a:t>
                      </a:r>
                      <a:endParaRPr lang="en-US" sz="2800" b="0" dirty="0">
                        <a:latin typeface="Cambria" panose="02040503050406030204" pitchFamily="18" charset="0"/>
                      </a:endParaRPr>
                    </a:p>
                  </a:txBody>
                  <a:tcPr/>
                </a:tc>
                <a:extLst>
                  <a:ext uri="{0D108BD9-81ED-4DB2-BD59-A6C34878D82A}">
                    <a16:rowId xmlns:a16="http://schemas.microsoft.com/office/drawing/2014/main" val="1136116114"/>
                  </a:ext>
                </a:extLst>
              </a:tr>
              <a:tr h="799061">
                <a:tc>
                  <a:txBody>
                    <a:bodyPr/>
                    <a:lstStyle/>
                    <a:p>
                      <a:r>
                        <a:rPr lang="en-US" sz="2800" b="0" dirty="0" smtClean="0">
                          <a:latin typeface="Cambria" panose="02040503050406030204" pitchFamily="18" charset="0"/>
                        </a:rPr>
                        <a:t>AC/DC Adapter</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15</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15</a:t>
                      </a:r>
                      <a:endParaRPr lang="en-US" sz="2800" b="0" dirty="0">
                        <a:latin typeface="Cambria" panose="02040503050406030204" pitchFamily="18" charset="0"/>
                      </a:endParaRPr>
                    </a:p>
                  </a:txBody>
                  <a:tcPr/>
                </a:tc>
                <a:extLst>
                  <a:ext uri="{0D108BD9-81ED-4DB2-BD59-A6C34878D82A}">
                    <a16:rowId xmlns:a16="http://schemas.microsoft.com/office/drawing/2014/main" val="4053684510"/>
                  </a:ext>
                </a:extLst>
              </a:tr>
              <a:tr h="799061">
                <a:tc>
                  <a:txBody>
                    <a:bodyPr/>
                    <a:lstStyle/>
                    <a:p>
                      <a:r>
                        <a:rPr lang="en-US" sz="2800" b="0" dirty="0" smtClean="0">
                          <a:latin typeface="Cambria" panose="02040503050406030204" pitchFamily="18" charset="0"/>
                        </a:rPr>
                        <a:t>Frame</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7</a:t>
                      </a:r>
                      <a:endParaRPr lang="en-US" sz="2800" b="0" dirty="0">
                        <a:latin typeface="Cambria" panose="02040503050406030204" pitchFamily="18" charset="0"/>
                      </a:endParaRPr>
                    </a:p>
                  </a:txBody>
                  <a:tcPr/>
                </a:tc>
                <a:extLst>
                  <a:ext uri="{0D108BD9-81ED-4DB2-BD59-A6C34878D82A}">
                    <a16:rowId xmlns:a16="http://schemas.microsoft.com/office/drawing/2014/main" val="2250430476"/>
                  </a:ext>
                </a:extLst>
              </a:tr>
              <a:tr h="799061">
                <a:tc>
                  <a:txBody>
                    <a:bodyPr/>
                    <a:lstStyle/>
                    <a:p>
                      <a:r>
                        <a:rPr lang="en-US" sz="2800" b="0" dirty="0" smtClean="0">
                          <a:latin typeface="Cambria" panose="02040503050406030204" pitchFamily="18" charset="0"/>
                        </a:rPr>
                        <a:t>Wiring</a:t>
                      </a:r>
                      <a:r>
                        <a:rPr lang="en-US" sz="2800" b="0" baseline="0" dirty="0" smtClean="0">
                          <a:latin typeface="Cambria" panose="02040503050406030204" pitchFamily="18" charset="0"/>
                        </a:rPr>
                        <a:t> </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2.5</a:t>
                      </a:r>
                      <a:endParaRPr lang="en-US" sz="2800" b="0" dirty="0">
                        <a:latin typeface="Cambria" panose="02040503050406030204" pitchFamily="18" charset="0"/>
                      </a:endParaRPr>
                    </a:p>
                  </a:txBody>
                  <a:tcPr/>
                </a:tc>
                <a:extLst>
                  <a:ext uri="{0D108BD9-81ED-4DB2-BD59-A6C34878D82A}">
                    <a16:rowId xmlns:a16="http://schemas.microsoft.com/office/drawing/2014/main" val="3155631793"/>
                  </a:ext>
                </a:extLst>
              </a:tr>
              <a:tr h="799061">
                <a:tc>
                  <a:txBody>
                    <a:bodyPr/>
                    <a:lstStyle/>
                    <a:p>
                      <a:r>
                        <a:rPr lang="en-US" sz="2800" b="0" dirty="0" smtClean="0">
                          <a:latin typeface="Cambria" panose="02040503050406030204" pitchFamily="18" charset="0"/>
                        </a:rPr>
                        <a:t>8 pcs - MUX</a:t>
                      </a:r>
                      <a:r>
                        <a:rPr lang="en-US" sz="2800" b="0" baseline="0" dirty="0" smtClean="0">
                          <a:latin typeface="Cambria" panose="02040503050406030204" pitchFamily="18" charset="0"/>
                        </a:rPr>
                        <a:t> </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10</a:t>
                      </a:r>
                      <a:endParaRPr lang="en-US" sz="2800" b="0" dirty="0">
                        <a:latin typeface="Cambria" panose="02040503050406030204" pitchFamily="18" charset="0"/>
                      </a:endParaRPr>
                    </a:p>
                  </a:txBody>
                  <a:tcPr/>
                </a:tc>
                <a:extLst>
                  <a:ext uri="{0D108BD9-81ED-4DB2-BD59-A6C34878D82A}">
                    <a16:rowId xmlns:a16="http://schemas.microsoft.com/office/drawing/2014/main" val="3408295326"/>
                  </a:ext>
                </a:extLst>
              </a:tr>
              <a:tr h="799061">
                <a:tc>
                  <a:txBody>
                    <a:bodyPr/>
                    <a:lstStyle/>
                    <a:p>
                      <a:r>
                        <a:rPr lang="en-US" sz="2800" b="0" dirty="0" smtClean="0">
                          <a:latin typeface="Cambria" panose="02040503050406030204" pitchFamily="18" charset="0"/>
                        </a:rPr>
                        <a:t>Arduino</a:t>
                      </a:r>
                      <a:r>
                        <a:rPr lang="en-US" sz="2800" b="0" baseline="0" dirty="0" smtClean="0">
                          <a:latin typeface="Cambria" panose="02040503050406030204" pitchFamily="18" charset="0"/>
                        </a:rPr>
                        <a:t> Mega</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15</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15</a:t>
                      </a:r>
                      <a:endParaRPr lang="en-US" sz="2800" b="0" dirty="0">
                        <a:latin typeface="Cambria" panose="02040503050406030204" pitchFamily="18" charset="0"/>
                      </a:endParaRPr>
                    </a:p>
                  </a:txBody>
                  <a:tcPr/>
                </a:tc>
                <a:extLst>
                  <a:ext uri="{0D108BD9-81ED-4DB2-BD59-A6C34878D82A}">
                    <a16:rowId xmlns:a16="http://schemas.microsoft.com/office/drawing/2014/main" val="2263765367"/>
                  </a:ext>
                </a:extLst>
              </a:tr>
              <a:tr h="799061">
                <a:tc>
                  <a:txBody>
                    <a:bodyPr/>
                    <a:lstStyle/>
                    <a:p>
                      <a:r>
                        <a:rPr lang="en-US" sz="2800" b="0" dirty="0" err="1" smtClean="0">
                          <a:latin typeface="Cambria" panose="02040503050406030204" pitchFamily="18" charset="0"/>
                        </a:rPr>
                        <a:t>Bluethoot</a:t>
                      </a:r>
                      <a:r>
                        <a:rPr lang="en-US" sz="2800" b="0" baseline="0" dirty="0" smtClean="0">
                          <a:latin typeface="Cambria" panose="02040503050406030204" pitchFamily="18" charset="0"/>
                        </a:rPr>
                        <a:t> Module</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5</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2</a:t>
                      </a:r>
                      <a:endParaRPr lang="en-US" sz="2800" b="0" dirty="0">
                        <a:latin typeface="Cambria" panose="02040503050406030204" pitchFamily="18" charset="0"/>
                      </a:endParaRPr>
                    </a:p>
                  </a:txBody>
                  <a:tcPr/>
                </a:tc>
                <a:extLst>
                  <a:ext uri="{0D108BD9-81ED-4DB2-BD59-A6C34878D82A}">
                    <a16:rowId xmlns:a16="http://schemas.microsoft.com/office/drawing/2014/main" val="2010790330"/>
                  </a:ext>
                </a:extLst>
              </a:tr>
              <a:tr h="799061">
                <a:tc>
                  <a:txBody>
                    <a:bodyPr/>
                    <a:lstStyle/>
                    <a:p>
                      <a:r>
                        <a:rPr lang="en-US" sz="2800" b="0" dirty="0" smtClean="0">
                          <a:latin typeface="Cambria" panose="02040503050406030204" pitchFamily="18" charset="0"/>
                        </a:rPr>
                        <a:t>Total</a:t>
                      </a:r>
                    </a:p>
                  </a:txBody>
                  <a:tcPr/>
                </a:tc>
                <a:tc>
                  <a:txBody>
                    <a:bodyPr/>
                    <a:lstStyle/>
                    <a:p>
                      <a:r>
                        <a:rPr lang="en-US" sz="2800" b="0" dirty="0" smtClean="0">
                          <a:latin typeface="Cambria" panose="02040503050406030204" pitchFamily="18" charset="0"/>
                        </a:rPr>
                        <a:t>318</a:t>
                      </a:r>
                      <a:endParaRPr lang="en-US" sz="2800" b="0" dirty="0">
                        <a:latin typeface="Cambria" panose="02040503050406030204" pitchFamily="18" charset="0"/>
                      </a:endParaRPr>
                    </a:p>
                  </a:txBody>
                  <a:tcPr/>
                </a:tc>
                <a:tc>
                  <a:txBody>
                    <a:bodyPr/>
                    <a:lstStyle/>
                    <a:p>
                      <a:r>
                        <a:rPr lang="en-US" sz="2800" b="0" dirty="0" smtClean="0">
                          <a:latin typeface="Cambria" panose="02040503050406030204" pitchFamily="18" charset="0"/>
                        </a:rPr>
                        <a:t>224.5</a:t>
                      </a:r>
                      <a:endParaRPr lang="en-US" sz="2800" b="0" dirty="0">
                        <a:latin typeface="Cambria" panose="02040503050406030204" pitchFamily="18" charset="0"/>
                      </a:endParaRPr>
                    </a:p>
                  </a:txBody>
                  <a:tcPr/>
                </a:tc>
                <a:extLst>
                  <a:ext uri="{0D108BD9-81ED-4DB2-BD59-A6C34878D82A}">
                    <a16:rowId xmlns:a16="http://schemas.microsoft.com/office/drawing/2014/main" val="993036026"/>
                  </a:ext>
                </a:extLst>
              </a:tr>
            </a:tbl>
          </a:graphicData>
        </a:graphic>
      </p:graphicFrame>
      <p:sp>
        <p:nvSpPr>
          <p:cNvPr id="4" name="TextBox 3"/>
          <p:cNvSpPr txBox="1"/>
          <p:nvPr/>
        </p:nvSpPr>
        <p:spPr>
          <a:xfrm>
            <a:off x="1447800" y="2851150"/>
            <a:ext cx="8248650" cy="4832092"/>
          </a:xfrm>
          <a:prstGeom prst="rect">
            <a:avLst/>
          </a:prstGeom>
          <a:noFill/>
        </p:spPr>
        <p:txBody>
          <a:bodyPr wrap="square" rtlCol="0">
            <a:spAutoFit/>
          </a:bodyPr>
          <a:lstStyle/>
          <a:p>
            <a:pPr algn="just"/>
            <a:r>
              <a:rPr lang="en-US" sz="2800" b="0" dirty="0" smtClean="0">
                <a:latin typeface="Cambria" panose="02040503050406030204" pitchFamily="18" charset="0"/>
              </a:rPr>
              <a:t>The major challenge we were faced during the development process was caused mainly by high  device density and volume. With having so many components (e.g. 128 LEDs, 64 readers, 8 </a:t>
            </a:r>
            <a:r>
              <a:rPr lang="en-US" sz="2800" b="0" dirty="0" err="1" smtClean="0">
                <a:latin typeface="Cambria" panose="02040503050406030204" pitchFamily="18" charset="0"/>
              </a:rPr>
              <a:t>MUXx</a:t>
            </a:r>
            <a:r>
              <a:rPr lang="en-US" sz="2800" b="0" dirty="0" smtClean="0">
                <a:latin typeface="Cambria" panose="02040503050406030204" pitchFamily="18" charset="0"/>
              </a:rPr>
              <a:t> </a:t>
            </a:r>
            <a:r>
              <a:rPr lang="en-US" sz="2800" b="0" dirty="0" err="1" smtClean="0">
                <a:latin typeface="Cambria" panose="02040503050406030204" pitchFamily="18" charset="0"/>
              </a:rPr>
              <a:t>etc</a:t>
            </a:r>
            <a:r>
              <a:rPr lang="en-US" sz="2800" b="0" dirty="0" smtClean="0">
                <a:latin typeface="Cambria" panose="02040503050406030204" pitchFamily="18" charset="0"/>
              </a:rPr>
              <a:t>), connection issues were considerable on over 800 soldering points. Another issue we faced was to realize the varying quality of the components which resulted us a lot of time.  Moreover, timing issue in serial SPI protocols used in both RFID readers and LEDs  rose with increasing number of components and traveling paths. </a:t>
            </a:r>
            <a:endParaRPr lang="en-US" sz="2800" b="0" dirty="0">
              <a:latin typeface="Cambria" panose="02040503050406030204" pitchFamily="18" charset="0"/>
            </a:endParaRPr>
          </a:p>
        </p:txBody>
      </p:sp>
      <p:sp>
        <p:nvSpPr>
          <p:cNvPr id="6" name="TextBox 5"/>
          <p:cNvSpPr txBox="1"/>
          <p:nvPr/>
        </p:nvSpPr>
        <p:spPr>
          <a:xfrm>
            <a:off x="1447800" y="15250636"/>
            <a:ext cx="8248650" cy="1815882"/>
          </a:xfrm>
          <a:prstGeom prst="rect">
            <a:avLst/>
          </a:prstGeom>
          <a:noFill/>
        </p:spPr>
        <p:txBody>
          <a:bodyPr wrap="square" rtlCol="0">
            <a:spAutoFit/>
          </a:bodyPr>
          <a:lstStyle/>
          <a:p>
            <a:pPr algn="just"/>
            <a:r>
              <a:rPr lang="en-US" sz="2800" b="0" dirty="0" smtClean="0">
                <a:latin typeface="Cambria" panose="02040503050406030204" pitchFamily="18" charset="0"/>
              </a:rPr>
              <a:t>During development process of the design, we built three different 3x3 board with different material and path designs.  Once an adequate prototype is built, scaling the design was next step.</a:t>
            </a:r>
            <a:endParaRPr lang="en-US" sz="2800" b="0" dirty="0">
              <a:latin typeface="Cambria" panose="02040503050406030204" pitchFamily="18" charset="0"/>
            </a:endParaRPr>
          </a:p>
        </p:txBody>
      </p:sp>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23393" r="11680"/>
          <a:stretch/>
        </p:blipFill>
        <p:spPr>
          <a:xfrm rot="5400000">
            <a:off x="1984727" y="17108936"/>
            <a:ext cx="2992546" cy="3456800"/>
          </a:xfrm>
          <a:prstGeom prst="rect">
            <a:avLst/>
          </a:prstGeom>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15251" r="11567"/>
          <a:stretch/>
        </p:blipFill>
        <p:spPr>
          <a:xfrm rot="5400000">
            <a:off x="6554691" y="17313218"/>
            <a:ext cx="3070933" cy="3147269"/>
          </a:xfrm>
          <a:prstGeom prst="rect">
            <a:avLst/>
          </a:prstGeom>
        </p:spPr>
      </p:pic>
      <p:sp>
        <p:nvSpPr>
          <p:cNvPr id="23" name="Rectangle 9"/>
          <p:cNvSpPr>
            <a:spLocks noChangeArrowheads="1"/>
          </p:cNvSpPr>
          <p:nvPr>
            <p:custDataLst>
              <p:tags r:id="rId6"/>
            </p:custDataLst>
          </p:nvPr>
        </p:nvSpPr>
        <p:spPr bwMode="auto">
          <a:xfrm>
            <a:off x="12914313" y="1524000"/>
            <a:ext cx="70739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4651" tIns="162326" rIns="324651" bIns="162326">
            <a:spAutoFit/>
          </a:bodyPr>
          <a:lstStyle>
            <a:lvl1pPr defTabSz="3224213" eaLnBrk="0" hangingPunct="0">
              <a:defRPr b="1">
                <a:solidFill>
                  <a:schemeClr val="tx1"/>
                </a:solidFill>
                <a:latin typeface="Arial" charset="0"/>
                <a:ea typeface="ＭＳ Ｐゴシック" pitchFamily="34" charset="-128"/>
              </a:defRPr>
            </a:lvl1pPr>
            <a:lvl2pPr marL="742950" indent="-285750" defTabSz="3224213" eaLnBrk="0" hangingPunct="0">
              <a:defRPr b="1">
                <a:solidFill>
                  <a:schemeClr val="tx1"/>
                </a:solidFill>
                <a:latin typeface="Arial" charset="0"/>
                <a:ea typeface="ＭＳ Ｐゴシック" pitchFamily="34" charset="-128"/>
              </a:defRPr>
            </a:lvl2pPr>
            <a:lvl3pPr marL="1143000" indent="-228600" defTabSz="3224213" eaLnBrk="0" hangingPunct="0">
              <a:defRPr b="1">
                <a:solidFill>
                  <a:schemeClr val="tx1"/>
                </a:solidFill>
                <a:latin typeface="Arial" charset="0"/>
                <a:ea typeface="ＭＳ Ｐゴシック" pitchFamily="34" charset="-128"/>
              </a:defRPr>
            </a:lvl3pPr>
            <a:lvl4pPr marL="1600200" indent="-228600" defTabSz="3224213" eaLnBrk="0" hangingPunct="0">
              <a:defRPr b="1">
                <a:solidFill>
                  <a:schemeClr val="tx1"/>
                </a:solidFill>
                <a:latin typeface="Arial" charset="0"/>
                <a:ea typeface="ＭＳ Ｐゴシック" pitchFamily="34" charset="-128"/>
              </a:defRPr>
            </a:lvl4pPr>
            <a:lvl5pPr marL="2057400" indent="-228600" defTabSz="3224213" eaLnBrk="0" hangingPunct="0">
              <a:defRPr b="1">
                <a:solidFill>
                  <a:schemeClr val="tx1"/>
                </a:solidFill>
                <a:latin typeface="Arial" charset="0"/>
                <a:ea typeface="ＭＳ Ｐゴシック" pitchFamily="34" charset="-128"/>
              </a:defRPr>
            </a:lvl5pPr>
            <a:lvl6pPr marL="25146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algn="ctr" defTabSz="3224213" eaLnBrk="0" fontAlgn="base" hangingPunct="0">
              <a:spcBef>
                <a:spcPct val="0"/>
              </a:spcBef>
              <a:spcAft>
                <a:spcPct val="0"/>
              </a:spcAft>
              <a:defRPr b="1">
                <a:solidFill>
                  <a:schemeClr val="tx1"/>
                </a:solidFill>
                <a:latin typeface="Arial" charset="0"/>
                <a:ea typeface="ＭＳ Ｐゴシック" pitchFamily="34" charset="-128"/>
              </a:defRPr>
            </a:lvl9pPr>
          </a:lstStyle>
          <a:p>
            <a:r>
              <a:rPr lang="en-US" altLang="en-US" sz="6000" dirty="0" smtClean="0">
                <a:solidFill>
                  <a:srgbClr val="881C1C"/>
                </a:solidFill>
              </a:rPr>
              <a:t>RF Interference</a:t>
            </a:r>
            <a:endParaRPr lang="en-US" altLang="en-US" sz="6000" dirty="0">
              <a:solidFill>
                <a:srgbClr val="881C1C"/>
              </a:solidFill>
            </a:endParaRPr>
          </a:p>
        </p:txBody>
      </p:sp>
      <p:sp>
        <p:nvSpPr>
          <p:cNvPr id="10" name="TextBox 9"/>
          <p:cNvSpPr txBox="1"/>
          <p:nvPr/>
        </p:nvSpPr>
        <p:spPr>
          <a:xfrm>
            <a:off x="12540253" y="2851150"/>
            <a:ext cx="7805147" cy="3970318"/>
          </a:xfrm>
          <a:prstGeom prst="rect">
            <a:avLst/>
          </a:prstGeom>
          <a:noFill/>
        </p:spPr>
        <p:txBody>
          <a:bodyPr wrap="square" rtlCol="0">
            <a:spAutoFit/>
          </a:bodyPr>
          <a:lstStyle/>
          <a:p>
            <a:pPr algn="just"/>
            <a:r>
              <a:rPr lang="en-US" sz="2800" b="0" dirty="0" smtClean="0">
                <a:latin typeface="Cambria" panose="02040503050406030204" pitchFamily="18" charset="0"/>
              </a:rPr>
              <a:t>With limited spacing and sizing of antennas in RC522, we discovered that closely placed readers malfunctions, and this issue can be resolved with shielding.  Also it is expected to cause a failure when an electromagnetic  field source is placed nearby the board.  With one microprocessor in the design, wiring  paths underneath each reader is placed as far as possible from the reader’s antenna. </a:t>
            </a:r>
            <a:endParaRPr lang="en-US" sz="2800" b="0" dirty="0">
              <a:latin typeface="Cambria" panose="02040503050406030204" pitchFamily="18" charset="0"/>
            </a:endParaRPr>
          </a:p>
        </p:txBody>
      </p:sp>
      <p:sp>
        <p:nvSpPr>
          <p:cNvPr id="25" name="TextBox 24"/>
          <p:cNvSpPr txBox="1"/>
          <p:nvPr/>
        </p:nvSpPr>
        <p:spPr>
          <a:xfrm>
            <a:off x="12540252" y="8481567"/>
            <a:ext cx="7805147" cy="23791128"/>
          </a:xfrm>
          <a:prstGeom prst="rect">
            <a:avLst/>
          </a:prstGeom>
          <a:noFill/>
        </p:spPr>
        <p:txBody>
          <a:bodyPr wrap="square" rtlCol="0">
            <a:spAutoFit/>
          </a:bodyPr>
          <a:lstStyle/>
          <a:p>
            <a:pPr algn="just"/>
            <a:r>
              <a:rPr lang="en-US" sz="2800" b="0" dirty="0" smtClean="0">
                <a:latin typeface="Cambria" panose="02040503050406030204" pitchFamily="18" charset="0"/>
              </a:rPr>
              <a:t>As the purpose of this project is to replace digitized chess game, we wanted to have a minimal use of smartphone in the game flow. </a:t>
            </a:r>
          </a:p>
          <a:p>
            <a:pPr algn="just"/>
            <a:endParaRPr lang="en-US" sz="2800" b="0" dirty="0">
              <a:latin typeface="Cambria" panose="02040503050406030204" pitchFamily="18" charset="0"/>
            </a:endParaRPr>
          </a:p>
          <a:p>
            <a:pPr algn="just"/>
            <a:r>
              <a:rPr lang="en-US" sz="2800" b="0" dirty="0">
                <a:latin typeface="Cambria" panose="02040503050406030204" pitchFamily="18" charset="0"/>
              </a:rPr>
              <a:t>The android application, programmed in Java, will serve as an intermediary between the board and the server. The application will display a visual chessboard, a notification system when a move has been made and also a missing piece notification to alert the user when a piece has been removed from the board</a:t>
            </a:r>
            <a:r>
              <a:rPr lang="en-US" sz="2800" b="0" dirty="0" smtClean="0">
                <a:latin typeface="Cambria" panose="02040503050406030204" pitchFamily="18" charset="0"/>
              </a:rPr>
              <a:t>.</a:t>
            </a:r>
          </a:p>
          <a:p>
            <a:pPr algn="just"/>
            <a:endParaRPr lang="en-US" sz="2800" b="0" dirty="0">
              <a:latin typeface="Cambria" panose="02040503050406030204" pitchFamily="18" charset="0"/>
            </a:endParaRPr>
          </a:p>
          <a:p>
            <a:pPr algn="just"/>
            <a:endParaRPr lang="en-US" sz="2800" b="0" dirty="0" smtClean="0">
              <a:latin typeface="Cambria" panose="02040503050406030204" pitchFamily="18" charset="0"/>
            </a:endParaRPr>
          </a:p>
          <a:p>
            <a:pPr algn="just"/>
            <a:endParaRPr lang="en-US" sz="2800" b="0" dirty="0">
              <a:latin typeface="Cambria" panose="02040503050406030204" pitchFamily="18" charset="0"/>
            </a:endParaRPr>
          </a:p>
          <a:p>
            <a:pPr algn="just"/>
            <a:endParaRPr lang="en-US" sz="2800" b="0" dirty="0" smtClean="0">
              <a:latin typeface="Cambria" panose="02040503050406030204" pitchFamily="18" charset="0"/>
            </a:endParaRPr>
          </a:p>
          <a:p>
            <a:pPr algn="just"/>
            <a:endParaRPr lang="en-US" sz="2800" b="0" dirty="0">
              <a:latin typeface="Cambria" panose="02040503050406030204" pitchFamily="18" charset="0"/>
            </a:endParaRPr>
          </a:p>
          <a:p>
            <a:pPr algn="just"/>
            <a:endParaRPr lang="en-US" sz="2800" b="0" dirty="0">
              <a:latin typeface="Cambria" panose="02040503050406030204" pitchFamily="18" charset="0"/>
            </a:endParaRPr>
          </a:p>
          <a:p>
            <a:pPr algn="just"/>
            <a:endParaRPr lang="en-US" sz="2800" b="0" dirty="0" smtClean="0">
              <a:latin typeface="Cambria" panose="02040503050406030204" pitchFamily="18" charset="0"/>
            </a:endParaRPr>
          </a:p>
          <a:p>
            <a:pPr algn="just"/>
            <a:r>
              <a:rPr lang="en-US" sz="2800" b="0" dirty="0" smtClean="0">
                <a:latin typeface="Cambria" panose="02040503050406030204" pitchFamily="18" charset="0"/>
              </a:rPr>
              <a:t>The server is hosted by Google Cloud Platform, a suite of cloud computing services. </a:t>
            </a:r>
          </a:p>
          <a:p>
            <a:pPr algn="just"/>
            <a:endParaRPr lang="en-US" sz="2800" b="0" dirty="0" smtClean="0">
              <a:latin typeface="Cambria" panose="02040503050406030204" pitchFamily="18" charset="0"/>
            </a:endParaRPr>
          </a:p>
          <a:p>
            <a:pPr algn="just"/>
            <a:endParaRPr lang="en-US" sz="2800" b="0" dirty="0">
              <a:latin typeface="Cambria" panose="02040503050406030204" pitchFamily="18" charset="0"/>
            </a:endParaRPr>
          </a:p>
          <a:p>
            <a:pPr algn="just"/>
            <a:endParaRPr lang="en-US" sz="2800" b="0" dirty="0" smtClean="0">
              <a:latin typeface="Cambria" panose="02040503050406030204" pitchFamily="18" charset="0"/>
            </a:endParaRPr>
          </a:p>
          <a:p>
            <a:pPr algn="just"/>
            <a:endParaRPr lang="en-US" sz="2800" b="0" dirty="0" smtClean="0">
              <a:latin typeface="Cambria" panose="02040503050406030204" pitchFamily="18" charset="0"/>
            </a:endParaRPr>
          </a:p>
          <a:p>
            <a:pPr algn="just"/>
            <a:endParaRPr lang="en-US" sz="2800" b="0" dirty="0">
              <a:latin typeface="Cambria" panose="02040503050406030204" pitchFamily="18" charset="0"/>
            </a:endParaRPr>
          </a:p>
          <a:p>
            <a:pPr algn="just"/>
            <a:r>
              <a:rPr lang="en-US" sz="2800" b="0" dirty="0" smtClean="0">
                <a:latin typeface="Cambria" panose="02040503050406030204" pitchFamily="18" charset="0"/>
              </a:rPr>
              <a:t>Optimization of transmission time of a detected move is possible through more sophisticated circuitry of electric design.  Aside from finding cheaper and more suitable raw materials for the frame and top of the squares, the design could be improved with a customized lighting system to result more uniform lighting of squares. </a:t>
            </a:r>
          </a:p>
          <a:p>
            <a:pPr algn="just"/>
            <a:endParaRPr lang="en-US" sz="2800" b="0" dirty="0" smtClean="0">
              <a:latin typeface="Cambria" panose="02040503050406030204" pitchFamily="18" charset="0"/>
            </a:endParaRPr>
          </a:p>
          <a:p>
            <a:pPr algn="just"/>
            <a:endParaRPr lang="en-US" sz="2800" b="0" dirty="0">
              <a:latin typeface="Cambria" panose="02040503050406030204" pitchFamily="18" charset="0"/>
            </a:endParaRPr>
          </a:p>
          <a:p>
            <a:pPr algn="just"/>
            <a:endParaRPr lang="en-US" sz="2800" b="0" dirty="0" smtClean="0">
              <a:latin typeface="Cambria" panose="02040503050406030204" pitchFamily="18" charset="0"/>
            </a:endParaRPr>
          </a:p>
          <a:p>
            <a:pPr algn="just"/>
            <a:endParaRPr lang="en-US" sz="2800" b="0" dirty="0">
              <a:latin typeface="Cambria" panose="02040503050406030204" pitchFamily="18" charset="0"/>
            </a:endParaRPr>
          </a:p>
          <a:p>
            <a:pPr algn="just"/>
            <a:endParaRPr lang="en-US" sz="2800" b="0" dirty="0" smtClean="0">
              <a:latin typeface="Cambria" panose="02040503050406030204" pitchFamily="18" charset="0"/>
            </a:endParaRPr>
          </a:p>
          <a:p>
            <a:pPr algn="just"/>
            <a:endParaRPr lang="en-US" sz="2800" b="0" dirty="0">
              <a:latin typeface="Cambria" panose="02040503050406030204" pitchFamily="18" charset="0"/>
            </a:endParaRPr>
          </a:p>
          <a:p>
            <a:pPr algn="just"/>
            <a:endParaRPr lang="en-US" sz="2800" b="0" dirty="0" smtClean="0">
              <a:latin typeface="Cambria" panose="02040503050406030204" pitchFamily="18" charset="0"/>
            </a:endParaRPr>
          </a:p>
          <a:p>
            <a:pPr algn="just"/>
            <a:endParaRPr lang="en-US" sz="2800" b="0" dirty="0">
              <a:latin typeface="Cambria" panose="02040503050406030204" pitchFamily="18" charset="0"/>
            </a:endParaRPr>
          </a:p>
          <a:p>
            <a:pPr algn="just"/>
            <a:r>
              <a:rPr lang="en-US" sz="2800" b="0" dirty="0" smtClean="0">
                <a:latin typeface="Cambria" panose="02040503050406030204" pitchFamily="18" charset="0"/>
              </a:rPr>
              <a:t>Electromagnetic shielding is one of aspect of the design that can be improved as a further development. Testing with a tinfoil wrap around the frame seem to result improved reading range and accuracy. </a:t>
            </a:r>
          </a:p>
          <a:p>
            <a:pPr algn="just"/>
            <a:endParaRPr lang="en-US" sz="2800" b="0" dirty="0">
              <a:latin typeface="Cambria" panose="02040503050406030204" pitchFamily="18" charset="0"/>
            </a:endParaRPr>
          </a:p>
          <a:p>
            <a:pPr algn="just"/>
            <a:r>
              <a:rPr lang="en-US" sz="2800" b="0" dirty="0" smtClean="0">
                <a:latin typeface="Cambria" panose="02040503050406030204" pitchFamily="18" charset="0"/>
              </a:rPr>
              <a:t>Integration of the board to the web chess play systems of ICC (Internet Chess Club), like Chess.com, </a:t>
            </a:r>
            <a:r>
              <a:rPr lang="en-US" sz="2800" b="0" dirty="0" err="1" smtClean="0">
                <a:latin typeface="Cambria" panose="02040503050406030204" pitchFamily="18" charset="0"/>
              </a:rPr>
              <a:t>ChessCube</a:t>
            </a:r>
            <a:r>
              <a:rPr lang="en-US" sz="2800" b="0" dirty="0" smtClean="0">
                <a:latin typeface="Cambria" panose="02040503050406030204" pitchFamily="18" charset="0"/>
              </a:rPr>
              <a:t>, </a:t>
            </a:r>
            <a:r>
              <a:rPr lang="en-US" sz="2800" b="0" dirty="0" err="1" smtClean="0">
                <a:latin typeface="Cambria" panose="02040503050406030204" pitchFamily="18" charset="0"/>
              </a:rPr>
              <a:t>GameKnot</a:t>
            </a:r>
            <a:r>
              <a:rPr lang="en-US" sz="2800" b="0" dirty="0" smtClean="0">
                <a:latin typeface="Cambria" panose="02040503050406030204" pitchFamily="18" charset="0"/>
              </a:rPr>
              <a:t>, etc., is essential to commercial use of this project since there are more than 100 million active chess players on these sites. </a:t>
            </a:r>
          </a:p>
          <a:p>
            <a:pPr algn="just"/>
            <a:endParaRPr lang="en-US" sz="2800" b="0" dirty="0">
              <a:latin typeface="Cambria" panose="02040503050406030204" pitchFamily="18" charset="0"/>
            </a:endParaRPr>
          </a:p>
          <a:p>
            <a:pPr algn="just"/>
            <a:endParaRPr lang="en-US" sz="2800" b="0" dirty="0">
              <a:latin typeface="Cambria" panose="02040503050406030204" pitchFamily="18" charset="0"/>
            </a:endParaRPr>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82601" y="13683998"/>
            <a:ext cx="3276600" cy="1982343"/>
          </a:xfrm>
          <a:prstGeom prst="rect">
            <a:avLst/>
          </a:prstGeom>
        </p:spPr>
      </p:pic>
      <p:pic>
        <p:nvPicPr>
          <p:cNvPr id="13" name="Picture 12"/>
          <p:cNvPicPr>
            <a:picLocks noChangeAspect="1"/>
          </p:cNvPicPr>
          <p:nvPr/>
        </p:nvPicPr>
        <p:blipFill rotWithShape="1">
          <a:blip r:embed="rId12">
            <a:extLst>
              <a:ext uri="{28A0092B-C50C-407E-A947-70E740481C1C}">
                <a14:useLocalDpi xmlns:a14="http://schemas.microsoft.com/office/drawing/2010/main" val="0"/>
              </a:ext>
            </a:extLst>
          </a:blip>
          <a:srcRect l="24110" t="14539" r="18314" b="17785"/>
          <a:stretch/>
        </p:blipFill>
        <p:spPr>
          <a:xfrm rot="5400000">
            <a:off x="13292289" y="22647041"/>
            <a:ext cx="2767460" cy="2439735"/>
          </a:xfrm>
          <a:prstGeom prst="rect">
            <a:avLst/>
          </a:prstGeom>
        </p:spPr>
      </p:pic>
      <p:pic>
        <p:nvPicPr>
          <p:cNvPr id="15" name="Picture 14"/>
          <p:cNvPicPr>
            <a:picLocks noChangeAspect="1"/>
          </p:cNvPicPr>
          <p:nvPr/>
        </p:nvPicPr>
        <p:blipFill rotWithShape="1">
          <a:blip r:embed="rId13">
            <a:extLst>
              <a:ext uri="{28A0092B-C50C-407E-A947-70E740481C1C}">
                <a14:useLocalDpi xmlns:a14="http://schemas.microsoft.com/office/drawing/2010/main" val="0"/>
              </a:ext>
            </a:extLst>
          </a:blip>
          <a:srcRect l="33982" t="23598" r="12988" b="11756"/>
          <a:stretch/>
        </p:blipFill>
        <p:spPr>
          <a:xfrm rot="5400000">
            <a:off x="16340416" y="22597785"/>
            <a:ext cx="2771639" cy="2534070"/>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703263"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703263"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6059</TotalTime>
  <Words>922</Words>
  <Application>Microsoft Office PowerPoint</Application>
  <PresentationFormat>Custom</PresentationFormat>
  <Paragraphs>106</Paragraphs>
  <Slides>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ＭＳ Ｐゴシック</vt:lpstr>
      <vt:lpstr>Arial</vt:lpstr>
      <vt:lpstr>Bradley Hand ITC</vt:lpstr>
      <vt:lpstr>Cambria</vt:lpstr>
      <vt:lpstr>Comic Sans MS</vt:lpstr>
      <vt:lpstr>Copperplate Gothic Bold</vt:lpstr>
      <vt:lpstr>Times New Roman</vt:lpstr>
      <vt:lpstr>Blank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CASA POster Template</dc:title>
  <dc:creator>Dr. Sandra Cruz-Pol and Marie Ayala</dc:creator>
  <cp:lastModifiedBy>SDP</cp:lastModifiedBy>
  <cp:revision>264</cp:revision>
  <cp:lastPrinted>1999-04-01T23:37:39Z</cp:lastPrinted>
  <dcterms:created xsi:type="dcterms:W3CDTF">1995-06-17T23:31:02Z</dcterms:created>
  <dcterms:modified xsi:type="dcterms:W3CDTF">2018-04-26T19:54:25Z</dcterms:modified>
</cp:coreProperties>
</file>