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9144000"/>
  <p:notesSz cx="6858000" cy="9144000"/>
  <p:embeddedFontLst>
    <p:embeddedFont>
      <p:font typeface="Arimo"/>
      <p:regular r:id="rId20"/>
      <p:bold r:id="rId21"/>
      <p:italic r:id="rId22"/>
      <p:boldItalic r:id="rId23"/>
    </p:embeddedFont>
    <p:embeddedFont>
      <p:font typeface="Merriweather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EAE81831-6A26-42D5-8C81-0B8721484B2B}">
  <a:tblStyle styleId="{EAE81831-6A26-42D5-8C81-0B8721484B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rimo-regular.fntdata"/><Relationship Id="rId22" Type="http://schemas.openxmlformats.org/officeDocument/2006/relationships/font" Target="fonts/Arimo-italic.fntdata"/><Relationship Id="rId21" Type="http://schemas.openxmlformats.org/officeDocument/2006/relationships/font" Target="fonts/Arimo-bold.fntdata"/><Relationship Id="rId24" Type="http://schemas.openxmlformats.org/officeDocument/2006/relationships/font" Target="fonts/Merriweather-regular.fntdata"/><Relationship Id="rId23" Type="http://schemas.openxmlformats.org/officeDocument/2006/relationships/font" Target="fonts/Arimo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erriweather-italic.fntdata"/><Relationship Id="rId25" Type="http://schemas.openxmlformats.org/officeDocument/2006/relationships/font" Target="fonts/Merriweather-bold.fntdata"/><Relationship Id="rId27" Type="http://schemas.openxmlformats.org/officeDocument/2006/relationships/font" Target="fonts/Merriweather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2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2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5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2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6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2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7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2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8"/>
          <p:cNvSpPr/>
          <p:nvPr>
            <p:ph idx="2" type="sldImg"/>
          </p:nvPr>
        </p:nvSpPr>
        <p:spPr>
          <a:xfrm>
            <a:off x="1371600" y="763588"/>
            <a:ext cx="5019675" cy="3762375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" name="Shape 9"/>
          <p:cNvSpPr txBox="1"/>
          <p:nvPr>
            <p:ph idx="1" type="body"/>
          </p:nvPr>
        </p:nvSpPr>
        <p:spPr>
          <a:xfrm>
            <a:off x="777875" y="4776788"/>
            <a:ext cx="6208713" cy="45164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Shape 10"/>
          <p:cNvSpPr txBox="1"/>
          <p:nvPr/>
        </p:nvSpPr>
        <p:spPr>
          <a:xfrm>
            <a:off x="0" y="0"/>
            <a:ext cx="3368675" cy="498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 txBox="1"/>
          <p:nvPr/>
        </p:nvSpPr>
        <p:spPr>
          <a:xfrm>
            <a:off x="4398963" y="0"/>
            <a:ext cx="3368675" cy="498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"/>
          <p:cNvSpPr txBox="1"/>
          <p:nvPr/>
        </p:nvSpPr>
        <p:spPr>
          <a:xfrm>
            <a:off x="0" y="9555163"/>
            <a:ext cx="3368675" cy="498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4398963" y="9555163"/>
            <a:ext cx="3363912" cy="4937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idx="12" type="sldNum"/>
          </p:nvPr>
        </p:nvSpPr>
        <p:spPr>
          <a:xfrm>
            <a:off x="4398963" y="9555163"/>
            <a:ext cx="3363912" cy="4937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" name="Shape 70"/>
          <p:cNvSpPr txBox="1"/>
          <p:nvPr/>
        </p:nvSpPr>
        <p:spPr>
          <a:xfrm>
            <a:off x="4398963" y="9555163"/>
            <a:ext cx="33655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" name="Shape 71"/>
          <p:cNvSpPr txBox="1"/>
          <p:nvPr/>
        </p:nvSpPr>
        <p:spPr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" name="Shape 72"/>
          <p:cNvSpPr txBox="1"/>
          <p:nvPr/>
        </p:nvSpPr>
        <p:spPr>
          <a:xfrm>
            <a:off x="4398963" y="9555163"/>
            <a:ext cx="3368675" cy="4984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" name="Shape 73"/>
          <p:cNvSpPr/>
          <p:nvPr>
            <p:ph idx="2" type="sldImg"/>
          </p:nvPr>
        </p:nvSpPr>
        <p:spPr>
          <a:xfrm>
            <a:off x="1371600" y="763588"/>
            <a:ext cx="5029200" cy="37719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1371600" y="763588"/>
            <a:ext cx="5019600" cy="3762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777875" y="4776788"/>
            <a:ext cx="6208800" cy="45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 txBox="1"/>
          <p:nvPr>
            <p:ph idx="12" type="sldNum"/>
          </p:nvPr>
        </p:nvSpPr>
        <p:spPr>
          <a:xfrm>
            <a:off x="4398963" y="9555163"/>
            <a:ext cx="3363900" cy="49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1371600" y="763588"/>
            <a:ext cx="5019600" cy="3762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777875" y="4776788"/>
            <a:ext cx="6208800" cy="45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Shape 165"/>
          <p:cNvSpPr txBox="1"/>
          <p:nvPr>
            <p:ph idx="12" type="sldNum"/>
          </p:nvPr>
        </p:nvSpPr>
        <p:spPr>
          <a:xfrm>
            <a:off x="4398963" y="9555163"/>
            <a:ext cx="3363900" cy="49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1371600" y="763588"/>
            <a:ext cx="5019600" cy="3762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777875" y="4776788"/>
            <a:ext cx="6208800" cy="45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Shape 172"/>
          <p:cNvSpPr txBox="1"/>
          <p:nvPr>
            <p:ph idx="12" type="sldNum"/>
          </p:nvPr>
        </p:nvSpPr>
        <p:spPr>
          <a:xfrm>
            <a:off x="4398963" y="9555163"/>
            <a:ext cx="3363900" cy="49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idx="2" type="sldImg"/>
          </p:nvPr>
        </p:nvSpPr>
        <p:spPr>
          <a:xfrm>
            <a:off x="1371600" y="763588"/>
            <a:ext cx="5019600" cy="3762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777875" y="4776788"/>
            <a:ext cx="6208800" cy="45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Shape 180"/>
          <p:cNvSpPr txBox="1"/>
          <p:nvPr>
            <p:ph idx="12" type="sldNum"/>
          </p:nvPr>
        </p:nvSpPr>
        <p:spPr>
          <a:xfrm>
            <a:off x="4398963" y="9555163"/>
            <a:ext cx="3363900" cy="49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x="1371600" y="763588"/>
            <a:ext cx="5019600" cy="3762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777875" y="4776788"/>
            <a:ext cx="6208800" cy="45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Shape 187"/>
          <p:cNvSpPr txBox="1"/>
          <p:nvPr>
            <p:ph idx="12" type="sldNum"/>
          </p:nvPr>
        </p:nvSpPr>
        <p:spPr>
          <a:xfrm>
            <a:off x="4398963" y="9555163"/>
            <a:ext cx="3363900" cy="49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idx="1" type="body"/>
          </p:nvPr>
        </p:nvSpPr>
        <p:spPr>
          <a:xfrm>
            <a:off x="777875" y="4776788"/>
            <a:ext cx="6208713" cy="4516437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Shape 87"/>
          <p:cNvSpPr/>
          <p:nvPr>
            <p:ph idx="2" type="sldImg"/>
          </p:nvPr>
        </p:nvSpPr>
        <p:spPr>
          <a:xfrm>
            <a:off x="1371600" y="763588"/>
            <a:ext cx="5019675" cy="3762375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idx="1" type="body"/>
          </p:nvPr>
        </p:nvSpPr>
        <p:spPr>
          <a:xfrm>
            <a:off x="777875" y="4776788"/>
            <a:ext cx="6208800" cy="45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Shape 101"/>
          <p:cNvSpPr/>
          <p:nvPr>
            <p:ph idx="2" type="sldImg"/>
          </p:nvPr>
        </p:nvSpPr>
        <p:spPr>
          <a:xfrm>
            <a:off x="1371600" y="763588"/>
            <a:ext cx="5019600" cy="3762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idx="1" type="body"/>
          </p:nvPr>
        </p:nvSpPr>
        <p:spPr>
          <a:xfrm>
            <a:off x="777875" y="4776788"/>
            <a:ext cx="6208713" cy="4516437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Shape 107"/>
          <p:cNvSpPr/>
          <p:nvPr>
            <p:ph idx="2" type="sldImg"/>
          </p:nvPr>
        </p:nvSpPr>
        <p:spPr>
          <a:xfrm>
            <a:off x="1371600" y="763588"/>
            <a:ext cx="5019675" cy="3762375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idx="2" type="sldImg"/>
          </p:nvPr>
        </p:nvSpPr>
        <p:spPr>
          <a:xfrm>
            <a:off x="1371600" y="763588"/>
            <a:ext cx="5019600" cy="3762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777875" y="4776788"/>
            <a:ext cx="6208800" cy="45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Shape 117"/>
          <p:cNvSpPr txBox="1"/>
          <p:nvPr>
            <p:ph idx="12" type="sldNum"/>
          </p:nvPr>
        </p:nvSpPr>
        <p:spPr>
          <a:xfrm>
            <a:off x="4398963" y="9555163"/>
            <a:ext cx="3363900" cy="49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1371600" y="763588"/>
            <a:ext cx="5019600" cy="3762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777875" y="4776788"/>
            <a:ext cx="6208800" cy="45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Shape 125"/>
          <p:cNvSpPr txBox="1"/>
          <p:nvPr>
            <p:ph idx="12" type="sldNum"/>
          </p:nvPr>
        </p:nvSpPr>
        <p:spPr>
          <a:xfrm>
            <a:off x="4398963" y="9555163"/>
            <a:ext cx="3363900" cy="49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1371600" y="763588"/>
            <a:ext cx="5019600" cy="3762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777875" y="4776788"/>
            <a:ext cx="6208800" cy="45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Shape 133"/>
          <p:cNvSpPr txBox="1"/>
          <p:nvPr>
            <p:ph idx="12" type="sldNum"/>
          </p:nvPr>
        </p:nvSpPr>
        <p:spPr>
          <a:xfrm>
            <a:off x="4398963" y="9555163"/>
            <a:ext cx="3363900" cy="49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1371600" y="763588"/>
            <a:ext cx="5019600" cy="3762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777875" y="4776788"/>
            <a:ext cx="6208800" cy="45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Shape 141"/>
          <p:cNvSpPr txBox="1"/>
          <p:nvPr>
            <p:ph idx="12" type="sldNum"/>
          </p:nvPr>
        </p:nvSpPr>
        <p:spPr>
          <a:xfrm>
            <a:off x="4398963" y="9555163"/>
            <a:ext cx="3363900" cy="49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idx="2" type="sldImg"/>
          </p:nvPr>
        </p:nvSpPr>
        <p:spPr>
          <a:xfrm>
            <a:off x="1371600" y="763588"/>
            <a:ext cx="5019600" cy="37623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777875" y="4776788"/>
            <a:ext cx="6208800" cy="45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Shape 150"/>
          <p:cNvSpPr txBox="1"/>
          <p:nvPr>
            <p:ph idx="12" type="sldNum"/>
          </p:nvPr>
        </p:nvSpPr>
        <p:spPr>
          <a:xfrm>
            <a:off x="4398963" y="9555163"/>
            <a:ext cx="3363900" cy="49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1143000" y="1447800"/>
            <a:ext cx="6848475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 rot="5400000">
            <a:off x="2309019" y="-246856"/>
            <a:ext cx="4516437" cy="8220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 rot="5400000">
            <a:off x="5313362" y="2757488"/>
            <a:ext cx="4673600" cy="20542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" type="body"/>
          </p:nvPr>
        </p:nvSpPr>
        <p:spPr>
          <a:xfrm rot="5400000">
            <a:off x="1127125" y="777875"/>
            <a:ext cx="4673600" cy="6013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1143000" y="1447800"/>
            <a:ext cx="6848475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457200" y="1604963"/>
            <a:ext cx="8220000" cy="45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ctr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ctr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ctr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ctr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ctr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ctr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ctr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ctr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1143000" y="1447800"/>
            <a:ext cx="6848475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" type="body"/>
          </p:nvPr>
        </p:nvSpPr>
        <p:spPr>
          <a:xfrm>
            <a:off x="457200" y="1604963"/>
            <a:ext cx="4033838" cy="45164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2" type="body"/>
          </p:nvPr>
        </p:nvSpPr>
        <p:spPr>
          <a:xfrm>
            <a:off x="4643438" y="1604963"/>
            <a:ext cx="4033837" cy="45164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1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1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1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14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1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1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1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1400"/>
              <a:buFont typeface="Times New Roman"/>
              <a:buNone/>
              <a:defRPr b="1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type="title"/>
          </p:nvPr>
        </p:nvSpPr>
        <p:spPr>
          <a:xfrm>
            <a:off x="1143000" y="1447800"/>
            <a:ext cx="6848475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14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60" name="Shape 6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3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1400"/>
              <a:buFont typeface="Times New Roman"/>
              <a:buNone/>
              <a:defRPr b="0" i="0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1" Type="http://schemas.openxmlformats.org/officeDocument/2006/relationships/image" Target="../media/image1.jpg"/><Relationship Id="rId2" Type="http://schemas.openxmlformats.org/officeDocument/2006/relationships/image" Target="../media/image3.jp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0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6156325" y="5943600"/>
            <a:ext cx="301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Shape 1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13525" cy="5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00" y="114300"/>
            <a:ext cx="2588240" cy="342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96000"/>
            <a:ext cx="9134475" cy="77439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9"/>
          <p:cNvSpPr/>
          <p:nvPr/>
        </p:nvSpPr>
        <p:spPr>
          <a:xfrm>
            <a:off x="8382000" y="6172200"/>
            <a:ext cx="609600" cy="306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" name="Shape 20"/>
          <p:cNvSpPr/>
          <p:nvPr/>
        </p:nvSpPr>
        <p:spPr>
          <a:xfrm>
            <a:off x="163513" y="6172200"/>
            <a:ext cx="4824412" cy="30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4275" lIns="90350" spcFirstLastPara="1" rIns="90350" wrap="square" tIns="4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Department of Electrical and Computer Engineering</a:t>
            </a:r>
            <a:endParaRPr/>
          </a:p>
        </p:txBody>
      </p:sp>
      <p:cxnSp>
        <p:nvCxnSpPr>
          <p:cNvPr id="21" name="Shape 21"/>
          <p:cNvCxnSpPr/>
          <p:nvPr/>
        </p:nvCxnSpPr>
        <p:spPr>
          <a:xfrm>
            <a:off x="0" y="6096000"/>
            <a:ext cx="9144000" cy="1588"/>
          </a:xfrm>
          <a:prstGeom prst="straightConnector1">
            <a:avLst/>
          </a:prstGeom>
          <a:noFill/>
          <a:ln cap="sq" cmpd="sng" w="12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" name="Shape 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05277" y="114300"/>
            <a:ext cx="962624" cy="95322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/>
          <p:nvPr/>
        </p:nvSpPr>
        <p:spPr>
          <a:xfrm>
            <a:off x="6156325" y="5943600"/>
            <a:ext cx="3013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" name="Shape 24"/>
          <p:cNvCxnSpPr/>
          <p:nvPr/>
        </p:nvCxnSpPr>
        <p:spPr>
          <a:xfrm>
            <a:off x="0" y="1066013"/>
            <a:ext cx="9144000" cy="1500"/>
          </a:xfrm>
          <a:prstGeom prst="straightConnector1">
            <a:avLst/>
          </a:prstGeom>
          <a:noFill/>
          <a:ln cap="sq" cmpd="sng" w="12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" name="Shape 25"/>
          <p:cNvSpPr/>
          <p:nvPr/>
        </p:nvSpPr>
        <p:spPr>
          <a:xfrm>
            <a:off x="1676400" y="830263"/>
            <a:ext cx="1219200" cy="473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Shape 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96000"/>
            <a:ext cx="9134475" cy="77439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7"/>
          <p:cNvSpPr/>
          <p:nvPr/>
        </p:nvSpPr>
        <p:spPr>
          <a:xfrm>
            <a:off x="163513" y="6172200"/>
            <a:ext cx="4824412" cy="30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4275" lIns="90350" spcFirstLastPara="1" rIns="90350" wrap="square" tIns="4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Department of Electrical and Computer Engineering</a:t>
            </a:r>
            <a:endParaRPr/>
          </a:p>
        </p:txBody>
      </p:sp>
      <p:cxnSp>
        <p:nvCxnSpPr>
          <p:cNvPr id="28" name="Shape 28"/>
          <p:cNvCxnSpPr/>
          <p:nvPr/>
        </p:nvCxnSpPr>
        <p:spPr>
          <a:xfrm>
            <a:off x="0" y="6096000"/>
            <a:ext cx="9144000" cy="1588"/>
          </a:xfrm>
          <a:prstGeom prst="straightConnector1">
            <a:avLst/>
          </a:prstGeom>
          <a:noFill/>
          <a:ln cap="sq" cmpd="sng" w="12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" name="Shape 29"/>
          <p:cNvSpPr txBox="1"/>
          <p:nvPr>
            <p:ph type="title"/>
          </p:nvPr>
        </p:nvSpPr>
        <p:spPr>
          <a:xfrm>
            <a:off x="1143000" y="1447800"/>
            <a:ext cx="6848475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29718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3886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457200" y="1604963"/>
            <a:ext cx="8220000" cy="45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101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101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lnSpc>
                <a:spcPct val="101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1" name="Shape 31"/>
          <p:cNvSpPr/>
          <p:nvPr/>
        </p:nvSpPr>
        <p:spPr>
          <a:xfrm>
            <a:off x="6054700" y="6172200"/>
            <a:ext cx="3013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75" lIns="90350" spcFirstLastPara="1" rIns="90350" wrap="square" tIns="4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Advisor: Professor </a:t>
            </a:r>
            <a:r>
              <a:rPr lang="en-US">
                <a:latin typeface="Verdana"/>
                <a:ea typeface="Verdana"/>
                <a:cs typeface="Verdana"/>
                <a:sym typeface="Verdana"/>
              </a:rPr>
              <a:t>McLaughlin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9.jpg"/><Relationship Id="rId5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0" y="1084175"/>
            <a:ext cx="9096300" cy="49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sz="3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sz="3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Team 24</a:t>
            </a:r>
            <a:endParaRPr b="0" i="0" sz="3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sz="3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rPr lang="en-US" sz="3200">
                <a:latin typeface="Verdana"/>
                <a:ea typeface="Verdana"/>
                <a:cs typeface="Verdana"/>
                <a:sym typeface="Verdana"/>
              </a:rPr>
              <a:t>“Remote Chess”</a:t>
            </a:r>
            <a:endParaRPr sz="3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sz="3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sz="3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4572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March</a:t>
            </a: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21</a:t>
            </a:r>
            <a:r>
              <a:rPr b="0" i="0" lang="en-US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, 201</a:t>
            </a: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8</a:t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7" name="Shape 77"/>
          <p:cNvSpPr/>
          <p:nvPr/>
        </p:nvSpPr>
        <p:spPr>
          <a:xfrm>
            <a:off x="63500" y="-893763"/>
            <a:ext cx="2466975" cy="18478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Shape 78"/>
          <p:cNvSpPr/>
          <p:nvPr/>
        </p:nvSpPr>
        <p:spPr>
          <a:xfrm>
            <a:off x="63500" y="-877888"/>
            <a:ext cx="2505075" cy="18192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Shape 79"/>
          <p:cNvSpPr txBox="1"/>
          <p:nvPr/>
        </p:nvSpPr>
        <p:spPr>
          <a:xfrm>
            <a:off x="9096375" y="233363"/>
            <a:ext cx="185738" cy="352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80"/>
          <p:cNvSpPr txBox="1"/>
          <p:nvPr/>
        </p:nvSpPr>
        <p:spPr>
          <a:xfrm>
            <a:off x="155575" y="103188"/>
            <a:ext cx="184150" cy="3540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Shape 81"/>
          <p:cNvSpPr txBox="1"/>
          <p:nvPr/>
        </p:nvSpPr>
        <p:spPr>
          <a:xfrm>
            <a:off x="414338" y="1581150"/>
            <a:ext cx="185737" cy="352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Shape 82"/>
          <p:cNvSpPr txBox="1"/>
          <p:nvPr/>
        </p:nvSpPr>
        <p:spPr>
          <a:xfrm>
            <a:off x="304800" y="609600"/>
            <a:ext cx="8839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1C1C"/>
              </a:buClr>
              <a:buFont typeface="Times New Roman"/>
              <a:buNone/>
            </a:pPr>
            <a:r>
              <a:rPr lang="en-US" sz="3000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rPr>
              <a:t>CDR</a:t>
            </a:r>
            <a:endParaRPr/>
          </a:p>
        </p:txBody>
      </p:sp>
      <p:sp>
        <p:nvSpPr>
          <p:cNvPr id="83" name="Shape 83"/>
          <p:cNvSpPr txBox="1"/>
          <p:nvPr/>
        </p:nvSpPr>
        <p:spPr>
          <a:xfrm>
            <a:off x="673100" y="1619250"/>
            <a:ext cx="185738" cy="354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Shape 84"/>
          <p:cNvSpPr txBox="1"/>
          <p:nvPr/>
        </p:nvSpPr>
        <p:spPr>
          <a:xfrm>
            <a:off x="2889250" y="6440488"/>
            <a:ext cx="185738" cy="352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x="457200" y="471575"/>
            <a:ext cx="6848400" cy="11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Android App and Server</a:t>
            </a:r>
            <a:endParaRPr/>
          </a:p>
        </p:txBody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457200" y="1604963"/>
            <a:ext cx="8220000" cy="45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Merged Bluetooth App and Server Connection App</a:t>
            </a:r>
            <a:endParaRPr/>
          </a:p>
          <a:p>
            <a:pPr indent="-342900" lvl="0" marL="342900">
              <a:spcBef>
                <a:spcPts val="1425"/>
              </a:spcBef>
              <a:spcAft>
                <a:spcPts val="0"/>
              </a:spcAft>
              <a:buNone/>
            </a:pPr>
            <a:r>
              <a:rPr lang="en-US"/>
              <a:t>Included more transferrable functionality for FDR</a:t>
            </a:r>
            <a:endParaRPr/>
          </a:p>
          <a:p>
            <a:pPr indent="-342900" lvl="0" marL="342900" rtl="0">
              <a:spcBef>
                <a:spcPts val="1425"/>
              </a:spcBef>
              <a:spcAft>
                <a:spcPts val="0"/>
              </a:spcAft>
              <a:buNone/>
            </a:pPr>
            <a:r>
              <a:rPr lang="en-US"/>
              <a:t> - Multiple Client connection to Server</a:t>
            </a:r>
            <a:endParaRPr/>
          </a:p>
          <a:p>
            <a:pPr indent="-342900" lvl="0" marL="342900" rtl="0">
              <a:spcBef>
                <a:spcPts val="1425"/>
              </a:spcBef>
              <a:spcAft>
                <a:spcPts val="0"/>
              </a:spcAft>
              <a:buNone/>
            </a:pPr>
            <a:r>
              <a:rPr lang="en-US"/>
              <a:t> - Addition of Incorrect Move Check by player</a:t>
            </a:r>
            <a:endParaRPr/>
          </a:p>
          <a:p>
            <a:pPr indent="-342900" lvl="0" marL="342900">
              <a:spcBef>
                <a:spcPts val="1425"/>
              </a:spcBef>
              <a:spcAft>
                <a:spcPts val="1425"/>
              </a:spcAft>
              <a:buNone/>
            </a:pPr>
            <a:r>
              <a:rPr lang="en-US"/>
              <a:t> - Additional Feature Inclusion Game Clock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x="457200" y="543450"/>
            <a:ext cx="6848400" cy="11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Detailed Game Progression</a:t>
            </a:r>
            <a:endParaRPr/>
          </a:p>
        </p:txBody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457200" y="1604963"/>
            <a:ext cx="8220000" cy="45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 1.Players begin by connecting to chessboard and server through SmartChess Android App</a:t>
            </a:r>
            <a:endParaRPr sz="1800"/>
          </a:p>
          <a:p>
            <a:pPr indent="0" lvl="0" marL="0" rtl="0">
              <a:spcBef>
                <a:spcPts val="1425"/>
              </a:spcBef>
              <a:spcAft>
                <a:spcPts val="0"/>
              </a:spcAft>
              <a:buNone/>
            </a:pPr>
            <a:r>
              <a:rPr lang="en-US" sz="1800"/>
              <a:t> 2.Microcontroller Checks for Correct Piece Positioning upon setup</a:t>
            </a:r>
            <a:endParaRPr sz="1800"/>
          </a:p>
          <a:p>
            <a:pPr indent="0" lvl="0" marL="0" rtl="0">
              <a:spcBef>
                <a:spcPts val="1425"/>
              </a:spcBef>
              <a:spcAft>
                <a:spcPts val="0"/>
              </a:spcAft>
              <a:buNone/>
            </a:pPr>
            <a:r>
              <a:rPr lang="en-US" sz="1800"/>
              <a:t> 3.Players Choose White or Black</a:t>
            </a:r>
            <a:endParaRPr sz="1800"/>
          </a:p>
          <a:p>
            <a:pPr indent="0" lvl="0" marL="0" rtl="0">
              <a:spcBef>
                <a:spcPts val="1425"/>
              </a:spcBef>
              <a:spcAft>
                <a:spcPts val="0"/>
              </a:spcAft>
              <a:buNone/>
            </a:pPr>
            <a:r>
              <a:rPr lang="en-US" sz="1800"/>
              <a:t> 4.Timers will begin upon either sides first move(Working on this feature)</a:t>
            </a:r>
            <a:endParaRPr sz="1800"/>
          </a:p>
          <a:p>
            <a:pPr indent="0" lvl="0" marL="0" rtl="0">
              <a:spcBef>
                <a:spcPts val="1425"/>
              </a:spcBef>
              <a:spcAft>
                <a:spcPts val="0"/>
              </a:spcAft>
              <a:buNone/>
            </a:pPr>
            <a:r>
              <a:rPr lang="en-US" sz="1800"/>
              <a:t> 5.A button will be used to stop the timer and begin reading through RFIDs for changes on the board</a:t>
            </a:r>
            <a:endParaRPr sz="1800"/>
          </a:p>
          <a:p>
            <a:pPr indent="0" lvl="0" marL="0" rtl="0">
              <a:spcBef>
                <a:spcPts val="1425"/>
              </a:spcBef>
              <a:spcAft>
                <a:spcPts val="0"/>
              </a:spcAft>
              <a:buNone/>
            </a:pPr>
            <a:r>
              <a:rPr lang="en-US" sz="1800"/>
              <a:t> 6.After finding changes to the board it is sent to the Google Cloud Server, recorded, and sent to Client 2</a:t>
            </a:r>
            <a:endParaRPr sz="1800"/>
          </a:p>
          <a:p>
            <a:pPr indent="0" lvl="0" marL="0" rtl="0">
              <a:spcBef>
                <a:spcPts val="1425"/>
              </a:spcBef>
              <a:spcAft>
                <a:spcPts val="0"/>
              </a:spcAft>
              <a:buNone/>
            </a:pPr>
            <a:r>
              <a:rPr lang="en-US" sz="1800"/>
              <a:t>7. Steps repeated until Game Over</a:t>
            </a:r>
            <a:endParaRPr sz="1800"/>
          </a:p>
          <a:p>
            <a:pPr indent="0" lvl="0" marL="0" rtl="0">
              <a:spcBef>
                <a:spcPts val="1425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1425"/>
              </a:spcBef>
              <a:spcAft>
                <a:spcPts val="1425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type="title"/>
          </p:nvPr>
        </p:nvSpPr>
        <p:spPr>
          <a:xfrm>
            <a:off x="457200" y="558050"/>
            <a:ext cx="6848400" cy="11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457200" y="1604963"/>
            <a:ext cx="8220000" cy="45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>
              <a:spcBef>
                <a:spcPts val="0"/>
              </a:spcBef>
              <a:spcAft>
                <a:spcPts val="1425"/>
              </a:spcAft>
              <a:buNone/>
            </a:pPr>
            <a:r>
              <a:t/>
            </a:r>
            <a:endParaRPr/>
          </a:p>
        </p:txBody>
      </p:sp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9238" y="1809088"/>
            <a:ext cx="2200275" cy="370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type="title"/>
          </p:nvPr>
        </p:nvSpPr>
        <p:spPr>
          <a:xfrm>
            <a:off x="457200" y="584975"/>
            <a:ext cx="70737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Project Timeline</a:t>
            </a:r>
            <a:endParaRPr/>
          </a:p>
        </p:txBody>
      </p:sp>
      <p:graphicFrame>
        <p:nvGraphicFramePr>
          <p:cNvPr id="183" name="Shape 183"/>
          <p:cNvGraphicFramePr/>
          <p:nvPr/>
        </p:nvGraphicFramePr>
        <p:xfrm>
          <a:off x="313588" y="106947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{EAE81831-6A26-42D5-8C81-0B8721484B2B}</a:tableStyleId>
              </a:tblPr>
              <a:tblGrid>
                <a:gridCol w="2028575"/>
                <a:gridCol w="735350"/>
                <a:gridCol w="1178275"/>
                <a:gridCol w="918350"/>
                <a:gridCol w="729450"/>
                <a:gridCol w="714000"/>
                <a:gridCol w="753025"/>
                <a:gridCol w="750950"/>
                <a:gridCol w="815800"/>
              </a:tblGrid>
              <a:tr h="5054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Week of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12/9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Winter Break 12/20-1/23</a:t>
                      </a:r>
                      <a:endParaRPr sz="1200"/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1/23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1/28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2/4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2/11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2/18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2/25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640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Website</a:t>
                      </a:r>
                      <a:endParaRPr sz="1100"/>
                    </a:p>
                  </a:txBody>
                  <a:tcPr marT="91425" marB="91425" marR="91425" marL="91425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D/B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676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LED Research and Interference Testing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B/S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B/S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B/S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4247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App Completion/2nd Board Functionality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E5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4247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Integrating ARM processor/ Order the RFID readers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S/D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S/D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4247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PCB Design and Order LEDs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D/S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4247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Build Chassis and PCB testing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B/D/S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(PCB)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5213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</a:rPr>
                        <a:t>PCB Adjustments/ 2nd Round PCB Order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D/S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4247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Full Chessb</a:t>
                      </a:r>
                      <a:r>
                        <a:rPr lang="en-US" sz="1100"/>
                        <a:t>oard (with PCB 1) and App integration 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B/</a:t>
                      </a:r>
                      <a:r>
                        <a:rPr lang="en-US"/>
                        <a:t>D/S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B/D/S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954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2nd PCB Testing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FE5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D/S/B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>
            <p:ph idx="1" type="body"/>
          </p:nvPr>
        </p:nvSpPr>
        <p:spPr>
          <a:xfrm>
            <a:off x="2716475" y="2888355"/>
            <a:ext cx="3406200" cy="12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Questions</a:t>
            </a:r>
            <a:r>
              <a:rPr lang="en-US" sz="1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6084775" y="1457175"/>
            <a:ext cx="2646900" cy="19989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Shape 90"/>
          <p:cNvSpPr txBox="1"/>
          <p:nvPr>
            <p:ph type="title"/>
          </p:nvPr>
        </p:nvSpPr>
        <p:spPr>
          <a:xfrm>
            <a:off x="661150" y="522429"/>
            <a:ext cx="6144900" cy="5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Team Introduction</a:t>
            </a:r>
            <a:endParaRPr b="0" i="0" sz="2500" u="none" cap="none" strike="noStrik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1" name="Shape 91"/>
          <p:cNvSpPr txBox="1"/>
          <p:nvPr/>
        </p:nvSpPr>
        <p:spPr>
          <a:xfrm>
            <a:off x="661138" y="3511675"/>
            <a:ext cx="2010000" cy="3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Battsooj Bayarsaikhan</a:t>
            </a:r>
            <a:endParaRPr/>
          </a:p>
        </p:txBody>
      </p:sp>
      <p:pic>
        <p:nvPicPr>
          <p:cNvPr descr="IMG_1645.JPG"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4775" y="1574338"/>
            <a:ext cx="2646900" cy="176457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/>
          <p:nvPr/>
        </p:nvSpPr>
        <p:spPr>
          <a:xfrm>
            <a:off x="347600" y="1457175"/>
            <a:ext cx="2646900" cy="1998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6550" y="1457175"/>
            <a:ext cx="1599168" cy="19989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/>
          <p:nvPr/>
        </p:nvSpPr>
        <p:spPr>
          <a:xfrm>
            <a:off x="6684075" y="3511675"/>
            <a:ext cx="2881800" cy="9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Shashwat Patel</a:t>
            </a:r>
            <a:endParaRPr/>
          </a:p>
        </p:txBody>
      </p:sp>
      <p:sp>
        <p:nvSpPr>
          <p:cNvPr id="96" name="Shape 96"/>
          <p:cNvSpPr txBox="1"/>
          <p:nvPr/>
        </p:nvSpPr>
        <p:spPr>
          <a:xfrm>
            <a:off x="1403675" y="5066600"/>
            <a:ext cx="21522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David Nguyen</a:t>
            </a: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3069452" y="3576625"/>
            <a:ext cx="3005100" cy="2369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IMG_0720.JPG" id="98" name="Shape 98"/>
          <p:cNvPicPr preferRelativeResize="0"/>
          <p:nvPr/>
        </p:nvPicPr>
        <p:blipFill rotWithShape="1">
          <a:blip r:embed="rId5">
            <a:alphaModFix/>
          </a:blip>
          <a:srcRect b="10706" l="2489" r="2489" t="16950"/>
          <a:stretch/>
        </p:blipFill>
        <p:spPr>
          <a:xfrm>
            <a:off x="3404838" y="3576613"/>
            <a:ext cx="2334324" cy="2369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667675" y="522429"/>
            <a:ext cx="6144900" cy="5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Content</a:t>
            </a:r>
            <a:endParaRPr b="0" i="0" sz="3200" u="none" cap="none" strike="noStrik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462000" y="1170738"/>
            <a:ext cx="8220000" cy="45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57200" lvl="0" marL="4572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AutoNum type="arabicPeriod"/>
            </a:pPr>
            <a:r>
              <a:rPr lang="en-US"/>
              <a:t>Project Overview</a:t>
            </a:r>
            <a:endParaRPr/>
          </a:p>
          <a:p>
            <a:pPr indent="-457200" lvl="0" marL="4572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System Specifications</a:t>
            </a:r>
            <a:endParaRPr/>
          </a:p>
          <a:p>
            <a:pPr indent="-457200" lvl="0" marL="4572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AutoNum type="arabicPeriod"/>
            </a:pPr>
            <a:r>
              <a:rPr lang="en-US"/>
              <a:t>Proposed CDR Deliverables</a:t>
            </a:r>
            <a:endParaRPr/>
          </a:p>
          <a:p>
            <a:pPr indent="-457200" lvl="0" marL="4572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Block Diagra</a:t>
            </a:r>
            <a:r>
              <a:rPr lang="en-US"/>
              <a:t>m</a:t>
            </a:r>
            <a:endParaRPr/>
          </a:p>
          <a:p>
            <a:pPr indent="-457200" lvl="0" marL="4572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AutoNum type="arabicPeriod"/>
            </a:pPr>
            <a:r>
              <a:rPr lang="en-US"/>
              <a:t>Demo</a:t>
            </a:r>
            <a:endParaRPr/>
          </a:p>
          <a:p>
            <a:pPr indent="-457200" lvl="0" marL="4572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AutoNum type="arabicPeriod"/>
            </a:pPr>
            <a:r>
              <a:rPr lang="en-US"/>
              <a:t>CDR Deliverables</a:t>
            </a:r>
            <a:endParaRPr/>
          </a:p>
          <a:p>
            <a:pPr indent="-457200" lvl="0" marL="45720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AutoNum type="arabicPeriod"/>
            </a:pPr>
            <a:r>
              <a:rPr lang="en-US"/>
              <a:t>Project Timeline/Gantt Chart</a:t>
            </a:r>
            <a:endParaRPr/>
          </a:p>
          <a:p>
            <a:pPr indent="0" lvl="0" marL="0" marR="0" rtl="0" algn="l">
              <a:lnSpc>
                <a:spcPct val="101000"/>
              </a:lnSpc>
              <a:spcBef>
                <a:spcPts val="1425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type="title"/>
          </p:nvPr>
        </p:nvSpPr>
        <p:spPr>
          <a:xfrm>
            <a:off x="798225" y="483569"/>
            <a:ext cx="62892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2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System </a:t>
            </a:r>
            <a:r>
              <a:rPr lang="en-US" sz="3200">
                <a:latin typeface="Merriweather"/>
                <a:ea typeface="Merriweather"/>
                <a:cs typeface="Merriweather"/>
                <a:sym typeface="Merriweather"/>
              </a:rPr>
              <a:t>Specifications</a:t>
            </a:r>
            <a:br>
              <a:rPr i="0" lang="en-US" sz="32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i="0" sz="32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0" name="Shape 110"/>
          <p:cNvSpPr txBox="1"/>
          <p:nvPr/>
        </p:nvSpPr>
        <p:spPr>
          <a:xfrm>
            <a:off x="490950" y="1285800"/>
            <a:ext cx="8162100" cy="42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An ideal system/solution must possess the following characteristics:</a:t>
            </a:r>
            <a:endParaRPr sz="20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914400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000"/>
              <a:t>Detect every move/changes on the board accurately</a:t>
            </a:r>
            <a:endParaRPr sz="2000"/>
          </a:p>
          <a:p>
            <a:pPr indent="-355600" lvl="0" marL="914400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000"/>
              <a:t>Identify different types of pieces </a:t>
            </a:r>
            <a:endParaRPr sz="2000"/>
          </a:p>
          <a:p>
            <a:pPr indent="-355600" lvl="0" marL="91440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000"/>
              <a:t>Verify </a:t>
            </a:r>
            <a:r>
              <a:rPr lang="en-US" sz="2000"/>
              <a:t>eligibility</a:t>
            </a:r>
            <a:r>
              <a:rPr lang="en-US" sz="2000"/>
              <a:t> of recorded move</a:t>
            </a:r>
            <a:endParaRPr sz="2000"/>
          </a:p>
          <a:p>
            <a:pPr indent="-355600" lvl="0" marL="91440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000"/>
              <a:t>Indicate </a:t>
            </a:r>
            <a:r>
              <a:rPr lang="en-US" sz="2000"/>
              <a:t>illegal</a:t>
            </a:r>
            <a:r>
              <a:rPr lang="en-US" sz="2000"/>
              <a:t> moves</a:t>
            </a:r>
            <a:endParaRPr sz="2000"/>
          </a:p>
          <a:p>
            <a:pPr indent="-355600" lvl="0" marL="91440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000"/>
              <a:t>Fast response time (&lt;2s)</a:t>
            </a:r>
            <a:endParaRPr sz="2000"/>
          </a:p>
          <a:p>
            <a:pPr indent="-355600" lvl="0" marL="914400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000"/>
              <a:t>Standard sized (5cm-6cm squares) (3.75in king height)</a:t>
            </a:r>
            <a:endParaRPr sz="2000"/>
          </a:p>
          <a:p>
            <a:pPr indent="-355600" lvl="0" marL="914400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000"/>
              <a:t>Reflect opponent’s move clearly</a:t>
            </a:r>
            <a:endParaRPr sz="2000"/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3871" y="1943425"/>
            <a:ext cx="374551" cy="34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3871" y="2290875"/>
            <a:ext cx="374550" cy="34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3871" y="3464750"/>
            <a:ext cx="374550" cy="34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type="title"/>
          </p:nvPr>
        </p:nvSpPr>
        <p:spPr>
          <a:xfrm>
            <a:off x="457200" y="584375"/>
            <a:ext cx="6848400" cy="11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MDR Recap</a:t>
            </a:r>
            <a:endParaRPr/>
          </a:p>
        </p:txBody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457200" y="1604975"/>
            <a:ext cx="3193800" cy="45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Read only 1 piece</a:t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Some Readers not working</a:t>
            </a:r>
            <a:endParaRPr/>
          </a:p>
          <a:p>
            <a: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Basic Bluetooth to Server Connectivity</a:t>
            </a:r>
            <a:endParaRPr/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8375" y="1850150"/>
            <a:ext cx="4919427" cy="3689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457200" y="547775"/>
            <a:ext cx="6848400" cy="11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Frame</a:t>
            </a:r>
            <a:endParaRPr sz="3200"/>
          </a:p>
        </p:txBody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76200" y="1071563"/>
            <a:ext cx="8220000" cy="45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>
              <a:spcBef>
                <a:spcPts val="1425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Copper Cladded FR4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Sturdy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Lightweight</a:t>
            </a:r>
            <a:endParaRPr/>
          </a:p>
          <a:p>
            <a: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RF Shield</a:t>
            </a:r>
            <a:endParaRPr/>
          </a:p>
        </p:txBody>
      </p:sp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9350" y="1855925"/>
            <a:ext cx="4481554" cy="3361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type="title"/>
          </p:nvPr>
        </p:nvSpPr>
        <p:spPr>
          <a:xfrm>
            <a:off x="457200" y="547375"/>
            <a:ext cx="6848400" cy="11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Unit Cell</a:t>
            </a:r>
            <a:endParaRPr sz="3200"/>
          </a:p>
        </p:txBody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457200" y="1604963"/>
            <a:ext cx="8220000" cy="45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>
              <a:spcBef>
                <a:spcPts val="0"/>
              </a:spcBef>
              <a:spcAft>
                <a:spcPts val="1425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4850" y="2153663"/>
            <a:ext cx="4558853" cy="3419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x="457200" y="535050"/>
            <a:ext cx="6848400" cy="11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Reader Range Test</a:t>
            </a:r>
            <a:endParaRPr sz="3200"/>
          </a:p>
        </p:txBody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457200" y="1604975"/>
            <a:ext cx="4701600" cy="45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Distance between reader and chess surface</a:t>
            </a:r>
            <a:endParaRPr sz="2000"/>
          </a:p>
          <a:p>
            <a:pPr indent="0" lvl="0" marL="0" rtl="0">
              <a:spcBef>
                <a:spcPts val="1425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-355600" lvl="0" marL="457200">
              <a:spcBef>
                <a:spcPts val="1425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6</a:t>
            </a:r>
            <a:r>
              <a:rPr lang="en-US" sz="2000"/>
              <a:t> Gain Settings</a:t>
            </a:r>
            <a:endParaRPr sz="2000"/>
          </a:p>
          <a:p>
            <a:pPr indent="-342900" lvl="0" marL="342900">
              <a:spcBef>
                <a:spcPts val="1425"/>
              </a:spcBef>
              <a:spcAft>
                <a:spcPts val="1425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3193450"/>
            <a:ext cx="4587625" cy="237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8950" y="1328550"/>
            <a:ext cx="3387377" cy="4516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x="457200" y="609050"/>
            <a:ext cx="6848400" cy="11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Read Range at 1cm</a:t>
            </a:r>
            <a:endParaRPr/>
          </a:p>
        </p:txBody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457200" y="1604963"/>
            <a:ext cx="8220000" cy="45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			</a:t>
            </a:r>
            <a:endParaRPr/>
          </a:p>
          <a:p>
            <a:pPr indent="-342900" lvl="0" marL="342900">
              <a:spcBef>
                <a:spcPts val="1425"/>
              </a:spcBef>
              <a:spcAft>
                <a:spcPts val="1425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650" y="1604975"/>
            <a:ext cx="7076731" cy="42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