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erriweather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43ADA3-A063-4F0B-9A5B-4F76AB5FF8C2}">
  <a:tblStyle styleId="{9C43ADA3-A063-4F0B-9A5B-4F76AB5FF8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Ryan: Just intro </a:t>
            </a:r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Ryan</a:t>
            </a: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Ryan</a:t>
            </a:r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Christos</a:t>
            </a:r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Shaaz</a:t>
            </a:r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Shaaz</a:t>
            </a:r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Christos</a:t>
            </a: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Tim</a:t>
            </a:r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 rtl="0">
              <a:spcBef>
                <a:spcPts val="0"/>
              </a:spcBef>
              <a:buNone/>
            </a:pPr>
            <a:r>
              <a:rPr lang="en-US"/>
              <a:t>Shaaz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Shaaz</a:t>
            </a:r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Shaaz</a:t>
            </a:r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>
              <a:spcBef>
                <a:spcPts val="0"/>
              </a:spcBef>
              <a:buNone/>
            </a:pPr>
            <a:r>
              <a:rPr lang="en-US"/>
              <a:t>Ryan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Tim</a:t>
            </a:r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Ryan</a:t>
            </a:r>
          </a:p>
        </p:txBody>
      </p:sp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Christos</a:t>
            </a:r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 “We have taken to also referring to this system as the brain of our project. </a:t>
            </a:r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>
              <a:spcBef>
                <a:spcPts val="0"/>
              </a:spcBef>
              <a:buNone/>
            </a:pPr>
            <a:r>
              <a:rPr lang="en-US"/>
              <a:t>Ryan</a:t>
            </a:r>
          </a:p>
        </p:txBody>
      </p:sp>
      <p:sp>
        <p:nvSpPr>
          <p:cNvPr id="601" name="Shape 6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comparable Processors? Limited processing in the box, mostly non continuous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Estimate battery life? power usage of bluetooth and transducer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 </a:t>
            </a:r>
          </a:p>
        </p:txBody>
      </p:sp>
      <p:sp>
        <p:nvSpPr>
          <p:cNvPr id="610" name="Shape 6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comparable Processors? Limited processing in the box, mostly non continuous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Estimate battery life? power usage of bluetooth and transducer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 </a:t>
            </a:r>
          </a:p>
        </p:txBody>
      </p:sp>
      <p:sp>
        <p:nvSpPr>
          <p:cNvPr id="619" name="Shape 6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>
              <a:spcBef>
                <a:spcPts val="0"/>
              </a:spcBef>
              <a:buNone/>
            </a:pPr>
            <a:endParaRPr/>
          </a:p>
        </p:txBody>
      </p:sp>
      <p:sp>
        <p:nvSpPr>
          <p:cNvPr id="628" name="Shape 6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/>
              <a:t>Ryan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Christos</a:t>
            </a: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>
              <a:spcBef>
                <a:spcPts val="0"/>
              </a:spcBef>
              <a:buNone/>
            </a:pPr>
            <a:r>
              <a:rPr lang="en-US"/>
              <a:t>Tim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>
              <a:spcBef>
                <a:spcPts val="0"/>
              </a:spcBef>
              <a:buNone/>
            </a:pPr>
            <a:r>
              <a:rPr lang="en-US"/>
              <a:t>Shaaz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>
              <a:spcBef>
                <a:spcPts val="0"/>
              </a:spcBef>
              <a:buNone/>
            </a:pPr>
            <a:r>
              <a:rPr lang="en-US"/>
              <a:t>Tim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>
              <a:spcBef>
                <a:spcPts val="0"/>
              </a:spcBef>
              <a:buNone/>
            </a:pPr>
            <a:r>
              <a:rPr lang="en-US"/>
              <a:t>Tim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76200" rtl="0">
              <a:spcBef>
                <a:spcPts val="0"/>
              </a:spcBef>
              <a:buNone/>
            </a:pPr>
            <a:r>
              <a:rPr lang="en-US"/>
              <a:t>Tim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211165" cy="3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8" cy="1441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0" y="609600"/>
            <a:ext cx="10437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10585827" y="609600"/>
            <a:ext cx="1602900" cy="13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SzPts val="37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SzPts val="37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SzPts val="37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SzPts val="37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SzPts val="37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SzPts val="37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SzPts val="37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SzPts val="37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228600" marR="0" lvl="0" indent="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3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</a:rPr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Shape 26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1700"/>
              <a:buChar char="●"/>
              <a:defRPr/>
            </a:lvl1pPr>
            <a:lvl2pPr lvl="1">
              <a:spcBef>
                <a:spcPts val="0"/>
              </a:spcBef>
              <a:buSzPts val="1500"/>
              <a:buChar char="○"/>
              <a:defRPr/>
            </a:lvl2pPr>
            <a:lvl3pPr lvl="2">
              <a:spcBef>
                <a:spcPts val="0"/>
              </a:spcBef>
              <a:buSzPts val="1500"/>
              <a:buChar char="■"/>
              <a:defRPr/>
            </a:lvl3pPr>
            <a:lvl4pPr lvl="3">
              <a:spcBef>
                <a:spcPts val="0"/>
              </a:spcBef>
              <a:buSzPts val="1500"/>
              <a:buChar char="●"/>
              <a:defRPr/>
            </a:lvl4pPr>
            <a:lvl5pPr lvl="4">
              <a:spcBef>
                <a:spcPts val="0"/>
              </a:spcBef>
              <a:buSzPts val="1500"/>
              <a:buChar char="○"/>
              <a:defRPr/>
            </a:lvl5pPr>
            <a:lvl6pPr lvl="5">
              <a:spcBef>
                <a:spcPts val="0"/>
              </a:spcBef>
              <a:buSzPts val="1500"/>
              <a:buChar char="■"/>
              <a:defRPr/>
            </a:lvl6pPr>
            <a:lvl7pPr lvl="6">
              <a:spcBef>
                <a:spcPts val="0"/>
              </a:spcBef>
              <a:buSzPts val="1500"/>
              <a:buChar char="●"/>
              <a:defRPr/>
            </a:lvl7pPr>
            <a:lvl8pPr lvl="7">
              <a:spcBef>
                <a:spcPts val="0"/>
              </a:spcBef>
              <a:buSzPts val="1500"/>
              <a:buChar char="○"/>
              <a:defRPr/>
            </a:lvl8pPr>
            <a:lvl9pPr lvl="8">
              <a:spcBef>
                <a:spcPts val="0"/>
              </a:spcBef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1700"/>
              <a:buChar char="●"/>
              <a:defRPr/>
            </a:lvl1pPr>
            <a:lvl2pPr lvl="1">
              <a:spcBef>
                <a:spcPts val="0"/>
              </a:spcBef>
              <a:buSzPts val="1500"/>
              <a:buChar char="○"/>
              <a:defRPr/>
            </a:lvl2pPr>
            <a:lvl3pPr lvl="2">
              <a:spcBef>
                <a:spcPts val="0"/>
              </a:spcBef>
              <a:buSzPts val="1500"/>
              <a:buChar char="■"/>
              <a:defRPr/>
            </a:lvl3pPr>
            <a:lvl4pPr lvl="3">
              <a:spcBef>
                <a:spcPts val="0"/>
              </a:spcBef>
              <a:buSzPts val="1500"/>
              <a:buChar char="●"/>
              <a:defRPr/>
            </a:lvl4pPr>
            <a:lvl5pPr lvl="4">
              <a:spcBef>
                <a:spcPts val="0"/>
              </a:spcBef>
              <a:buSzPts val="1500"/>
              <a:buChar char="○"/>
              <a:defRPr/>
            </a:lvl5pPr>
            <a:lvl6pPr lvl="5">
              <a:spcBef>
                <a:spcPts val="0"/>
              </a:spcBef>
              <a:buSzPts val="1500"/>
              <a:buChar char="■"/>
              <a:defRPr/>
            </a:lvl6pPr>
            <a:lvl7pPr lvl="6">
              <a:spcBef>
                <a:spcPts val="0"/>
              </a:spcBef>
              <a:buSzPts val="1500"/>
              <a:buChar char="●"/>
              <a:defRPr/>
            </a:lvl7pPr>
            <a:lvl8pPr lvl="7">
              <a:spcBef>
                <a:spcPts val="0"/>
              </a:spcBef>
              <a:buSzPts val="1500"/>
              <a:buChar char="○"/>
              <a:defRPr/>
            </a:lvl8pPr>
            <a:lvl9pPr lvl="8">
              <a:spcBef>
                <a:spcPts val="0"/>
              </a:spcBef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1700"/>
              <a:buChar char="●"/>
              <a:defRPr/>
            </a:lvl1pPr>
            <a:lvl2pPr lvl="1">
              <a:spcBef>
                <a:spcPts val="0"/>
              </a:spcBef>
              <a:buSzPts val="1500"/>
              <a:buChar char="○"/>
              <a:defRPr/>
            </a:lvl2pPr>
            <a:lvl3pPr lvl="2">
              <a:spcBef>
                <a:spcPts val="0"/>
              </a:spcBef>
              <a:buSzPts val="1500"/>
              <a:buChar char="■"/>
              <a:defRPr/>
            </a:lvl3pPr>
            <a:lvl4pPr lvl="3">
              <a:spcBef>
                <a:spcPts val="0"/>
              </a:spcBef>
              <a:buSzPts val="1500"/>
              <a:buChar char="●"/>
              <a:defRPr/>
            </a:lvl4pPr>
            <a:lvl5pPr lvl="4">
              <a:spcBef>
                <a:spcPts val="0"/>
              </a:spcBef>
              <a:buSzPts val="1500"/>
              <a:buChar char="○"/>
              <a:defRPr/>
            </a:lvl5pPr>
            <a:lvl6pPr lvl="5">
              <a:spcBef>
                <a:spcPts val="0"/>
              </a:spcBef>
              <a:buSzPts val="1500"/>
              <a:buChar char="■"/>
              <a:defRPr/>
            </a:lvl6pPr>
            <a:lvl7pPr lvl="6">
              <a:spcBef>
                <a:spcPts val="0"/>
              </a:spcBef>
              <a:buSzPts val="1500"/>
              <a:buChar char="●"/>
              <a:defRPr/>
            </a:lvl7pPr>
            <a:lvl8pPr lvl="7">
              <a:spcBef>
                <a:spcPts val="0"/>
              </a:spcBef>
              <a:buSzPts val="1500"/>
              <a:buChar char="○"/>
              <a:defRPr/>
            </a:lvl8pPr>
            <a:lvl9pPr lvl="8">
              <a:spcBef>
                <a:spcPts val="0"/>
              </a:spcBef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</a:rPr>
              <a:t>‹#›</a:t>
            </a:fld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1700"/>
              <a:buChar char="●"/>
              <a:defRPr/>
            </a:lvl1pPr>
            <a:lvl2pPr lvl="1">
              <a:spcBef>
                <a:spcPts val="0"/>
              </a:spcBef>
              <a:buSzPts val="1500"/>
              <a:buChar char="○"/>
              <a:defRPr/>
            </a:lvl2pPr>
            <a:lvl3pPr lvl="2">
              <a:spcBef>
                <a:spcPts val="0"/>
              </a:spcBef>
              <a:buSzPts val="1500"/>
              <a:buChar char="■"/>
              <a:defRPr/>
            </a:lvl3pPr>
            <a:lvl4pPr lvl="3">
              <a:spcBef>
                <a:spcPts val="0"/>
              </a:spcBef>
              <a:buSzPts val="1500"/>
              <a:buChar char="●"/>
              <a:defRPr/>
            </a:lvl4pPr>
            <a:lvl5pPr lvl="4">
              <a:spcBef>
                <a:spcPts val="0"/>
              </a:spcBef>
              <a:buSzPts val="1500"/>
              <a:buChar char="○"/>
              <a:defRPr/>
            </a:lvl5pPr>
            <a:lvl6pPr lvl="5">
              <a:spcBef>
                <a:spcPts val="0"/>
              </a:spcBef>
              <a:buSzPts val="1500"/>
              <a:buChar char="■"/>
              <a:defRPr/>
            </a:lvl6pPr>
            <a:lvl7pPr lvl="6">
              <a:spcBef>
                <a:spcPts val="0"/>
              </a:spcBef>
              <a:buSzPts val="1500"/>
              <a:buChar char="●"/>
              <a:defRPr/>
            </a:lvl7pPr>
            <a:lvl8pPr lvl="7">
              <a:spcBef>
                <a:spcPts val="0"/>
              </a:spcBef>
              <a:buSzPts val="1500"/>
              <a:buChar char="○"/>
              <a:defRPr/>
            </a:lvl8pPr>
            <a:lvl9pPr lvl="8">
              <a:spcBef>
                <a:spcPts val="0"/>
              </a:spcBef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"/>
              <a:buNone/>
              <a:defRPr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415650" y="719633"/>
            <a:ext cx="11360700" cy="17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9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Shush!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680325" y="4804326"/>
            <a:ext cx="8346000" cy="178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Ryan Coleman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Christos Lemonias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Tim Reardon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Shaaz Salim</a:t>
            </a: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680321" y="6492891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5211825" y="4358250"/>
            <a:ext cx="3814500" cy="52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SDP Group 14: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Transducers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0325" y="2081550"/>
            <a:ext cx="7630200" cy="45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16mm piezoelectric transducers 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Parallel honeycomb setup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Current setup uses 10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Not currently at optimal distances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Breadboard pin spacing isn’t great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Future PCD design needed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6613" y="2210100"/>
            <a:ext cx="24669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10909600" y="3847175"/>
            <a:ext cx="1059300" cy="30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11333953" y="6197819"/>
            <a:ext cx="549600" cy="3939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sp>
        <p:nvSpPr>
          <p:cNvPr id="234" name="Shape 234"/>
          <p:cNvSpPr/>
          <p:nvPr/>
        </p:nvSpPr>
        <p:spPr>
          <a:xfrm>
            <a:off x="10323455" y="4282050"/>
            <a:ext cx="1560000" cy="2337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235" name="Shape 235"/>
          <p:cNvSpPr/>
          <p:nvPr/>
        </p:nvSpPr>
        <p:spPr>
          <a:xfrm>
            <a:off x="10436439" y="6300128"/>
            <a:ext cx="1333800" cy="2304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236" name="Shape 236"/>
          <p:cNvSpPr/>
          <p:nvPr/>
        </p:nvSpPr>
        <p:spPr>
          <a:xfrm>
            <a:off x="11322284" y="5944021"/>
            <a:ext cx="448200" cy="303300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grpSp>
        <p:nvGrpSpPr>
          <p:cNvPr id="237" name="Shape 237"/>
          <p:cNvGrpSpPr/>
          <p:nvPr/>
        </p:nvGrpSpPr>
        <p:grpSpPr>
          <a:xfrm>
            <a:off x="8335066" y="4981846"/>
            <a:ext cx="1559652" cy="1637596"/>
            <a:chOff x="1285500" y="2247850"/>
            <a:chExt cx="3607800" cy="3788100"/>
          </a:xfrm>
        </p:grpSpPr>
        <p:sp>
          <p:nvSpPr>
            <p:cNvPr id="238" name="Shape 238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1720531" y="3977438"/>
              <a:ext cx="9537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Accelero- meter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3638001" y="3955057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2783369" y="3973282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Speaker</a:t>
              </a:r>
            </a:p>
          </p:txBody>
        </p:sp>
      </p:grpSp>
      <p:grpSp>
        <p:nvGrpSpPr>
          <p:cNvPr id="245" name="Shape 245"/>
          <p:cNvGrpSpPr/>
          <p:nvPr/>
        </p:nvGrpSpPr>
        <p:grpSpPr>
          <a:xfrm>
            <a:off x="9836324" y="6336122"/>
            <a:ext cx="655154" cy="157852"/>
            <a:chOff x="4803412" y="2327850"/>
            <a:chExt cx="2073272" cy="498900"/>
          </a:xfrm>
        </p:grpSpPr>
        <p:sp>
          <p:nvSpPr>
            <p:cNvPr id="246" name="Shape 246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48" name="Shape 248"/>
          <p:cNvGrpSpPr/>
          <p:nvPr/>
        </p:nvGrpSpPr>
        <p:grpSpPr>
          <a:xfrm>
            <a:off x="10435603" y="5406951"/>
            <a:ext cx="1333732" cy="536657"/>
            <a:chOff x="8918300" y="3074112"/>
            <a:chExt cx="3085199" cy="1241400"/>
          </a:xfrm>
        </p:grpSpPr>
        <p:sp>
          <p:nvSpPr>
            <p:cNvPr id="249" name="Shape 249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grpSp>
          <p:nvGrpSpPr>
            <p:cNvPr id="251" name="Shape 251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252" name="Shape 252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54" name="Shape 254"/>
          <p:cNvGrpSpPr/>
          <p:nvPr/>
        </p:nvGrpSpPr>
        <p:grpSpPr>
          <a:xfrm>
            <a:off x="10421901" y="4481188"/>
            <a:ext cx="1333730" cy="569339"/>
            <a:chOff x="7014800" y="4976448"/>
            <a:chExt cx="3085195" cy="1317000"/>
          </a:xfrm>
        </p:grpSpPr>
        <p:sp>
          <p:nvSpPr>
            <p:cNvPr id="255" name="Shape 255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w="762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</a:p>
          </p:txBody>
        </p:sp>
        <p:grpSp>
          <p:nvGrpSpPr>
            <p:cNvPr id="257" name="Shape 257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258" name="Shape 258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59" name="Shape 259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60" name="Shape 260"/>
          <p:cNvGrpSpPr/>
          <p:nvPr/>
        </p:nvGrpSpPr>
        <p:grpSpPr>
          <a:xfrm rot="-5400000">
            <a:off x="10461428" y="6051426"/>
            <a:ext cx="423362" cy="129614"/>
            <a:chOff x="4803412" y="2327850"/>
            <a:chExt cx="2073272" cy="498900"/>
          </a:xfrm>
        </p:grpSpPr>
        <p:sp>
          <p:nvSpPr>
            <p:cNvPr id="261" name="Shape 261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63" name="Shape 263"/>
          <p:cNvGrpSpPr/>
          <p:nvPr/>
        </p:nvGrpSpPr>
        <p:grpSpPr>
          <a:xfrm rot="-5400000">
            <a:off x="10437798" y="5175614"/>
            <a:ext cx="423362" cy="129614"/>
            <a:chOff x="4803412" y="2327850"/>
            <a:chExt cx="2073272" cy="498900"/>
          </a:xfrm>
        </p:grpSpPr>
        <p:sp>
          <p:nvSpPr>
            <p:cNvPr id="264" name="Shape 264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Parametric Circuitry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0325" y="2081550"/>
            <a:ext cx="9214500" cy="45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Opto isolator</a:t>
            </a:r>
          </a:p>
          <a:p>
            <a:pPr marL="914400" marR="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protects our microcontroller from harmful currents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H-bridge Amplifier</a:t>
            </a:r>
          </a:p>
          <a:p>
            <a:pPr marL="914400" marR="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Microcontroller outputs 3.3V but transducers need 20V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273" name="Shape 273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11333953" y="6197819"/>
            <a:ext cx="549600" cy="3939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sp>
        <p:nvSpPr>
          <p:cNvPr id="275" name="Shape 275"/>
          <p:cNvSpPr/>
          <p:nvPr/>
        </p:nvSpPr>
        <p:spPr>
          <a:xfrm>
            <a:off x="10323355" y="4282050"/>
            <a:ext cx="1560000" cy="2337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276" name="Shape 276"/>
          <p:cNvSpPr/>
          <p:nvPr/>
        </p:nvSpPr>
        <p:spPr>
          <a:xfrm>
            <a:off x="10436439" y="6300128"/>
            <a:ext cx="1333800" cy="2304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277" name="Shape 277"/>
          <p:cNvSpPr/>
          <p:nvPr/>
        </p:nvSpPr>
        <p:spPr>
          <a:xfrm>
            <a:off x="11322284" y="5944021"/>
            <a:ext cx="448200" cy="303300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grpSp>
        <p:nvGrpSpPr>
          <p:cNvPr id="278" name="Shape 278"/>
          <p:cNvGrpSpPr/>
          <p:nvPr/>
        </p:nvGrpSpPr>
        <p:grpSpPr>
          <a:xfrm>
            <a:off x="8335066" y="4981846"/>
            <a:ext cx="1559652" cy="1637596"/>
            <a:chOff x="1285500" y="2247850"/>
            <a:chExt cx="3607800" cy="3788100"/>
          </a:xfrm>
        </p:grpSpPr>
        <p:sp>
          <p:nvSpPr>
            <p:cNvPr id="279" name="Shape 279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1720531" y="3977438"/>
              <a:ext cx="9537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Accelero- meter</a:t>
              </a:r>
            </a:p>
          </p:txBody>
        </p:sp>
        <p:sp>
          <p:nvSpPr>
            <p:cNvPr id="284" name="Shape 284"/>
            <p:cNvSpPr/>
            <p:nvPr/>
          </p:nvSpPr>
          <p:spPr>
            <a:xfrm>
              <a:off x="3638001" y="3955057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2783369" y="3973282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Speaker</a:t>
              </a:r>
            </a:p>
          </p:txBody>
        </p:sp>
      </p:grpSp>
      <p:grpSp>
        <p:nvGrpSpPr>
          <p:cNvPr id="286" name="Shape 286"/>
          <p:cNvGrpSpPr/>
          <p:nvPr/>
        </p:nvGrpSpPr>
        <p:grpSpPr>
          <a:xfrm>
            <a:off x="9836324" y="6336122"/>
            <a:ext cx="655154" cy="157852"/>
            <a:chOff x="4803412" y="2327850"/>
            <a:chExt cx="2073272" cy="498900"/>
          </a:xfrm>
        </p:grpSpPr>
        <p:sp>
          <p:nvSpPr>
            <p:cNvPr id="287" name="Shape 287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89" name="Shape 289"/>
          <p:cNvGrpSpPr/>
          <p:nvPr/>
        </p:nvGrpSpPr>
        <p:grpSpPr>
          <a:xfrm>
            <a:off x="10435603" y="5406951"/>
            <a:ext cx="1333732" cy="536657"/>
            <a:chOff x="8918300" y="3074112"/>
            <a:chExt cx="3085199" cy="1241400"/>
          </a:xfrm>
        </p:grpSpPr>
        <p:sp>
          <p:nvSpPr>
            <p:cNvPr id="290" name="Shape 290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grpSp>
          <p:nvGrpSpPr>
            <p:cNvPr id="292" name="Shape 292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293" name="Shape 293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94" name="Shape 294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95" name="Shape 295"/>
          <p:cNvGrpSpPr/>
          <p:nvPr/>
        </p:nvGrpSpPr>
        <p:grpSpPr>
          <a:xfrm>
            <a:off x="10421901" y="4481188"/>
            <a:ext cx="1333730" cy="569339"/>
            <a:chOff x="7014800" y="4976448"/>
            <a:chExt cx="3085195" cy="1317000"/>
          </a:xfrm>
        </p:grpSpPr>
        <p:sp>
          <p:nvSpPr>
            <p:cNvPr id="296" name="Shape 296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w="762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</a:p>
          </p:txBody>
        </p:sp>
        <p:grpSp>
          <p:nvGrpSpPr>
            <p:cNvPr id="298" name="Shape 298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299" name="Shape 299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00" name="Shape 300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301" name="Shape 301"/>
          <p:cNvGrpSpPr/>
          <p:nvPr/>
        </p:nvGrpSpPr>
        <p:grpSpPr>
          <a:xfrm rot="-5400000">
            <a:off x="10461428" y="6051426"/>
            <a:ext cx="423362" cy="129614"/>
            <a:chOff x="4803412" y="2327850"/>
            <a:chExt cx="2073272" cy="498900"/>
          </a:xfrm>
        </p:grpSpPr>
        <p:sp>
          <p:nvSpPr>
            <p:cNvPr id="302" name="Shape 302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04" name="Shape 304"/>
          <p:cNvGrpSpPr/>
          <p:nvPr/>
        </p:nvGrpSpPr>
        <p:grpSpPr>
          <a:xfrm rot="-5400000">
            <a:off x="10437798" y="5175614"/>
            <a:ext cx="423362" cy="129614"/>
            <a:chOff x="4803412" y="2327850"/>
            <a:chExt cx="2073272" cy="498900"/>
          </a:xfrm>
        </p:grpSpPr>
        <p:sp>
          <p:nvSpPr>
            <p:cNvPr id="305" name="Shape 305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Microcontroller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0325" y="2081550"/>
            <a:ext cx="7630200" cy="45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Teensy 3.5	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Up to 120 MHz ARM® Cortex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Supply voltage: 3.3V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SPI communication pins (for SDHC external memory interface)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PWM capabilities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many PWM output pin options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314" name="Shape 314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0425" y="2378923"/>
            <a:ext cx="2143125" cy="1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11333953" y="6197819"/>
            <a:ext cx="549600" cy="3939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317" name="Shape 317"/>
          <p:cNvSpPr/>
          <p:nvPr/>
        </p:nvSpPr>
        <p:spPr>
          <a:xfrm>
            <a:off x="10323455" y="4282050"/>
            <a:ext cx="1560000" cy="2337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318" name="Shape 318"/>
          <p:cNvSpPr/>
          <p:nvPr/>
        </p:nvSpPr>
        <p:spPr>
          <a:xfrm>
            <a:off x="10436439" y="6300128"/>
            <a:ext cx="1333800" cy="2304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319" name="Shape 319"/>
          <p:cNvSpPr/>
          <p:nvPr/>
        </p:nvSpPr>
        <p:spPr>
          <a:xfrm>
            <a:off x="11322284" y="5944021"/>
            <a:ext cx="448200" cy="303300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grpSp>
        <p:nvGrpSpPr>
          <p:cNvPr id="320" name="Shape 320"/>
          <p:cNvGrpSpPr/>
          <p:nvPr/>
        </p:nvGrpSpPr>
        <p:grpSpPr>
          <a:xfrm>
            <a:off x="8335066" y="4981846"/>
            <a:ext cx="1559652" cy="1637596"/>
            <a:chOff x="1285500" y="2247850"/>
            <a:chExt cx="3607800" cy="3788100"/>
          </a:xfrm>
        </p:grpSpPr>
        <p:sp>
          <p:nvSpPr>
            <p:cNvPr id="321" name="Shape 321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1720531" y="3977438"/>
              <a:ext cx="9537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Accelero- meter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3638001" y="3955057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2783369" y="3973282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Speaker</a:t>
              </a:r>
            </a:p>
          </p:txBody>
        </p:sp>
      </p:grpSp>
      <p:grpSp>
        <p:nvGrpSpPr>
          <p:cNvPr id="328" name="Shape 328"/>
          <p:cNvGrpSpPr/>
          <p:nvPr/>
        </p:nvGrpSpPr>
        <p:grpSpPr>
          <a:xfrm>
            <a:off x="9836324" y="6336122"/>
            <a:ext cx="655154" cy="157852"/>
            <a:chOff x="4803412" y="2327850"/>
            <a:chExt cx="2073272" cy="498900"/>
          </a:xfrm>
        </p:grpSpPr>
        <p:sp>
          <p:nvSpPr>
            <p:cNvPr id="329" name="Shape 329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31" name="Shape 331"/>
          <p:cNvGrpSpPr/>
          <p:nvPr/>
        </p:nvGrpSpPr>
        <p:grpSpPr>
          <a:xfrm>
            <a:off x="10435603" y="5406951"/>
            <a:ext cx="1333732" cy="536657"/>
            <a:chOff x="8918300" y="3074112"/>
            <a:chExt cx="3085199" cy="1241400"/>
          </a:xfrm>
        </p:grpSpPr>
        <p:sp>
          <p:nvSpPr>
            <p:cNvPr id="332" name="Shape 332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w="762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</a:p>
          </p:txBody>
        </p:sp>
        <p:sp>
          <p:nvSpPr>
            <p:cNvPr id="333" name="Shape 333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grpSp>
          <p:nvGrpSpPr>
            <p:cNvPr id="334" name="Shape 334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36" name="Shape 336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337" name="Shape 337"/>
          <p:cNvGrpSpPr/>
          <p:nvPr/>
        </p:nvGrpSpPr>
        <p:grpSpPr>
          <a:xfrm>
            <a:off x="10421901" y="4481188"/>
            <a:ext cx="1333730" cy="569339"/>
            <a:chOff x="7014800" y="4976448"/>
            <a:chExt cx="3085195" cy="1317000"/>
          </a:xfrm>
        </p:grpSpPr>
        <p:sp>
          <p:nvSpPr>
            <p:cNvPr id="338" name="Shape 338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</a:p>
          </p:txBody>
        </p:sp>
        <p:sp>
          <p:nvSpPr>
            <p:cNvPr id="339" name="Shape 339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</a:p>
          </p:txBody>
        </p:sp>
        <p:grpSp>
          <p:nvGrpSpPr>
            <p:cNvPr id="340" name="Shape 340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341" name="Shape 341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42" name="Shape 342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343" name="Shape 343"/>
          <p:cNvGrpSpPr/>
          <p:nvPr/>
        </p:nvGrpSpPr>
        <p:grpSpPr>
          <a:xfrm rot="-5400000">
            <a:off x="10461428" y="6051426"/>
            <a:ext cx="423362" cy="129614"/>
            <a:chOff x="4803412" y="2327850"/>
            <a:chExt cx="2073272" cy="498900"/>
          </a:xfrm>
        </p:grpSpPr>
        <p:sp>
          <p:nvSpPr>
            <p:cNvPr id="344" name="Shape 344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46" name="Shape 346"/>
          <p:cNvGrpSpPr/>
          <p:nvPr/>
        </p:nvGrpSpPr>
        <p:grpSpPr>
          <a:xfrm rot="-5400000">
            <a:off x="10437798" y="5175614"/>
            <a:ext cx="423362" cy="129614"/>
            <a:chOff x="4803412" y="2327850"/>
            <a:chExt cx="2073272" cy="498900"/>
          </a:xfrm>
        </p:grpSpPr>
        <p:sp>
          <p:nvSpPr>
            <p:cNvPr id="347" name="Shape 347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Memory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0325" y="2165175"/>
            <a:ext cx="7630200" cy="45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External memory card will be used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SanDisk microSDHC card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16 GB of space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What is being stored?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WAV files for music/tones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Alarm clock settings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11333953" y="6197819"/>
            <a:ext cx="549600" cy="3939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358" name="Shape 358"/>
          <p:cNvSpPr/>
          <p:nvPr/>
        </p:nvSpPr>
        <p:spPr>
          <a:xfrm>
            <a:off x="10323455" y="4282050"/>
            <a:ext cx="1560000" cy="2337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359" name="Shape 359"/>
          <p:cNvSpPr/>
          <p:nvPr/>
        </p:nvSpPr>
        <p:spPr>
          <a:xfrm>
            <a:off x="10436439" y="6300128"/>
            <a:ext cx="1333800" cy="2304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360" name="Shape 360"/>
          <p:cNvSpPr/>
          <p:nvPr/>
        </p:nvSpPr>
        <p:spPr>
          <a:xfrm>
            <a:off x="11322284" y="5944021"/>
            <a:ext cx="448200" cy="303300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grpSp>
        <p:nvGrpSpPr>
          <p:cNvPr id="361" name="Shape 361"/>
          <p:cNvGrpSpPr/>
          <p:nvPr/>
        </p:nvGrpSpPr>
        <p:grpSpPr>
          <a:xfrm>
            <a:off x="8335066" y="4981846"/>
            <a:ext cx="1559652" cy="1637596"/>
            <a:chOff x="1285500" y="2247850"/>
            <a:chExt cx="3607800" cy="3788100"/>
          </a:xfrm>
        </p:grpSpPr>
        <p:sp>
          <p:nvSpPr>
            <p:cNvPr id="362" name="Shape 362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1720531" y="3977438"/>
              <a:ext cx="9537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Accelero- meter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3638001" y="3955057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2783369" y="3973282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Speaker</a:t>
              </a:r>
            </a:p>
          </p:txBody>
        </p:sp>
      </p:grpSp>
      <p:grpSp>
        <p:nvGrpSpPr>
          <p:cNvPr id="369" name="Shape 369"/>
          <p:cNvGrpSpPr/>
          <p:nvPr/>
        </p:nvGrpSpPr>
        <p:grpSpPr>
          <a:xfrm>
            <a:off x="9836324" y="6336122"/>
            <a:ext cx="655154" cy="157852"/>
            <a:chOff x="4803412" y="2327850"/>
            <a:chExt cx="2073272" cy="498900"/>
          </a:xfrm>
        </p:grpSpPr>
        <p:sp>
          <p:nvSpPr>
            <p:cNvPr id="370" name="Shape 370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72" name="Shape 372"/>
          <p:cNvGrpSpPr/>
          <p:nvPr/>
        </p:nvGrpSpPr>
        <p:grpSpPr>
          <a:xfrm>
            <a:off x="10435603" y="5406951"/>
            <a:ext cx="1333732" cy="536657"/>
            <a:chOff x="8918300" y="3074112"/>
            <a:chExt cx="3085199" cy="1241400"/>
          </a:xfrm>
        </p:grpSpPr>
        <p:sp>
          <p:nvSpPr>
            <p:cNvPr id="373" name="Shape 373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w="762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grpSp>
          <p:nvGrpSpPr>
            <p:cNvPr id="375" name="Shape 375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376" name="Shape 376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378" name="Shape 378"/>
          <p:cNvGrpSpPr/>
          <p:nvPr/>
        </p:nvGrpSpPr>
        <p:grpSpPr>
          <a:xfrm>
            <a:off x="10421901" y="4481188"/>
            <a:ext cx="1333730" cy="569339"/>
            <a:chOff x="7014800" y="4976448"/>
            <a:chExt cx="3085195" cy="1317000"/>
          </a:xfrm>
        </p:grpSpPr>
        <p:sp>
          <p:nvSpPr>
            <p:cNvPr id="379" name="Shape 379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</a:p>
          </p:txBody>
        </p:sp>
        <p:grpSp>
          <p:nvGrpSpPr>
            <p:cNvPr id="381" name="Shape 381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382" name="Shape 382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83" name="Shape 383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384" name="Shape 384"/>
          <p:cNvGrpSpPr/>
          <p:nvPr/>
        </p:nvGrpSpPr>
        <p:grpSpPr>
          <a:xfrm rot="-5400000">
            <a:off x="10461428" y="6051426"/>
            <a:ext cx="423362" cy="129614"/>
            <a:chOff x="4803412" y="2327850"/>
            <a:chExt cx="2073272" cy="498900"/>
          </a:xfrm>
        </p:grpSpPr>
        <p:sp>
          <p:nvSpPr>
            <p:cNvPr id="385" name="Shape 385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87" name="Shape 387"/>
          <p:cNvGrpSpPr/>
          <p:nvPr/>
        </p:nvGrpSpPr>
        <p:grpSpPr>
          <a:xfrm rot="-5400000">
            <a:off x="10437798" y="5175614"/>
            <a:ext cx="423362" cy="129614"/>
            <a:chOff x="4803412" y="2327850"/>
            <a:chExt cx="2073272" cy="498900"/>
          </a:xfrm>
        </p:grpSpPr>
        <p:sp>
          <p:nvSpPr>
            <p:cNvPr id="388" name="Shape 388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390" name="Shape 3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0325" y="2211649"/>
            <a:ext cx="2143125" cy="20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Bluetooth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0325" y="2081550"/>
            <a:ext cx="7630200" cy="45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HC-05</a:t>
            </a:r>
          </a:p>
          <a:p>
            <a:pPr marL="685800" marR="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Maintains connection up to 30 feet</a:t>
            </a:r>
          </a:p>
          <a:p>
            <a:pPr marL="685800" marR="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Voltage levels line up with Teensy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Software will allow for easy manipulation of received information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398" name="Shape 398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11333953" y="6197819"/>
            <a:ext cx="549600" cy="3939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sp>
        <p:nvSpPr>
          <p:cNvPr id="400" name="Shape 400"/>
          <p:cNvSpPr/>
          <p:nvPr/>
        </p:nvSpPr>
        <p:spPr>
          <a:xfrm>
            <a:off x="10323455" y="4282050"/>
            <a:ext cx="1560000" cy="2337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401" name="Shape 401"/>
          <p:cNvSpPr/>
          <p:nvPr/>
        </p:nvSpPr>
        <p:spPr>
          <a:xfrm>
            <a:off x="10436439" y="6300128"/>
            <a:ext cx="1333800" cy="230400"/>
          </a:xfrm>
          <a:prstGeom prst="rect">
            <a:avLst/>
          </a:prstGeom>
          <a:solidFill>
            <a:srgbClr val="3A8099"/>
          </a:solidFill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402" name="Shape 402"/>
          <p:cNvSpPr/>
          <p:nvPr/>
        </p:nvSpPr>
        <p:spPr>
          <a:xfrm>
            <a:off x="11322284" y="5944021"/>
            <a:ext cx="448200" cy="303300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grpSp>
        <p:nvGrpSpPr>
          <p:cNvPr id="403" name="Shape 403"/>
          <p:cNvGrpSpPr/>
          <p:nvPr/>
        </p:nvGrpSpPr>
        <p:grpSpPr>
          <a:xfrm>
            <a:off x="8335066" y="4981846"/>
            <a:ext cx="1559652" cy="1637596"/>
            <a:chOff x="1285500" y="2247850"/>
            <a:chExt cx="3607800" cy="3788100"/>
          </a:xfrm>
        </p:grpSpPr>
        <p:sp>
          <p:nvSpPr>
            <p:cNvPr id="404" name="Shape 404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</a:p>
          </p:txBody>
        </p:sp>
        <p:sp>
          <p:nvSpPr>
            <p:cNvPr id="406" name="Shape 406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</a:p>
          </p:txBody>
        </p:sp>
        <p:sp>
          <p:nvSpPr>
            <p:cNvPr id="407" name="Shape 407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w="762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1720531" y="3977438"/>
              <a:ext cx="9537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Accelero- meter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3638001" y="3955057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sp>
          <p:nvSpPr>
            <p:cNvPr id="410" name="Shape 410"/>
            <p:cNvSpPr/>
            <p:nvPr/>
          </p:nvSpPr>
          <p:spPr>
            <a:xfrm>
              <a:off x="2783369" y="3973282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Speaker</a:t>
              </a:r>
            </a:p>
          </p:txBody>
        </p:sp>
      </p:grpSp>
      <p:grpSp>
        <p:nvGrpSpPr>
          <p:cNvPr id="411" name="Shape 411"/>
          <p:cNvGrpSpPr/>
          <p:nvPr/>
        </p:nvGrpSpPr>
        <p:grpSpPr>
          <a:xfrm>
            <a:off x="9836324" y="6336122"/>
            <a:ext cx="655154" cy="157852"/>
            <a:chOff x="4803412" y="2327850"/>
            <a:chExt cx="2073272" cy="498900"/>
          </a:xfrm>
        </p:grpSpPr>
        <p:sp>
          <p:nvSpPr>
            <p:cNvPr id="412" name="Shape 412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14" name="Shape 414"/>
          <p:cNvGrpSpPr/>
          <p:nvPr/>
        </p:nvGrpSpPr>
        <p:grpSpPr>
          <a:xfrm>
            <a:off x="10435603" y="5406951"/>
            <a:ext cx="1333732" cy="536657"/>
            <a:chOff x="8918300" y="3074112"/>
            <a:chExt cx="3085199" cy="1241400"/>
          </a:xfrm>
        </p:grpSpPr>
        <p:sp>
          <p:nvSpPr>
            <p:cNvPr id="415" name="Shape 415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</a:p>
          </p:txBody>
        </p:sp>
        <p:sp>
          <p:nvSpPr>
            <p:cNvPr id="416" name="Shape 416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grpSp>
          <p:nvGrpSpPr>
            <p:cNvPr id="417" name="Shape 417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418" name="Shape 418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19" name="Shape 419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20" name="Shape 420"/>
          <p:cNvGrpSpPr/>
          <p:nvPr/>
        </p:nvGrpSpPr>
        <p:grpSpPr>
          <a:xfrm>
            <a:off x="10421901" y="4481188"/>
            <a:ext cx="1333730" cy="569339"/>
            <a:chOff x="7014800" y="4976448"/>
            <a:chExt cx="3085195" cy="1317000"/>
          </a:xfrm>
        </p:grpSpPr>
        <p:sp>
          <p:nvSpPr>
            <p:cNvPr id="421" name="Shape 421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</a:p>
          </p:txBody>
        </p:sp>
        <p:grpSp>
          <p:nvGrpSpPr>
            <p:cNvPr id="423" name="Shape 423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424" name="Shape 424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5" name="Shape 425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26" name="Shape 426"/>
          <p:cNvGrpSpPr/>
          <p:nvPr/>
        </p:nvGrpSpPr>
        <p:grpSpPr>
          <a:xfrm rot="-5400000">
            <a:off x="10461428" y="6051426"/>
            <a:ext cx="423362" cy="129614"/>
            <a:chOff x="4803412" y="2327850"/>
            <a:chExt cx="2073272" cy="498900"/>
          </a:xfrm>
        </p:grpSpPr>
        <p:sp>
          <p:nvSpPr>
            <p:cNvPr id="427" name="Shape 427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29" name="Shape 429"/>
          <p:cNvGrpSpPr/>
          <p:nvPr/>
        </p:nvGrpSpPr>
        <p:grpSpPr>
          <a:xfrm rot="-5400000">
            <a:off x="10437798" y="5175614"/>
            <a:ext cx="423362" cy="129614"/>
            <a:chOff x="4803412" y="2327850"/>
            <a:chExt cx="2073272" cy="498900"/>
          </a:xfrm>
        </p:grpSpPr>
        <p:sp>
          <p:nvSpPr>
            <p:cNvPr id="430" name="Shape 430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8675" y="2276699"/>
            <a:ext cx="2143125" cy="19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Voltage Supply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0325" y="2323675"/>
            <a:ext cx="7630200" cy="45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Parametric circuitry needs a 20V supply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Teensy needs 3.3V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24V wall adapter will be used</a:t>
            </a:r>
          </a:p>
          <a:p>
            <a:pPr marL="685800" marR="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 Voltage regulator circuits to provide both voltage supplies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sp>
        <p:nvSpPr>
          <p:cNvPr id="440" name="Shape 440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sldNum" idx="12"/>
          </p:nvPr>
        </p:nvSpPr>
        <p:spPr>
          <a:xfrm>
            <a:off x="11333953" y="6197819"/>
            <a:ext cx="549600" cy="3939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sp>
        <p:nvSpPr>
          <p:cNvPr id="442" name="Shape 442"/>
          <p:cNvSpPr/>
          <p:nvPr/>
        </p:nvSpPr>
        <p:spPr>
          <a:xfrm>
            <a:off x="10323455" y="4282050"/>
            <a:ext cx="1560000" cy="2337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443" name="Shape 443"/>
          <p:cNvSpPr/>
          <p:nvPr/>
        </p:nvSpPr>
        <p:spPr>
          <a:xfrm>
            <a:off x="10436439" y="6300128"/>
            <a:ext cx="1333800" cy="2304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444" name="Shape 444"/>
          <p:cNvSpPr/>
          <p:nvPr/>
        </p:nvSpPr>
        <p:spPr>
          <a:xfrm>
            <a:off x="11322284" y="5944021"/>
            <a:ext cx="448200" cy="303300"/>
          </a:xfrm>
          <a:prstGeom prst="rect">
            <a:avLst/>
          </a:prstGeom>
          <a:solidFill>
            <a:srgbClr val="757070"/>
          </a:solidFill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grpSp>
        <p:nvGrpSpPr>
          <p:cNvPr id="445" name="Shape 445"/>
          <p:cNvGrpSpPr/>
          <p:nvPr/>
        </p:nvGrpSpPr>
        <p:grpSpPr>
          <a:xfrm>
            <a:off x="8335066" y="4981846"/>
            <a:ext cx="1559652" cy="1637596"/>
            <a:chOff x="1285500" y="2247850"/>
            <a:chExt cx="3607800" cy="3788100"/>
          </a:xfrm>
        </p:grpSpPr>
        <p:sp>
          <p:nvSpPr>
            <p:cNvPr id="446" name="Shape 446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</a:p>
          </p:txBody>
        </p:sp>
        <p:sp>
          <p:nvSpPr>
            <p:cNvPr id="447" name="Shape 447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</a:p>
          </p:txBody>
        </p:sp>
        <p:sp>
          <p:nvSpPr>
            <p:cNvPr id="448" name="Shape 448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</a:p>
          </p:txBody>
        </p:sp>
        <p:sp>
          <p:nvSpPr>
            <p:cNvPr id="449" name="Shape 449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</a:p>
          </p:txBody>
        </p:sp>
        <p:sp>
          <p:nvSpPr>
            <p:cNvPr id="450" name="Shape 450"/>
            <p:cNvSpPr/>
            <p:nvPr/>
          </p:nvSpPr>
          <p:spPr>
            <a:xfrm>
              <a:off x="1720531" y="3977438"/>
              <a:ext cx="9537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Accelero- meter</a:t>
              </a:r>
            </a:p>
          </p:txBody>
        </p:sp>
        <p:sp>
          <p:nvSpPr>
            <p:cNvPr id="451" name="Shape 451"/>
            <p:cNvSpPr/>
            <p:nvPr/>
          </p:nvSpPr>
          <p:spPr>
            <a:xfrm>
              <a:off x="3638001" y="3955057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sp>
          <p:nvSpPr>
            <p:cNvPr id="452" name="Shape 452"/>
            <p:cNvSpPr/>
            <p:nvPr/>
          </p:nvSpPr>
          <p:spPr>
            <a:xfrm>
              <a:off x="2783369" y="3973282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Speaker</a:t>
              </a:r>
            </a:p>
          </p:txBody>
        </p:sp>
      </p:grpSp>
      <p:grpSp>
        <p:nvGrpSpPr>
          <p:cNvPr id="453" name="Shape 453"/>
          <p:cNvGrpSpPr/>
          <p:nvPr/>
        </p:nvGrpSpPr>
        <p:grpSpPr>
          <a:xfrm>
            <a:off x="9836324" y="6336122"/>
            <a:ext cx="655154" cy="157852"/>
            <a:chOff x="4803412" y="2327850"/>
            <a:chExt cx="2073272" cy="498900"/>
          </a:xfrm>
        </p:grpSpPr>
        <p:sp>
          <p:nvSpPr>
            <p:cNvPr id="454" name="Shape 454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56" name="Shape 456"/>
          <p:cNvGrpSpPr/>
          <p:nvPr/>
        </p:nvGrpSpPr>
        <p:grpSpPr>
          <a:xfrm>
            <a:off x="10435603" y="5406951"/>
            <a:ext cx="1333732" cy="536657"/>
            <a:chOff x="8918300" y="3074112"/>
            <a:chExt cx="3085199" cy="1241400"/>
          </a:xfrm>
        </p:grpSpPr>
        <p:sp>
          <p:nvSpPr>
            <p:cNvPr id="457" name="Shape 457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</a:p>
          </p:txBody>
        </p:sp>
        <p:sp>
          <p:nvSpPr>
            <p:cNvPr id="458" name="Shape 458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grpSp>
          <p:nvGrpSpPr>
            <p:cNvPr id="459" name="Shape 459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460" name="Shape 460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1" name="Shape 461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62" name="Shape 462"/>
          <p:cNvGrpSpPr/>
          <p:nvPr/>
        </p:nvGrpSpPr>
        <p:grpSpPr>
          <a:xfrm>
            <a:off x="10421901" y="4481188"/>
            <a:ext cx="1333730" cy="569339"/>
            <a:chOff x="7014800" y="4976448"/>
            <a:chExt cx="3085195" cy="1317000"/>
          </a:xfrm>
        </p:grpSpPr>
        <p:sp>
          <p:nvSpPr>
            <p:cNvPr id="463" name="Shape 463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</a:p>
          </p:txBody>
        </p:sp>
        <p:sp>
          <p:nvSpPr>
            <p:cNvPr id="464" name="Shape 464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</a:p>
          </p:txBody>
        </p:sp>
        <p:grpSp>
          <p:nvGrpSpPr>
            <p:cNvPr id="465" name="Shape 465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466" name="Shape 466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67" name="Shape 467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468" name="Shape 468"/>
          <p:cNvGrpSpPr/>
          <p:nvPr/>
        </p:nvGrpSpPr>
        <p:grpSpPr>
          <a:xfrm rot="-5400000">
            <a:off x="10461428" y="6051426"/>
            <a:ext cx="423362" cy="129614"/>
            <a:chOff x="4803412" y="2327850"/>
            <a:chExt cx="2073272" cy="498900"/>
          </a:xfrm>
        </p:grpSpPr>
        <p:sp>
          <p:nvSpPr>
            <p:cNvPr id="469" name="Shape 469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71" name="Shape 471"/>
          <p:cNvGrpSpPr/>
          <p:nvPr/>
        </p:nvGrpSpPr>
        <p:grpSpPr>
          <a:xfrm rot="-5400000">
            <a:off x="10437798" y="5175614"/>
            <a:ext cx="423362" cy="129614"/>
            <a:chOff x="4803412" y="2327850"/>
            <a:chExt cx="2073272" cy="498900"/>
          </a:xfrm>
        </p:grpSpPr>
        <p:sp>
          <p:nvSpPr>
            <p:cNvPr id="472" name="Shape 472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App</a:t>
            </a:r>
          </a:p>
        </p:txBody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0325" y="2081550"/>
            <a:ext cx="8564700" cy="453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Developed in Android Studio for Android Apps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User controls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Pick time and day of alarms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Choose repeating alarms</a:t>
            </a:r>
          </a:p>
          <a:p>
            <a:pPr marL="685800" marR="0" lvl="1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Choose alarm tones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Will send all information to the Teensy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sp>
        <p:nvSpPr>
          <p:cNvPr id="481" name="Shape 481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11333953" y="6197819"/>
            <a:ext cx="549600" cy="3939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sp>
        <p:nvSpPr>
          <p:cNvPr id="483" name="Shape 483"/>
          <p:cNvSpPr/>
          <p:nvPr/>
        </p:nvSpPr>
        <p:spPr>
          <a:xfrm>
            <a:off x="10323455" y="4282050"/>
            <a:ext cx="1560000" cy="2337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484" name="Shape 484"/>
          <p:cNvSpPr/>
          <p:nvPr/>
        </p:nvSpPr>
        <p:spPr>
          <a:xfrm>
            <a:off x="10436439" y="6300128"/>
            <a:ext cx="1333800" cy="2304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485" name="Shape 485"/>
          <p:cNvSpPr/>
          <p:nvPr/>
        </p:nvSpPr>
        <p:spPr>
          <a:xfrm>
            <a:off x="11322284" y="5944021"/>
            <a:ext cx="448200" cy="303300"/>
          </a:xfrm>
          <a:prstGeom prst="rect">
            <a:avLst/>
          </a:prstGeom>
          <a:solidFill>
            <a:srgbClr val="75707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grpSp>
        <p:nvGrpSpPr>
          <p:cNvPr id="486" name="Shape 486"/>
          <p:cNvGrpSpPr/>
          <p:nvPr/>
        </p:nvGrpSpPr>
        <p:grpSpPr>
          <a:xfrm>
            <a:off x="8335066" y="4981846"/>
            <a:ext cx="1559652" cy="1637596"/>
            <a:chOff x="1285500" y="2247850"/>
            <a:chExt cx="3607800" cy="3788100"/>
          </a:xfrm>
        </p:grpSpPr>
        <p:sp>
          <p:nvSpPr>
            <p:cNvPr id="487" name="Shape 487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</a:p>
          </p:txBody>
        </p:sp>
        <p:sp>
          <p:nvSpPr>
            <p:cNvPr id="488" name="Shape 488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</a:p>
          </p:txBody>
        </p:sp>
        <p:sp>
          <p:nvSpPr>
            <p:cNvPr id="489" name="Shape 489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w="38100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</a:p>
          </p:txBody>
        </p:sp>
        <p:sp>
          <p:nvSpPr>
            <p:cNvPr id="490" name="Shape 490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</a:p>
          </p:txBody>
        </p:sp>
        <p:sp>
          <p:nvSpPr>
            <p:cNvPr id="491" name="Shape 491"/>
            <p:cNvSpPr/>
            <p:nvPr/>
          </p:nvSpPr>
          <p:spPr>
            <a:xfrm>
              <a:off x="1720531" y="3977438"/>
              <a:ext cx="9537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Accelero- meter</a:t>
              </a:r>
            </a:p>
          </p:txBody>
        </p:sp>
        <p:sp>
          <p:nvSpPr>
            <p:cNvPr id="492" name="Shape 492"/>
            <p:cNvSpPr/>
            <p:nvPr/>
          </p:nvSpPr>
          <p:spPr>
            <a:xfrm>
              <a:off x="3638001" y="3955057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sp>
          <p:nvSpPr>
            <p:cNvPr id="493" name="Shape 493"/>
            <p:cNvSpPr/>
            <p:nvPr/>
          </p:nvSpPr>
          <p:spPr>
            <a:xfrm>
              <a:off x="2783369" y="3973282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Speaker</a:t>
              </a:r>
            </a:p>
          </p:txBody>
        </p:sp>
      </p:grpSp>
      <p:grpSp>
        <p:nvGrpSpPr>
          <p:cNvPr id="494" name="Shape 494"/>
          <p:cNvGrpSpPr/>
          <p:nvPr/>
        </p:nvGrpSpPr>
        <p:grpSpPr>
          <a:xfrm>
            <a:off x="9836324" y="6336122"/>
            <a:ext cx="655154" cy="157852"/>
            <a:chOff x="4803412" y="2327850"/>
            <a:chExt cx="2073272" cy="498900"/>
          </a:xfrm>
        </p:grpSpPr>
        <p:sp>
          <p:nvSpPr>
            <p:cNvPr id="495" name="Shape 495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97" name="Shape 497"/>
          <p:cNvGrpSpPr/>
          <p:nvPr/>
        </p:nvGrpSpPr>
        <p:grpSpPr>
          <a:xfrm>
            <a:off x="10435603" y="5406951"/>
            <a:ext cx="1333732" cy="536657"/>
            <a:chOff x="8918300" y="3074112"/>
            <a:chExt cx="3085199" cy="1241400"/>
          </a:xfrm>
        </p:grpSpPr>
        <p:sp>
          <p:nvSpPr>
            <p:cNvPr id="498" name="Shape 498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</a:p>
          </p:txBody>
        </p:sp>
        <p:sp>
          <p:nvSpPr>
            <p:cNvPr id="499" name="Shape 499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grpSp>
          <p:nvGrpSpPr>
            <p:cNvPr id="500" name="Shape 500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501" name="Shape 501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02" name="Shape 502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503" name="Shape 503"/>
          <p:cNvGrpSpPr/>
          <p:nvPr/>
        </p:nvGrpSpPr>
        <p:grpSpPr>
          <a:xfrm>
            <a:off x="10421901" y="4481188"/>
            <a:ext cx="1333730" cy="569339"/>
            <a:chOff x="7014800" y="4976448"/>
            <a:chExt cx="3085195" cy="1317000"/>
          </a:xfrm>
        </p:grpSpPr>
        <p:sp>
          <p:nvSpPr>
            <p:cNvPr id="504" name="Shape 504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</a:p>
          </p:txBody>
        </p:sp>
        <p:sp>
          <p:nvSpPr>
            <p:cNvPr id="505" name="Shape 505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</a:p>
          </p:txBody>
        </p:sp>
        <p:grpSp>
          <p:nvGrpSpPr>
            <p:cNvPr id="506" name="Shape 506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507" name="Shape 507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508" name="Shape 508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6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509" name="Shape 509"/>
          <p:cNvGrpSpPr/>
          <p:nvPr/>
        </p:nvGrpSpPr>
        <p:grpSpPr>
          <a:xfrm rot="-5400000">
            <a:off x="10461428" y="6051426"/>
            <a:ext cx="423362" cy="129614"/>
            <a:chOff x="4803412" y="2327850"/>
            <a:chExt cx="2073272" cy="498900"/>
          </a:xfrm>
        </p:grpSpPr>
        <p:sp>
          <p:nvSpPr>
            <p:cNvPr id="510" name="Shape 510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512" name="Shape 512"/>
          <p:cNvGrpSpPr/>
          <p:nvPr/>
        </p:nvGrpSpPr>
        <p:grpSpPr>
          <a:xfrm rot="-5400000">
            <a:off x="10437798" y="5175614"/>
            <a:ext cx="423362" cy="129614"/>
            <a:chOff x="4803412" y="2327850"/>
            <a:chExt cx="2073272" cy="498900"/>
          </a:xfrm>
        </p:grpSpPr>
        <p:sp>
          <p:nvSpPr>
            <p:cNvPr id="513" name="Shape 513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515" name="Shape 5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7700" y="2773700"/>
            <a:ext cx="2004875" cy="20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5400"/>
              <a:t>PDR Recommendations (2)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361025" y="2062975"/>
            <a:ext cx="10758900" cy="39705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Add Bluetooth connection between microcontroller and phone to MDR Deliverables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Important for the eventual combination of our deliverables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Didn’t want to leave this for later and possibly delay ourselves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We took this into account moving forward and...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  <p:pic>
        <p:nvPicPr>
          <p:cNvPr id="524" name="Shape 524"/>
          <p:cNvPicPr preferRelativeResize="0"/>
          <p:nvPr/>
        </p:nvPicPr>
        <p:blipFill rotWithShape="1">
          <a:blip r:embed="rId3">
            <a:alphaModFix/>
          </a:blip>
          <a:srcRect l="24854" t="83454" r="5210" b="13298"/>
          <a:stretch/>
        </p:blipFill>
        <p:spPr>
          <a:xfrm>
            <a:off x="733700" y="5557025"/>
            <a:ext cx="10013526" cy="100092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Shape 525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MDR Deliverables 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0325" y="2118725"/>
            <a:ext cx="10916400" cy="45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Bluetooth Connectivity Demonstration</a:t>
            </a:r>
          </a:p>
          <a:p>
            <a:pPr marL="685800" lvl="1" indent="-165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Developed By Shaaz Salim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App Framework Presentation</a:t>
            </a:r>
          </a:p>
          <a:p>
            <a:pPr marL="685800" lvl="1" indent="-165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Developed by Timothy Reardon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Parametric Circuitry with Array</a:t>
            </a:r>
          </a:p>
          <a:p>
            <a:pPr marL="685800" lvl="1" indent="-165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Developed by Ryan Coleman and Christos Lemonias </a:t>
            </a:r>
          </a:p>
        </p:txBody>
      </p:sp>
      <p:sp>
        <p:nvSpPr>
          <p:cNvPr id="532" name="Shape 532"/>
          <p:cNvSpPr txBox="1">
            <a:spLocks noGrp="1"/>
          </p:cNvSpPr>
          <p:nvPr>
            <p:ph type="ftr" idx="11"/>
          </p:nvPr>
        </p:nvSpPr>
        <p:spPr>
          <a:xfrm>
            <a:off x="680321" y="6503675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Bluetooth Presentation</a:t>
            </a:r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0325" y="2146600"/>
            <a:ext cx="10049100" cy="447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Mobile app code sends ‘high’ signal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while button is pressed.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Teensy constantly checks for change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in signal from Bluetooth.</a:t>
            </a:r>
          </a:p>
        </p:txBody>
      </p:sp>
      <p:sp>
        <p:nvSpPr>
          <p:cNvPr id="540" name="Shape 540"/>
          <p:cNvSpPr txBox="1">
            <a:spLocks noGrp="1"/>
          </p:cNvSpPr>
          <p:nvPr>
            <p:ph type="ftr" idx="11"/>
          </p:nvPr>
        </p:nvSpPr>
        <p:spPr>
          <a:xfrm>
            <a:off x="680321" y="6503675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  <p:pic>
        <p:nvPicPr>
          <p:cNvPr id="542" name="Shape 5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875" y="2271497"/>
            <a:ext cx="3848100" cy="43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/>
              <a:t>This is Shush!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104612" y="3468763"/>
            <a:ext cx="1960800" cy="5880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400">
                <a:solidFill>
                  <a:srgbClr val="000000"/>
                </a:solidFill>
              </a:rPr>
              <a:t>Christos Lemonias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259388" y="5691400"/>
            <a:ext cx="1651200" cy="5880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Tim Reardon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436188" y="5691400"/>
            <a:ext cx="1651200" cy="5880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Shaaz Salim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436188" y="3574938"/>
            <a:ext cx="1651200" cy="5880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>Ryan Coleman</a:t>
            </a:r>
          </a:p>
        </p:txBody>
      </p:sp>
      <p:sp>
        <p:nvSpPr>
          <p:cNvPr id="93" name="Shape 93"/>
          <p:cNvSpPr/>
          <p:nvPr/>
        </p:nvSpPr>
        <p:spPr>
          <a:xfrm>
            <a:off x="2650300" y="2741375"/>
            <a:ext cx="582900" cy="35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786375" y="2741375"/>
            <a:ext cx="582900" cy="35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2572575" y="5122700"/>
            <a:ext cx="582900" cy="35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8786375" y="5174900"/>
            <a:ext cx="582900" cy="35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7722" y="2038474"/>
            <a:ext cx="1448050" cy="1536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113" y="4003825"/>
            <a:ext cx="1217263" cy="183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t="14221" r="9788" b="29162"/>
          <a:stretch/>
        </p:blipFill>
        <p:spPr>
          <a:xfrm>
            <a:off x="8374125" y="2071250"/>
            <a:ext cx="1518819" cy="169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47750" y="4293716"/>
            <a:ext cx="1154100" cy="151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Framework Presentation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ftr" idx="11"/>
          </p:nvPr>
        </p:nvSpPr>
        <p:spPr>
          <a:xfrm>
            <a:off x="680321" y="6503675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pic>
        <p:nvPicPr>
          <p:cNvPr id="550" name="Shape 5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786" y="2344821"/>
            <a:ext cx="2430864" cy="40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00" y="2339400"/>
            <a:ext cx="2430875" cy="404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8000" y="2726813"/>
            <a:ext cx="5575549" cy="32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Shape 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3125" y="4823275"/>
            <a:ext cx="693514" cy="54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Parametric Schematic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ftr" idx="11"/>
          </p:nvPr>
        </p:nvSpPr>
        <p:spPr>
          <a:xfrm>
            <a:off x="680321" y="6503675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  <p:pic>
        <p:nvPicPr>
          <p:cNvPr id="561" name="Shape 5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090" y="3215534"/>
            <a:ext cx="2495134" cy="24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227" y="3420220"/>
            <a:ext cx="2495134" cy="244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Shape 5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0453" y="2731000"/>
            <a:ext cx="5199361" cy="325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5" y="4747081"/>
            <a:ext cx="524524" cy="40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352" y="4955230"/>
            <a:ext cx="524524" cy="409574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/>
          <p:nvPr/>
        </p:nvSpPr>
        <p:spPr>
          <a:xfrm>
            <a:off x="127000" y="3052634"/>
            <a:ext cx="2764800" cy="29739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5790505" y="3052634"/>
            <a:ext cx="5277000" cy="2973900"/>
          </a:xfrm>
          <a:prstGeom prst="rect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568" name="Shape 5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23471" y="3581913"/>
            <a:ext cx="1071500" cy="15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Shape 569"/>
          <p:cNvSpPr/>
          <p:nvPr/>
        </p:nvSpPr>
        <p:spPr>
          <a:xfrm>
            <a:off x="11114050" y="3698500"/>
            <a:ext cx="250800" cy="74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3025509" y="3052634"/>
            <a:ext cx="2631300" cy="2973900"/>
          </a:xfrm>
          <a:prstGeom prst="rect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11123475" y="3052625"/>
            <a:ext cx="957000" cy="2973900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72" name="Shape 572"/>
          <p:cNvCxnSpPr/>
          <p:nvPr/>
        </p:nvCxnSpPr>
        <p:spPr>
          <a:xfrm>
            <a:off x="2797100" y="4757850"/>
            <a:ext cx="288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3" name="Shape 573"/>
          <p:cNvCxnSpPr/>
          <p:nvPr/>
        </p:nvCxnSpPr>
        <p:spPr>
          <a:xfrm>
            <a:off x="5596350" y="4951863"/>
            <a:ext cx="288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4" name="Shape 574"/>
          <p:cNvCxnSpPr/>
          <p:nvPr/>
        </p:nvCxnSpPr>
        <p:spPr>
          <a:xfrm>
            <a:off x="10989825" y="4437250"/>
            <a:ext cx="288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5" name="Shape 575"/>
          <p:cNvSpPr txBox="1"/>
          <p:nvPr/>
        </p:nvSpPr>
        <p:spPr>
          <a:xfrm>
            <a:off x="431500" y="2731000"/>
            <a:ext cx="2155800" cy="19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Optoisolator 1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3263238" y="2731000"/>
            <a:ext cx="2155800" cy="19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Optoisolator 2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7351100" y="2731000"/>
            <a:ext cx="2155800" cy="19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H-bridge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10527075" y="2731000"/>
            <a:ext cx="2155800" cy="19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Speaker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Shape 58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7225"/>
            <a:ext cx="12192000" cy="48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Shape 58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Parametric Array Spread</a:t>
            </a:r>
          </a:p>
        </p:txBody>
      </p:sp>
      <p:sp>
        <p:nvSpPr>
          <p:cNvPr id="585" name="Shape 58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  <p:sp>
        <p:nvSpPr>
          <p:cNvPr id="586" name="Shape 586"/>
          <p:cNvSpPr txBox="1">
            <a:spLocks noGrp="1"/>
          </p:cNvSpPr>
          <p:nvPr>
            <p:ph type="ftr" idx="11"/>
          </p:nvPr>
        </p:nvSpPr>
        <p:spPr>
          <a:xfrm>
            <a:off x="680321" y="6503675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cxnSp>
        <p:nvCxnSpPr>
          <p:cNvPr id="587" name="Shape 587"/>
          <p:cNvCxnSpPr/>
          <p:nvPr/>
        </p:nvCxnSpPr>
        <p:spPr>
          <a:xfrm rot="10800000">
            <a:off x="7601400" y="2732200"/>
            <a:ext cx="27900" cy="3252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88" name="Shape 588"/>
          <p:cNvCxnSpPr/>
          <p:nvPr/>
        </p:nvCxnSpPr>
        <p:spPr>
          <a:xfrm rot="10800000">
            <a:off x="1542550" y="5454800"/>
            <a:ext cx="7647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Parametric Presentation</a:t>
            </a:r>
          </a:p>
        </p:txBody>
      </p:sp>
      <p:sp>
        <p:nvSpPr>
          <p:cNvPr id="594" name="Shape 59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  <p:sp>
        <p:nvSpPr>
          <p:cNvPr id="595" name="Shape 595"/>
          <p:cNvSpPr txBox="1">
            <a:spLocks noGrp="1"/>
          </p:cNvSpPr>
          <p:nvPr>
            <p:ph type="ftr" idx="11"/>
          </p:nvPr>
        </p:nvSpPr>
        <p:spPr>
          <a:xfrm>
            <a:off x="680321" y="6503675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pic>
        <p:nvPicPr>
          <p:cNvPr id="596" name="Shape 5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00" y="2126425"/>
            <a:ext cx="5783250" cy="43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Shape 5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567" y="2126424"/>
            <a:ext cx="5857401" cy="43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/>
              <a:t>CDR Deliverables  </a:t>
            </a:r>
          </a:p>
        </p:txBody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0326" y="2022025"/>
            <a:ext cx="11084100" cy="3599400"/>
          </a:xfrm>
          <a:prstGeom prst="rect">
            <a:avLst/>
          </a:prstGeom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Functional prototype (All Members)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Fully functional App</a:t>
            </a:r>
          </a:p>
          <a:p>
            <a:pPr marL="914400" lvl="1" indent="-419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System control via App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Power supply / regulation implementation (Tim and Shaaz)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PCB design (Ryan and Christos)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  <p:sp>
        <p:nvSpPr>
          <p:cNvPr id="606" name="Shape 606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" marR="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4" name="Shape 61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  <p:sp>
        <p:nvSpPr>
          <p:cNvPr id="615" name="Shape 615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/>
              <a:t>Weight</a:t>
            </a:r>
          </a:p>
        </p:txBody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rebuchet MS"/>
              <a:buChar char="•"/>
            </a:pPr>
            <a:r>
              <a:rPr lang="en-US" sz="3000">
                <a:solidFill>
                  <a:srgbClr val="000000"/>
                </a:solidFill>
              </a:rPr>
              <a:t>Current Speaker/board set up is only 0.28lbs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Future PCB weight should be similar to our breadboard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Components should not add much to the overall weight </a:t>
            </a:r>
          </a:p>
        </p:txBody>
      </p:sp>
      <p:sp>
        <p:nvSpPr>
          <p:cNvPr id="623" name="Shape 62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  <p:sp>
        <p:nvSpPr>
          <p:cNvPr id="624" name="Shape 624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/>
              <a:t>Power Consumption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680326" y="2016125"/>
            <a:ext cx="11203200" cy="3599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Teensy MC: maximum of .33W at operating voltage of 3.3 V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Output high current total for all ports: 100mA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Output high voltage: 3.3V</a:t>
            </a:r>
          </a:p>
          <a:p>
            <a:pPr marL="914400" lvl="1" indent="-419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relatively low power; regulated by power supply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Transducers: 2.1 uW of power at 20V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Each 40KHz piezo transducer dissipates .21 uW</a:t>
            </a:r>
          </a:p>
          <a:p>
            <a:pPr marL="914400" lvl="1" indent="-419100" rtl="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10 piezo transducers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  <p:sp>
        <p:nvSpPr>
          <p:cNvPr id="633" name="Shape 633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Problem Statement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Difficulty sleeping when your roommate's alarm goes off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Feeling bad when you keep your roommate awake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Enjoy listening to white noise before bed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Alarm that wake you up without waking anyone else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21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Robust and easy to use system which enhances the </a:t>
            </a:r>
            <a:r>
              <a:rPr lang="en-US" sz="2960">
                <a:solidFill>
                  <a:srgbClr val="000000"/>
                </a:solidFill>
              </a:rPr>
              <a:t>user's</a:t>
            </a:r>
            <a:r>
              <a:rPr lang="en-US" sz="29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experience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lang="en-US" sz="36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Specifications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0325" y="2183775"/>
            <a:ext cx="11130600" cy="375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Array</a:t>
            </a:r>
          </a:p>
          <a:p>
            <a:pPr marL="685800" marR="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W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orks properly within a meter from pillow </a:t>
            </a:r>
          </a:p>
          <a:p>
            <a:pPr marL="685800" marR="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H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 it’s own dedicated Bluetooth link</a:t>
            </a:r>
          </a:p>
          <a:p>
            <a:pPr marL="685800" marR="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Sound covers approximate size of pillow (20x28 in)</a:t>
            </a:r>
          </a:p>
          <a:p>
            <a:pPr marL="685800" marR="0" lvl="1" indent="-165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Volume at pillow between 70 and 90 dB</a:t>
            </a:r>
          </a:p>
          <a:p>
            <a:pPr marL="2286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</a:rPr>
              <a:t>App</a:t>
            </a:r>
          </a:p>
          <a:p>
            <a:pPr marL="685800" lvl="1" indent="-165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The app will be designed and available for android</a:t>
            </a:r>
          </a:p>
          <a:p>
            <a:pPr marL="685800" lvl="1" indent="-165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Functions such as snooze, alarm time, and tone select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/>
              <a:t>Cost Analysis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graphicFrame>
        <p:nvGraphicFramePr>
          <p:cNvPr id="125" name="Shape 125"/>
          <p:cNvGraphicFramePr/>
          <p:nvPr/>
        </p:nvGraphicFramePr>
        <p:xfrm>
          <a:off x="115225" y="208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{9C43ADA3-A063-4F0B-9A5B-4F76AB5FF8C2}</a:tableStyleId>
              </a:tblPr>
              <a:tblGrid>
                <a:gridCol w="187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0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Past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QTY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Unit Price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Description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Total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$31.25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Teensy 3.5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$31.25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$4.46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Ultrasonic Transducer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$44.60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$0.96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Logic Output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$1.92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$1.30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Half Bridge Driver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$5.20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$0.95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Voltage Regulator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$1.90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$0.92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MOSFET PT8N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$3.68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$8.50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HC-05 Bluetooth Serial Module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$8.50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$8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Shipping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$16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Total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$113.05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0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Future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$8.00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MicroSd and Adapter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$8.00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$22.00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Audio Shield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$22.00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$17.45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WALL MOUNT ADAPTER 24V 24W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$17.45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/>
              <a:t>Gantt Chart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228600" lvl="0" indent="7620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4100"/>
            <a:ext cx="12191998" cy="48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28325"/>
            <a:ext cx="6537000" cy="1454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147050" y="788725"/>
            <a:ext cx="6256500" cy="11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>
                <a:solidFill>
                  <a:srgbClr val="FFFFFF"/>
                </a:solidFill>
              </a:rPr>
              <a:t>  Block Diagram </a:t>
            </a:r>
            <a:r>
              <a:rPr lang="en-US" sz="1800">
                <a:solidFill>
                  <a:srgbClr val="FFFFFF"/>
                </a:solidFill>
              </a:rPr>
              <a:t>(Original)</a:t>
            </a:r>
          </a:p>
        </p:txBody>
      </p:sp>
      <p:sp>
        <p:nvSpPr>
          <p:cNvPr id="144" name="Shape 144"/>
          <p:cNvSpPr/>
          <p:nvPr/>
        </p:nvSpPr>
        <p:spPr>
          <a:xfrm>
            <a:off x="10583000" y="626025"/>
            <a:ext cx="1608900" cy="1347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</a:rPr>
              <a:t>7</a:t>
            </a:fld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803800" y="2739000"/>
            <a:ext cx="3607800" cy="37881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Alarm Box</a:t>
            </a:r>
          </a:p>
        </p:txBody>
      </p:sp>
      <p:sp>
        <p:nvSpPr>
          <p:cNvPr id="147" name="Shape 147"/>
          <p:cNvSpPr/>
          <p:nvPr/>
        </p:nvSpPr>
        <p:spPr>
          <a:xfrm>
            <a:off x="7121220" y="4023131"/>
            <a:ext cx="1624500" cy="10908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Micro Controller</a:t>
            </a:r>
          </a:p>
        </p:txBody>
      </p:sp>
      <p:sp>
        <p:nvSpPr>
          <p:cNvPr id="148" name="Shape 148"/>
          <p:cNvSpPr/>
          <p:nvPr/>
        </p:nvSpPr>
        <p:spPr>
          <a:xfrm>
            <a:off x="7121271" y="5302886"/>
            <a:ext cx="1624500" cy="10908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Circuitry</a:t>
            </a:r>
          </a:p>
        </p:txBody>
      </p:sp>
      <p:sp>
        <p:nvSpPr>
          <p:cNvPr id="149" name="Shape 149"/>
          <p:cNvSpPr/>
          <p:nvPr/>
        </p:nvSpPr>
        <p:spPr>
          <a:xfrm>
            <a:off x="7121625" y="3331850"/>
            <a:ext cx="3085200" cy="5319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150" name="Shape 150"/>
          <p:cNvSpPr/>
          <p:nvPr/>
        </p:nvSpPr>
        <p:spPr>
          <a:xfrm>
            <a:off x="9063149" y="4084106"/>
            <a:ext cx="1143600" cy="1020900"/>
          </a:xfrm>
          <a:prstGeom prst="rect">
            <a:avLst/>
          </a:prstGeom>
          <a:solidFill>
            <a:srgbClr val="9E9142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Display</a:t>
            </a:r>
          </a:p>
        </p:txBody>
      </p:sp>
      <p:sp>
        <p:nvSpPr>
          <p:cNvPr id="151" name="Shape 151"/>
          <p:cNvSpPr/>
          <p:nvPr/>
        </p:nvSpPr>
        <p:spPr>
          <a:xfrm>
            <a:off x="9063149" y="5267642"/>
            <a:ext cx="1143600" cy="5397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Memory</a:t>
            </a:r>
          </a:p>
        </p:txBody>
      </p:sp>
      <p:sp>
        <p:nvSpPr>
          <p:cNvPr id="152" name="Shape 152"/>
          <p:cNvSpPr/>
          <p:nvPr/>
        </p:nvSpPr>
        <p:spPr>
          <a:xfrm>
            <a:off x="9063148" y="5942585"/>
            <a:ext cx="1143600" cy="539700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sp>
        <p:nvSpPr>
          <p:cNvPr id="153" name="Shape 153"/>
          <p:cNvSpPr/>
          <p:nvPr/>
        </p:nvSpPr>
        <p:spPr>
          <a:xfrm>
            <a:off x="5957622" y="3348350"/>
            <a:ext cx="1036500" cy="49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7314075" y="2480525"/>
            <a:ext cx="2994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03792" y="316884"/>
            <a:ext cx="3607800" cy="1963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800" b="1" i="0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156" name="Shape 156"/>
          <p:cNvSpPr/>
          <p:nvPr/>
        </p:nvSpPr>
        <p:spPr>
          <a:xfrm>
            <a:off x="6994126" y="1582505"/>
            <a:ext cx="939300" cy="5319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157" name="Shape 157"/>
          <p:cNvSpPr/>
          <p:nvPr/>
        </p:nvSpPr>
        <p:spPr>
          <a:xfrm>
            <a:off x="8119745" y="1093478"/>
            <a:ext cx="1036500" cy="10209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Transducers</a:t>
            </a:r>
          </a:p>
        </p:txBody>
      </p:sp>
      <p:sp>
        <p:nvSpPr>
          <p:cNvPr id="158" name="Shape 158"/>
          <p:cNvSpPr/>
          <p:nvPr/>
        </p:nvSpPr>
        <p:spPr>
          <a:xfrm>
            <a:off x="9360966" y="767593"/>
            <a:ext cx="846000" cy="1347000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Battery</a:t>
            </a:r>
          </a:p>
        </p:txBody>
      </p:sp>
      <p:sp>
        <p:nvSpPr>
          <p:cNvPr id="159" name="Shape 159"/>
          <p:cNvSpPr/>
          <p:nvPr/>
        </p:nvSpPr>
        <p:spPr>
          <a:xfrm rot="10800000">
            <a:off x="7314075" y="2082425"/>
            <a:ext cx="299400" cy="398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580500" y="2739000"/>
            <a:ext cx="3607800" cy="37881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App</a:t>
            </a:r>
          </a:p>
        </p:txBody>
      </p:sp>
      <p:sp>
        <p:nvSpPr>
          <p:cNvPr id="161" name="Shape 161"/>
          <p:cNvSpPr/>
          <p:nvPr/>
        </p:nvSpPr>
        <p:spPr>
          <a:xfrm>
            <a:off x="1870121" y="4012238"/>
            <a:ext cx="2943900" cy="531900"/>
          </a:xfrm>
          <a:prstGeom prst="rect">
            <a:avLst/>
          </a:prstGeom>
          <a:solidFill>
            <a:srgbClr val="9E9142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Interface</a:t>
            </a:r>
          </a:p>
        </p:txBody>
      </p:sp>
      <p:sp>
        <p:nvSpPr>
          <p:cNvPr id="162" name="Shape 162"/>
          <p:cNvSpPr/>
          <p:nvPr/>
        </p:nvSpPr>
        <p:spPr>
          <a:xfrm>
            <a:off x="1870121" y="4761768"/>
            <a:ext cx="2943900" cy="1604400"/>
          </a:xfrm>
          <a:prstGeom prst="rect">
            <a:avLst/>
          </a:prstGeom>
          <a:solidFill>
            <a:srgbClr val="99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Phone Systems</a:t>
            </a:r>
          </a:p>
        </p:txBody>
      </p:sp>
      <p:sp>
        <p:nvSpPr>
          <p:cNvPr id="163" name="Shape 163"/>
          <p:cNvSpPr/>
          <p:nvPr/>
        </p:nvSpPr>
        <p:spPr>
          <a:xfrm>
            <a:off x="1870100" y="3317900"/>
            <a:ext cx="2943900" cy="5319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164" name="Shape 164"/>
          <p:cNvSpPr/>
          <p:nvPr/>
        </p:nvSpPr>
        <p:spPr>
          <a:xfrm>
            <a:off x="2015531" y="5297938"/>
            <a:ext cx="953700" cy="835500"/>
          </a:xfrm>
          <a:prstGeom prst="rect">
            <a:avLst/>
          </a:prstGeom>
          <a:solidFill>
            <a:srgbClr val="F73C0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Accelero- meter</a:t>
            </a:r>
          </a:p>
        </p:txBody>
      </p:sp>
      <p:sp>
        <p:nvSpPr>
          <p:cNvPr id="165" name="Shape 165"/>
          <p:cNvSpPr/>
          <p:nvPr/>
        </p:nvSpPr>
        <p:spPr>
          <a:xfrm>
            <a:off x="3933001" y="5275557"/>
            <a:ext cx="745500" cy="835500"/>
          </a:xfrm>
          <a:prstGeom prst="rect">
            <a:avLst/>
          </a:prstGeom>
          <a:solidFill>
            <a:srgbClr val="F73C0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Memory</a:t>
            </a:r>
          </a:p>
        </p:txBody>
      </p:sp>
      <p:sp>
        <p:nvSpPr>
          <p:cNvPr id="166" name="Shape 166"/>
          <p:cNvSpPr/>
          <p:nvPr/>
        </p:nvSpPr>
        <p:spPr>
          <a:xfrm>
            <a:off x="3078369" y="5293782"/>
            <a:ext cx="745500" cy="835500"/>
          </a:xfrm>
          <a:prstGeom prst="rect">
            <a:avLst/>
          </a:prstGeom>
          <a:solidFill>
            <a:srgbClr val="F73C0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Speaker</a:t>
            </a:r>
          </a:p>
        </p:txBody>
      </p:sp>
      <p:sp>
        <p:nvSpPr>
          <p:cNvPr id="167" name="Shape 167"/>
          <p:cNvSpPr/>
          <p:nvPr/>
        </p:nvSpPr>
        <p:spPr>
          <a:xfrm rot="10800000">
            <a:off x="4920850" y="3348350"/>
            <a:ext cx="1028100" cy="49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68" name="Shape 168"/>
          <p:cNvCxnSpPr>
            <a:stCxn id="147" idx="2"/>
            <a:endCxn id="148" idx="0"/>
          </p:cNvCxnSpPr>
          <p:nvPr/>
        </p:nvCxnSpPr>
        <p:spPr>
          <a:xfrm>
            <a:off x="7933470" y="5113931"/>
            <a:ext cx="0" cy="18900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9" name="Shape 169"/>
          <p:cNvCxnSpPr>
            <a:endCxn id="147" idx="0"/>
          </p:cNvCxnSpPr>
          <p:nvPr/>
        </p:nvCxnSpPr>
        <p:spPr>
          <a:xfrm>
            <a:off x="7933470" y="3863831"/>
            <a:ext cx="0" cy="15930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680321" y="64928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/>
              <a:t>PDR Recommendations (1)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61025" y="2155900"/>
            <a:ext cx="10758900" cy="38775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Simplify Design/Combine array with alarm box 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Keeps design from getting too complicated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Less spots for errors to occur 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Only need one Bluetooth connection as opposed to two</a:t>
            </a:r>
          </a:p>
          <a:p>
            <a: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Gets rid of battery 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We took this into account moving forward and...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Font typeface="Trebuchet MS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l="23785" t="86614" r="6028" b="7826"/>
          <a:stretch/>
        </p:blipFill>
        <p:spPr>
          <a:xfrm>
            <a:off x="715925" y="5213200"/>
            <a:ext cx="10049100" cy="133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6794700" y="1047275"/>
            <a:ext cx="3607800" cy="5407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Parametric Array</a:t>
            </a:r>
          </a:p>
        </p:txBody>
      </p:sp>
      <p:sp>
        <p:nvSpPr>
          <p:cNvPr id="187" name="Shape 187"/>
          <p:cNvSpPr/>
          <p:nvPr/>
        </p:nvSpPr>
        <p:spPr>
          <a:xfrm>
            <a:off x="7056000" y="5714450"/>
            <a:ext cx="3085200" cy="531900"/>
          </a:xfrm>
          <a:prstGeom prst="rect">
            <a:avLst/>
          </a:prstGeom>
          <a:solidFill>
            <a:srgbClr val="3A8099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Bluetooth</a:t>
            </a:r>
          </a:p>
        </p:txBody>
      </p:sp>
      <p:sp>
        <p:nvSpPr>
          <p:cNvPr id="188" name="Shape 188"/>
          <p:cNvSpPr/>
          <p:nvPr/>
        </p:nvSpPr>
        <p:spPr>
          <a:xfrm>
            <a:off x="9104700" y="4890888"/>
            <a:ext cx="1036500" cy="701400"/>
          </a:xfrm>
          <a:prstGeom prst="rect">
            <a:avLst/>
          </a:prstGeom>
          <a:solidFill>
            <a:srgbClr val="75707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Power</a:t>
            </a:r>
          </a:p>
        </p:txBody>
      </p:sp>
      <p:grpSp>
        <p:nvGrpSpPr>
          <p:cNvPr id="189" name="Shape 189"/>
          <p:cNvGrpSpPr/>
          <p:nvPr/>
        </p:nvGrpSpPr>
        <p:grpSpPr>
          <a:xfrm>
            <a:off x="1276400" y="2666800"/>
            <a:ext cx="3607800" cy="3788100"/>
            <a:chOff x="1285500" y="2247850"/>
            <a:chExt cx="3607800" cy="3788100"/>
          </a:xfrm>
        </p:grpSpPr>
        <p:sp>
          <p:nvSpPr>
            <p:cNvPr id="190" name="Shape 190"/>
            <p:cNvSpPr/>
            <p:nvPr/>
          </p:nvSpPr>
          <p:spPr>
            <a:xfrm>
              <a:off x="1285500" y="2247850"/>
              <a:ext cx="3607800" cy="3788100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1575121" y="2691738"/>
              <a:ext cx="2943900" cy="531900"/>
            </a:xfrm>
            <a:prstGeom prst="rect">
              <a:avLst/>
            </a:prstGeom>
            <a:solidFill>
              <a:srgbClr val="9E9142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Interface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1575121" y="3441268"/>
              <a:ext cx="2943900" cy="1604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Phone Systems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1575137" y="5293863"/>
              <a:ext cx="2943900" cy="531900"/>
            </a:xfrm>
            <a:prstGeom prst="rect">
              <a:avLst/>
            </a:prstGeom>
            <a:solidFill>
              <a:srgbClr val="3A809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Bluetooth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1720531" y="3977438"/>
              <a:ext cx="9537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Accelero- meter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3638001" y="3955057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2783369" y="3973282"/>
              <a:ext cx="745500" cy="835500"/>
            </a:xfrm>
            <a:prstGeom prst="rect">
              <a:avLst/>
            </a:prstGeom>
            <a:solidFill>
              <a:srgbClr val="F73C09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Speaker</a:t>
              </a:r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4382693" y="5797848"/>
            <a:ext cx="2798917" cy="365095"/>
            <a:chOff x="4803412" y="2327850"/>
            <a:chExt cx="2073272" cy="498900"/>
          </a:xfrm>
        </p:grpSpPr>
        <p:sp>
          <p:nvSpPr>
            <p:cNvPr id="198" name="Shape 198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0" name="Shape 200"/>
          <p:cNvSpPr/>
          <p:nvPr/>
        </p:nvSpPr>
        <p:spPr>
          <a:xfrm>
            <a:off x="0" y="628325"/>
            <a:ext cx="6537000" cy="1454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147050" y="788725"/>
            <a:ext cx="6256500" cy="116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5400">
                <a:solidFill>
                  <a:srgbClr val="FFFFFF"/>
                </a:solidFill>
              </a:rPr>
              <a:t>  Block Diagram </a:t>
            </a:r>
            <a:r>
              <a:rPr lang="en-US" sz="1800">
                <a:solidFill>
                  <a:srgbClr val="FFFFFF"/>
                </a:solidFill>
              </a:rPr>
              <a:t>(Updated)</a:t>
            </a:r>
          </a:p>
        </p:txBody>
      </p:sp>
      <p:grpSp>
        <p:nvGrpSpPr>
          <p:cNvPr id="202" name="Shape 202"/>
          <p:cNvGrpSpPr/>
          <p:nvPr/>
        </p:nvGrpSpPr>
        <p:grpSpPr>
          <a:xfrm>
            <a:off x="7056000" y="3649512"/>
            <a:ext cx="3085199" cy="1241400"/>
            <a:chOff x="8918300" y="3074112"/>
            <a:chExt cx="3085199" cy="1241400"/>
          </a:xfrm>
        </p:grpSpPr>
        <p:sp>
          <p:nvSpPr>
            <p:cNvPr id="203" name="Shape 203"/>
            <p:cNvSpPr/>
            <p:nvPr/>
          </p:nvSpPr>
          <p:spPr>
            <a:xfrm>
              <a:off x="8918300" y="3074112"/>
              <a:ext cx="1624500" cy="12414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Micro Controller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10859899" y="3349654"/>
              <a:ext cx="1143600" cy="5397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Memory</a:t>
              </a:r>
            </a:p>
          </p:txBody>
        </p:sp>
        <p:grpSp>
          <p:nvGrpSpPr>
            <p:cNvPr id="205" name="Shape 205"/>
            <p:cNvGrpSpPr/>
            <p:nvPr/>
          </p:nvGrpSpPr>
          <p:grpSpPr>
            <a:xfrm>
              <a:off x="10441591" y="3587875"/>
              <a:ext cx="552914" cy="151525"/>
              <a:chOff x="5027534" y="2327823"/>
              <a:chExt cx="1773866" cy="49893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5840200" y="2327823"/>
                <a:ext cx="9612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 rot="10800000">
                <a:off x="5027534" y="2327853"/>
                <a:ext cx="8040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08" name="Shape 208"/>
          <p:cNvGrpSpPr/>
          <p:nvPr/>
        </p:nvGrpSpPr>
        <p:grpSpPr>
          <a:xfrm>
            <a:off x="7023900" y="1508948"/>
            <a:ext cx="3085195" cy="1317000"/>
            <a:chOff x="7014800" y="4976448"/>
            <a:chExt cx="3085195" cy="1317000"/>
          </a:xfrm>
        </p:grpSpPr>
        <p:sp>
          <p:nvSpPr>
            <p:cNvPr id="209" name="Shape 209"/>
            <p:cNvSpPr/>
            <p:nvPr/>
          </p:nvSpPr>
          <p:spPr>
            <a:xfrm>
              <a:off x="7014800" y="4976448"/>
              <a:ext cx="1624500" cy="13170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Parametric Circuitry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9063495" y="5124503"/>
              <a:ext cx="1036500" cy="1020900"/>
            </a:xfrm>
            <a:prstGeom prst="rect">
              <a:avLst/>
            </a:prstGeom>
            <a:solidFill>
              <a:srgbClr val="99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Font typeface="Trebuchet MS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Transducers</a:t>
              </a:r>
            </a:p>
          </p:txBody>
        </p:sp>
        <p:grpSp>
          <p:nvGrpSpPr>
            <p:cNvPr id="211" name="Shape 211"/>
            <p:cNvGrpSpPr/>
            <p:nvPr/>
          </p:nvGrpSpPr>
          <p:grpSpPr>
            <a:xfrm>
              <a:off x="8531897" y="5545598"/>
              <a:ext cx="582589" cy="178706"/>
              <a:chOff x="4803412" y="2327850"/>
              <a:chExt cx="2073272" cy="498900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5840185" y="2327850"/>
                <a:ext cx="10365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213" name="Shape 213"/>
              <p:cNvSpPr/>
              <p:nvPr/>
            </p:nvSpPr>
            <p:spPr>
              <a:xfrm rot="10800000">
                <a:off x="4803412" y="2327850"/>
                <a:ext cx="1028100" cy="4989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3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</p:grpSp>
      <p:grpSp>
        <p:nvGrpSpPr>
          <p:cNvPr id="214" name="Shape 214"/>
          <p:cNvGrpSpPr/>
          <p:nvPr/>
        </p:nvGrpSpPr>
        <p:grpSpPr>
          <a:xfrm rot="-5400000">
            <a:off x="7112970" y="5139656"/>
            <a:ext cx="978999" cy="299589"/>
            <a:chOff x="4803412" y="2327850"/>
            <a:chExt cx="2073272" cy="498900"/>
          </a:xfrm>
        </p:grpSpPr>
        <p:sp>
          <p:nvSpPr>
            <p:cNvPr id="215" name="Shape 215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17" name="Shape 217"/>
          <p:cNvGrpSpPr/>
          <p:nvPr/>
        </p:nvGrpSpPr>
        <p:grpSpPr>
          <a:xfrm rot="-5400000">
            <a:off x="7058320" y="3114181"/>
            <a:ext cx="978999" cy="299589"/>
            <a:chOff x="4803412" y="2327850"/>
            <a:chExt cx="2073272" cy="498900"/>
          </a:xfrm>
        </p:grpSpPr>
        <p:sp>
          <p:nvSpPr>
            <p:cNvPr id="218" name="Shape 218"/>
            <p:cNvSpPr/>
            <p:nvPr/>
          </p:nvSpPr>
          <p:spPr>
            <a:xfrm>
              <a:off x="5840185" y="2327850"/>
              <a:ext cx="10365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10800000">
              <a:off x="4803412" y="2327850"/>
              <a:ext cx="1028100" cy="498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0" name="Shape 220"/>
          <p:cNvSpPr/>
          <p:nvPr/>
        </p:nvSpPr>
        <p:spPr>
          <a:xfrm>
            <a:off x="10583000" y="626025"/>
            <a:ext cx="1608900" cy="1347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en-US" sz="3600">
                <a:solidFill>
                  <a:srgbClr val="FFFFFF"/>
                </a:solidFill>
              </a:rPr>
              <a:t>9</a:t>
            </a:fld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680321" y="6496963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UMass SDP '18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1047</Words>
  <Application>Microsoft Office PowerPoint</Application>
  <PresentationFormat>Widescreen</PresentationFormat>
  <Paragraphs>426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Times New Roman</vt:lpstr>
      <vt:lpstr>Arial</vt:lpstr>
      <vt:lpstr>Trebuchet MS</vt:lpstr>
      <vt:lpstr>Calibri</vt:lpstr>
      <vt:lpstr>Merriweather</vt:lpstr>
      <vt:lpstr>Roboto</vt:lpstr>
      <vt:lpstr>Paradigm</vt:lpstr>
      <vt:lpstr>Shush!</vt:lpstr>
      <vt:lpstr>This is Shush!</vt:lpstr>
      <vt:lpstr>Problem Statement</vt:lpstr>
      <vt:lpstr>Specifications</vt:lpstr>
      <vt:lpstr>Cost Analysis</vt:lpstr>
      <vt:lpstr>Gantt Chart</vt:lpstr>
      <vt:lpstr>PowerPoint Presentation</vt:lpstr>
      <vt:lpstr>PDR Recommendations (1)</vt:lpstr>
      <vt:lpstr>PowerPoint Presentation</vt:lpstr>
      <vt:lpstr>Transducers</vt:lpstr>
      <vt:lpstr>Parametric Circuitry</vt:lpstr>
      <vt:lpstr>Microcontroller</vt:lpstr>
      <vt:lpstr>Memory</vt:lpstr>
      <vt:lpstr>Bluetooth</vt:lpstr>
      <vt:lpstr>Voltage Supply</vt:lpstr>
      <vt:lpstr>App</vt:lpstr>
      <vt:lpstr>PDR Recommendations (2)</vt:lpstr>
      <vt:lpstr>MDR Deliverables </vt:lpstr>
      <vt:lpstr>Bluetooth Presentation</vt:lpstr>
      <vt:lpstr>Framework Presentation</vt:lpstr>
      <vt:lpstr>Parametric Schematic</vt:lpstr>
      <vt:lpstr>Parametric Array Spread</vt:lpstr>
      <vt:lpstr>Parametric Presentation</vt:lpstr>
      <vt:lpstr>CDR Deliverables  </vt:lpstr>
      <vt:lpstr>Questions?</vt:lpstr>
      <vt:lpstr>Weight</vt:lpstr>
      <vt:lpstr>Power Consumption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Shush!</dc:title>
  <dc:creator>Timothy Reardon</dc:creator>
  <cp:lastModifiedBy>Timothy Reardon</cp:lastModifiedBy>
  <cp:revision>2</cp:revision>
  <dcterms:modified xsi:type="dcterms:W3CDTF">2017-12-11T20:29:01Z</dcterms:modified>
</cp:coreProperties>
</file>