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CD82BB5-2264-44EE-BF59-0D6B2A8D6363}">
  <a:tblStyle styleId="{3CD82BB5-2264-44EE-BF59-0D6B2A8D636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Ryan: Just intro </a:t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Shaaz</a:t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Christos</a:t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Christos</a:t>
            </a:r>
            <a:endParaRPr/>
          </a:p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Ryan</a:t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Ryan</a:t>
            </a:r>
            <a:endParaRPr/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comparable Processors? Limited processing in the box, mostly non </a:t>
            </a:r>
            <a:r>
              <a:rPr lang="en-US"/>
              <a:t>continuous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Estimate battery life? power usage of bluetooth and transducer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comparable Processors? Limited processing in the box, mostly non continuous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Estimate battery life? power usage of bluetooth and transducer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comparable Processors? Limited processing in the box, mostly non continuous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Estimate battery life? power usage of bluetooth and transducer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Ryan</a:t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Christos</a:t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Christos</a:t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Shaaz</a:t>
            </a:r>
            <a:endParaRPr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Shaaz</a:t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67" y="0"/>
            <a:ext cx="12192029" cy="5863987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Shape 15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hasCustomPrompt="1"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211165" cy="32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8" cy="1441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4132"/>
            <a:ext cx="12192029" cy="5863987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0" y="0"/>
            <a:ext cx="12192029" cy="5863987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Shape 21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58833"/>
            <a:ext cx="5751356" cy="5865687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Shape 26"/>
          <p:cNvSpPr/>
          <p:nvPr/>
        </p:nvSpPr>
        <p:spPr>
          <a:xfrm>
            <a:off x="-167" y="0"/>
            <a:ext cx="5755723" cy="5860653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Shape 27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"/>
              <a:buNone/>
              <a:defRPr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41565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9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Shush!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680325" y="4804326"/>
            <a:ext cx="83460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Ryan Coleman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Christos Lemonias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Tim Reardon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Shaaz Salim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680321" y="6492891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/>
          </a:p>
        </p:txBody>
      </p:sp>
      <p:sp>
        <p:nvSpPr>
          <p:cNvPr id="81" name="Shape 81"/>
          <p:cNvSpPr txBox="1"/>
          <p:nvPr>
            <p:ph type="ctrTitle"/>
          </p:nvPr>
        </p:nvSpPr>
        <p:spPr>
          <a:xfrm>
            <a:off x="5211825" y="4358250"/>
            <a:ext cx="38145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SDP Group 14: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CDR</a:t>
            </a:r>
            <a:r>
              <a:rPr lang="en-US" sz="5400"/>
              <a:t> Re</a:t>
            </a:r>
            <a:r>
              <a:rPr lang="en-US" sz="5400"/>
              <a:t>commendations</a:t>
            </a:r>
            <a:endParaRPr sz="5400"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65600" y="2079819"/>
            <a:ext cx="10758900" cy="312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Took these recommendations into consideration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Influenced our CDR Deliverables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Made sure to focus on communication between parts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Between App and Teensy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Between Teensy and Speaker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Shape 227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75" y="5381278"/>
            <a:ext cx="11645850" cy="12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CDR Deliverables (updated) </a:t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0325" y="2118725"/>
            <a:ext cx="109164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Functional prototype (Tim &amp; Shaaz)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Fully functional App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App to teensy communication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Teensy to parametric circuitry communication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Using .wav files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Power supply / regulation implementation (Ryan &amp; Christos)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PCB design (Ryan &amp; Christos)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PCB Design (Array)</a:t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76200" lvl="0" marL="22860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475" y="2534375"/>
            <a:ext cx="4609275" cy="42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250" y="2101850"/>
            <a:ext cx="5191675" cy="46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050025" y="2034425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Had to design transducer model </a:t>
            </a:r>
            <a:r>
              <a:rPr lang="en-US" sz="1800"/>
              <a:t>manually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PCB Design (Array)</a:t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76200" lvl="0" marL="22860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50" y="2113275"/>
            <a:ext cx="6960225" cy="46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775" y="2113275"/>
            <a:ext cx="4934775" cy="46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50" y="316325"/>
            <a:ext cx="5462349" cy="504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294" y="316324"/>
            <a:ext cx="5072981" cy="504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PCB Design (Parametric Circuitry and Power)</a:t>
            </a:r>
            <a:endParaRPr/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76200" lvl="0" marL="22860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98" y="2041837"/>
            <a:ext cx="6039926" cy="473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6553" y="2063537"/>
            <a:ext cx="4715275" cy="46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Voltage Supply</a:t>
            </a:r>
            <a:endParaRPr/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0325" y="2323675"/>
            <a:ext cx="10965300" cy="4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The System needs a 24V supply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Also need 12V and 5V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While running we draw 21mA at 24V ~~ .5W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24V 1A wall adapter used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 Voltage regulator circuits to provide different voltage supplies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Power Supply Distribution</a:t>
            </a:r>
            <a:endParaRPr sz="5400"/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680325" y="2491625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80325" y="4510025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486875" y="2491625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4293425" y="2491625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4284888" y="4510025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6099975" y="2467675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7906525" y="2467675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8016675" y="4528250"/>
            <a:ext cx="1246800" cy="951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680325" y="2500775"/>
            <a:ext cx="12468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Supply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24V</a:t>
            </a: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705500" y="4528250"/>
            <a:ext cx="12468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Transducers</a:t>
            </a:r>
            <a:endParaRPr/>
          </a:p>
        </p:txBody>
      </p:sp>
      <p:cxnSp>
        <p:nvCxnSpPr>
          <p:cNvPr id="301" name="Shape 301"/>
          <p:cNvCxnSpPr>
            <a:stCxn id="299" idx="2"/>
            <a:endCxn id="300" idx="0"/>
          </p:cNvCxnSpPr>
          <p:nvPr/>
        </p:nvCxnSpPr>
        <p:spPr>
          <a:xfrm>
            <a:off x="1303725" y="3452375"/>
            <a:ext cx="25200" cy="1075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2" name="Shape 302"/>
          <p:cNvSpPr txBox="1"/>
          <p:nvPr/>
        </p:nvSpPr>
        <p:spPr>
          <a:xfrm>
            <a:off x="2486875" y="2467675"/>
            <a:ext cx="12468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Regulator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cxnSp>
        <p:nvCxnSpPr>
          <p:cNvPr id="303" name="Shape 303"/>
          <p:cNvCxnSpPr>
            <a:stCxn id="299" idx="3"/>
            <a:endCxn id="302" idx="1"/>
          </p:cNvCxnSpPr>
          <p:nvPr/>
        </p:nvCxnSpPr>
        <p:spPr>
          <a:xfrm flipH="1" rot="10800000">
            <a:off x="1927125" y="2943575"/>
            <a:ext cx="559800" cy="3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Shape 304"/>
          <p:cNvSpPr txBox="1"/>
          <p:nvPr/>
        </p:nvSpPr>
        <p:spPr>
          <a:xfrm>
            <a:off x="4293425" y="2467675"/>
            <a:ext cx="12468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12V source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4298550" y="4511850"/>
            <a:ext cx="14520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Parametric Circuity</a:t>
            </a:r>
            <a:endParaRPr/>
          </a:p>
        </p:txBody>
      </p:sp>
      <p:cxnSp>
        <p:nvCxnSpPr>
          <p:cNvPr id="306" name="Shape 306"/>
          <p:cNvCxnSpPr>
            <a:stCxn id="304" idx="2"/>
          </p:cNvCxnSpPr>
          <p:nvPr/>
        </p:nvCxnSpPr>
        <p:spPr>
          <a:xfrm>
            <a:off x="4916825" y="3419275"/>
            <a:ext cx="0" cy="1085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Shape 307"/>
          <p:cNvCxnSpPr/>
          <p:nvPr/>
        </p:nvCxnSpPr>
        <p:spPr>
          <a:xfrm>
            <a:off x="8627475" y="3419275"/>
            <a:ext cx="25200" cy="1085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Shape 308"/>
          <p:cNvCxnSpPr/>
          <p:nvPr/>
        </p:nvCxnSpPr>
        <p:spPr>
          <a:xfrm flipH="1" rot="10800000">
            <a:off x="5540225" y="2967425"/>
            <a:ext cx="5598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Shape 309"/>
          <p:cNvCxnSpPr/>
          <p:nvPr/>
        </p:nvCxnSpPr>
        <p:spPr>
          <a:xfrm flipH="1" rot="10800000">
            <a:off x="3733675" y="2967425"/>
            <a:ext cx="5598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Shape 310"/>
          <p:cNvCxnSpPr/>
          <p:nvPr/>
        </p:nvCxnSpPr>
        <p:spPr>
          <a:xfrm flipH="1" rot="10800000">
            <a:off x="7346775" y="2934325"/>
            <a:ext cx="5598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Shape 311"/>
          <p:cNvSpPr txBox="1"/>
          <p:nvPr/>
        </p:nvSpPr>
        <p:spPr>
          <a:xfrm>
            <a:off x="6136100" y="2461000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Regulator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7924425" y="2493825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5V source</a:t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8039275" y="4544650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Teensy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</a:t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76200" lvl="0" marL="22860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46" y="2336875"/>
            <a:ext cx="2543176" cy="45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050" y="2336875"/>
            <a:ext cx="2543176" cy="452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7950" y="2336875"/>
            <a:ext cx="2543176" cy="452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Bluetooth Communication</a:t>
            </a:r>
            <a:endParaRPr/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76200" lvl="0" marL="22860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050" y="1929375"/>
            <a:ext cx="9289900" cy="49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This is Shush!</a:t>
            </a:r>
            <a:endParaRPr sz="5400"/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2104612" y="3468763"/>
            <a:ext cx="1960800" cy="588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Christos Lemonias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2259388" y="5691400"/>
            <a:ext cx="1651200" cy="588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Tim Reardon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8436188" y="5691400"/>
            <a:ext cx="1651200" cy="588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Shaaz Salim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8436188" y="3574938"/>
            <a:ext cx="1651200" cy="588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</a:rPr>
              <a:t>Ryan Coleman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650300" y="2741375"/>
            <a:ext cx="5829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786375" y="2741375"/>
            <a:ext cx="5829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2572575" y="5122700"/>
            <a:ext cx="5829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786375" y="5174900"/>
            <a:ext cx="5829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22" y="2038474"/>
            <a:ext cx="1448050" cy="153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113" y="4003825"/>
            <a:ext cx="1217263" cy="18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29162" l="0" r="9788" t="14221"/>
          <a:stretch/>
        </p:blipFill>
        <p:spPr>
          <a:xfrm>
            <a:off x="8374125" y="2071250"/>
            <a:ext cx="1518819" cy="16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7750" y="4261632"/>
            <a:ext cx="1154100" cy="151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/>
              <a:t>Functional Prototype</a:t>
            </a:r>
            <a:endParaRPr sz="5400"/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19230" y="1379997"/>
            <a:ext cx="4512073" cy="60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9750241" y="2666426"/>
            <a:ext cx="2062500" cy="3091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1" lang="en-US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9899628" y="5334683"/>
            <a:ext cx="1764000" cy="303900"/>
          </a:xfrm>
          <a:prstGeom prst="rect">
            <a:avLst/>
          </a:prstGeom>
          <a:solidFill>
            <a:srgbClr val="3A809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  <a:endParaRPr sz="1000"/>
          </a:p>
        </p:txBody>
      </p:sp>
      <p:sp>
        <p:nvSpPr>
          <p:cNvPr id="344" name="Shape 344"/>
          <p:cNvSpPr/>
          <p:nvPr/>
        </p:nvSpPr>
        <p:spPr>
          <a:xfrm>
            <a:off x="11070885" y="4863847"/>
            <a:ext cx="592500" cy="401100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  <a:endParaRPr sz="1000"/>
          </a:p>
        </p:txBody>
      </p:sp>
      <p:grpSp>
        <p:nvGrpSpPr>
          <p:cNvPr id="345" name="Shape 345"/>
          <p:cNvGrpSpPr/>
          <p:nvPr/>
        </p:nvGrpSpPr>
        <p:grpSpPr>
          <a:xfrm>
            <a:off x="6595381" y="3592304"/>
            <a:ext cx="2062579" cy="2165657"/>
            <a:chOff x="1285500" y="2247850"/>
            <a:chExt cx="3607800" cy="3788100"/>
          </a:xfrm>
        </p:grpSpPr>
        <p:sp>
          <p:nvSpPr>
            <p:cNvPr id="346" name="Shape 346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  <a:endParaRPr b="1" sz="1000">
                <a:solidFill>
                  <a:srgbClr val="FFFFFF"/>
                </a:solidFill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  <a:endParaRPr sz="100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  <a:endParaRPr sz="100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  <a:endParaRPr sz="100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1720523" y="3977450"/>
              <a:ext cx="1290900" cy="835500"/>
            </a:xfrm>
            <a:prstGeom prst="rect">
              <a:avLst/>
            </a:prstGeom>
            <a:solidFill>
              <a:srgbClr val="F73C0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Display</a:t>
              </a:r>
              <a:endParaRPr sz="100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3167499" y="3977438"/>
              <a:ext cx="1224300" cy="835500"/>
            </a:xfrm>
            <a:prstGeom prst="rect">
              <a:avLst/>
            </a:prstGeom>
            <a:solidFill>
              <a:srgbClr val="F73C0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  <a:endParaRPr sz="1000"/>
            </a:p>
          </p:txBody>
        </p:sp>
      </p:grpSp>
      <p:grpSp>
        <p:nvGrpSpPr>
          <p:cNvPr id="352" name="Shape 352"/>
          <p:cNvGrpSpPr/>
          <p:nvPr/>
        </p:nvGrpSpPr>
        <p:grpSpPr>
          <a:xfrm>
            <a:off x="8371258" y="5382420"/>
            <a:ext cx="1600151" cy="208740"/>
            <a:chOff x="4803412" y="2327850"/>
            <a:chExt cx="2073272" cy="498900"/>
          </a:xfrm>
        </p:grpSpPr>
        <p:sp>
          <p:nvSpPr>
            <p:cNvPr id="353" name="Shape 353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55" name="Shape 355"/>
          <p:cNvGrpSpPr/>
          <p:nvPr/>
        </p:nvGrpSpPr>
        <p:grpSpPr>
          <a:xfrm>
            <a:off x="9899566" y="4154121"/>
            <a:ext cx="1763808" cy="709708"/>
            <a:chOff x="8918300" y="3074112"/>
            <a:chExt cx="3085199" cy="1241400"/>
          </a:xfrm>
        </p:grpSpPr>
        <p:sp>
          <p:nvSpPr>
            <p:cNvPr id="356" name="Shape 356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  <a:endParaRPr sz="1000"/>
            </a:p>
          </p:txBody>
        </p:sp>
        <p:sp>
          <p:nvSpPr>
            <p:cNvPr id="357" name="Shape 357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  <a:endParaRPr sz="1000"/>
            </a:p>
          </p:txBody>
        </p:sp>
        <p:grpSp>
          <p:nvGrpSpPr>
            <p:cNvPr id="358" name="Shape 358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359" name="Shape 359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61" name="Shape 361"/>
          <p:cNvGrpSpPr/>
          <p:nvPr/>
        </p:nvGrpSpPr>
        <p:grpSpPr>
          <a:xfrm>
            <a:off x="9881227" y="2930332"/>
            <a:ext cx="1763806" cy="752929"/>
            <a:chOff x="7014800" y="4976448"/>
            <a:chExt cx="3085195" cy="1317000"/>
          </a:xfrm>
        </p:grpSpPr>
        <p:sp>
          <p:nvSpPr>
            <p:cNvPr id="362" name="Shape 362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  <a:endParaRPr sz="1000"/>
            </a:p>
          </p:txBody>
        </p:sp>
        <p:sp>
          <p:nvSpPr>
            <p:cNvPr id="363" name="Shape 363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  <a:endParaRPr sz="1000"/>
            </a:p>
          </p:txBody>
        </p:sp>
        <p:grpSp>
          <p:nvGrpSpPr>
            <p:cNvPr id="364" name="Shape 364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66" name="Shape 366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67" name="Shape 367"/>
          <p:cNvGrpSpPr/>
          <p:nvPr/>
        </p:nvGrpSpPr>
        <p:grpSpPr>
          <a:xfrm rot="-5400000">
            <a:off x="9932131" y="5005839"/>
            <a:ext cx="559783" cy="171272"/>
            <a:chOff x="4803412" y="2327850"/>
            <a:chExt cx="2073272" cy="498900"/>
          </a:xfrm>
        </p:grpSpPr>
        <p:sp>
          <p:nvSpPr>
            <p:cNvPr id="368" name="Shape 368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70" name="Shape 370"/>
          <p:cNvGrpSpPr/>
          <p:nvPr/>
        </p:nvGrpSpPr>
        <p:grpSpPr>
          <a:xfrm rot="-5400000">
            <a:off x="9900887" y="3847861"/>
            <a:ext cx="559783" cy="171272"/>
            <a:chOff x="4803412" y="2327850"/>
            <a:chExt cx="2073272" cy="498900"/>
          </a:xfrm>
        </p:grpSpPr>
        <p:sp>
          <p:nvSpPr>
            <p:cNvPr id="371" name="Shape 371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FPR Deliverables  </a:t>
            </a:r>
            <a:endParaRPr sz="5400"/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0325" y="2028000"/>
            <a:ext cx="11084100" cy="5587500"/>
          </a:xfrm>
          <a:prstGeom prst="rect">
            <a:avLst/>
          </a:prstGeom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Mobile </a:t>
            </a:r>
            <a:r>
              <a:rPr lang="en-US" sz="3000">
                <a:solidFill>
                  <a:srgbClr val="000000"/>
                </a:solidFill>
              </a:rPr>
              <a:t>App Release Candidate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Tim and Shaaz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Working Parametric Speaker (meets specifications)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Ryan and Christos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Fully Constructed Shush! Prototype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Everyone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Demo: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Demonstrate directivity specs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Show well designed and functional app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Shape 381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  <a:endParaRPr/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76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Shape 390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Volume</a:t>
            </a:r>
            <a:endParaRPr/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0321" y="20843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Experimented with increasing the volume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Effective changes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Array Inductors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Decreases in Noise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Ineffective changes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More Transducers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High Voltage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98" name="Shape 398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Shape 399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00" name="Shape 40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975" y="2771250"/>
            <a:ext cx="6930349" cy="39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Weight</a:t>
            </a:r>
            <a:endParaRPr/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Current Speaker/board set up is only 0.28lbs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Future PCB weight should be similar to our breadboard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Components should not add much to the overall weight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Shape 409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Power Consumption</a:t>
            </a:r>
            <a:endParaRPr sz="5400"/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0326" y="2016125"/>
            <a:ext cx="112032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Teensy MC: maximum of .33W at operating voltage of 3.3 V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Output high current total for all ports: 100mA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Output high voltage: 3.3V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relatively low power; regulated by power supply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Transducers: 4.2 uW of power at 20V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Each 40KHz piezo transducer dissipates .21 uW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20 piezo transducers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Shape 418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 Statement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Difficulty sleeping when your roommate's alarm goes off</a:t>
            </a:r>
            <a:endParaRPr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Feeling bad when you keep your roommate awake</a:t>
            </a:r>
            <a:endParaRPr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Enjoy listening to white noise before bed</a:t>
            </a:r>
            <a:endParaRPr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Alarm that wake you up without waking anyone else</a:t>
            </a:r>
            <a:endParaRPr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Robust and easy to use system which enhances the </a:t>
            </a:r>
            <a:r>
              <a:rPr lang="en-US" sz="2960">
                <a:solidFill>
                  <a:srgbClr val="000000"/>
                </a:solidFill>
              </a:rPr>
              <a:t>user's</a:t>
            </a:r>
            <a:r>
              <a:rPr b="0" i="0" lang="en-US" sz="296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experience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Design</a:t>
            </a:r>
            <a:endParaRPr sz="5400"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76200" lvl="0" marL="22860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033625" y="2625075"/>
            <a:ext cx="3888300" cy="3855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288500" y="2625075"/>
            <a:ext cx="4005600" cy="3855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33625" y="2625075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Phone</a:t>
            </a:r>
            <a:endParaRPr sz="3000"/>
          </a:p>
        </p:txBody>
      </p:sp>
      <p:sp>
        <p:nvSpPr>
          <p:cNvPr id="121" name="Shape 121"/>
          <p:cNvSpPr/>
          <p:nvPr/>
        </p:nvSpPr>
        <p:spPr>
          <a:xfrm>
            <a:off x="1296125" y="3346975"/>
            <a:ext cx="3412500" cy="2936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1525825" y="3593075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APP</a:t>
            </a:r>
            <a:endParaRPr sz="3000"/>
          </a:p>
        </p:txBody>
      </p:sp>
      <p:sp>
        <p:nvSpPr>
          <p:cNvPr id="123" name="Shape 123"/>
          <p:cNvSpPr txBox="1"/>
          <p:nvPr/>
        </p:nvSpPr>
        <p:spPr>
          <a:xfrm>
            <a:off x="6288500" y="2625075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Hardware</a:t>
            </a:r>
            <a:endParaRPr sz="3000"/>
          </a:p>
        </p:txBody>
      </p:sp>
      <p:sp>
        <p:nvSpPr>
          <p:cNvPr id="124" name="Shape 124"/>
          <p:cNvSpPr/>
          <p:nvPr/>
        </p:nvSpPr>
        <p:spPr>
          <a:xfrm>
            <a:off x="6513450" y="3297750"/>
            <a:ext cx="3609600" cy="78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513450" y="4423313"/>
            <a:ext cx="3609600" cy="78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486500" y="5548875"/>
            <a:ext cx="3609600" cy="78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6486500" y="3297750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Transducer Array</a:t>
            </a:r>
            <a:endParaRPr sz="3000"/>
          </a:p>
        </p:txBody>
      </p:sp>
      <p:sp>
        <p:nvSpPr>
          <p:cNvPr id="128" name="Shape 128"/>
          <p:cNvSpPr txBox="1"/>
          <p:nvPr/>
        </p:nvSpPr>
        <p:spPr>
          <a:xfrm>
            <a:off x="6546275" y="4413400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Driving Circuit</a:t>
            </a:r>
            <a:endParaRPr sz="3000"/>
          </a:p>
        </p:txBody>
      </p:sp>
      <p:sp>
        <p:nvSpPr>
          <p:cNvPr id="129" name="Shape 129"/>
          <p:cNvSpPr txBox="1"/>
          <p:nvPr/>
        </p:nvSpPr>
        <p:spPr>
          <a:xfrm>
            <a:off x="6497050" y="5561875"/>
            <a:ext cx="945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Power Supply</a:t>
            </a:r>
            <a:endParaRPr sz="3000"/>
          </a:p>
        </p:txBody>
      </p:sp>
      <p:cxnSp>
        <p:nvCxnSpPr>
          <p:cNvPr id="130" name="Shape 130"/>
          <p:cNvCxnSpPr>
            <a:endCxn id="122" idx="2"/>
          </p:cNvCxnSpPr>
          <p:nvPr/>
        </p:nvCxnSpPr>
        <p:spPr>
          <a:xfrm flipH="1" rot="10800000">
            <a:off x="4938475" y="4695575"/>
            <a:ext cx="1312500" cy="1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Specifications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0325" y="2183775"/>
            <a:ext cx="11130600" cy="3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Hardware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W</a:t>
            </a: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orks properly within a meter from pillow 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Weight of less than 2 lbs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Sound covers approximate size of pillow (20x28 in)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Volume at pillow between 70 and 90 dB</a:t>
            </a:r>
            <a:endParaRPr b="0"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App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The app will be designed and available for android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Functions such as snooze, alarm time, and tone select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6794700" y="1047275"/>
            <a:ext cx="3607800" cy="5407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56000" y="5714450"/>
            <a:ext cx="3085200" cy="531900"/>
          </a:xfrm>
          <a:prstGeom prst="rect">
            <a:avLst/>
          </a:prstGeom>
          <a:solidFill>
            <a:srgbClr val="3A809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104700" y="4890888"/>
            <a:ext cx="1036500" cy="701400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  <a:endParaRPr/>
          </a:p>
        </p:txBody>
      </p:sp>
      <p:grpSp>
        <p:nvGrpSpPr>
          <p:cNvPr id="147" name="Shape 147"/>
          <p:cNvGrpSpPr/>
          <p:nvPr/>
        </p:nvGrpSpPr>
        <p:grpSpPr>
          <a:xfrm>
            <a:off x="1276400" y="2666800"/>
            <a:ext cx="3607800" cy="3788100"/>
            <a:chOff x="1285500" y="2247850"/>
            <a:chExt cx="3607800" cy="3788100"/>
          </a:xfrm>
        </p:grpSpPr>
        <p:sp>
          <p:nvSpPr>
            <p:cNvPr id="148" name="Shape 148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720523" y="3977450"/>
              <a:ext cx="1290900" cy="835500"/>
            </a:xfrm>
            <a:prstGeom prst="rect">
              <a:avLst/>
            </a:prstGeom>
            <a:solidFill>
              <a:srgbClr val="F73C0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Display</a:t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3167499" y="3977438"/>
              <a:ext cx="1224300" cy="835500"/>
            </a:xfrm>
            <a:prstGeom prst="rect">
              <a:avLst/>
            </a:prstGeom>
            <a:solidFill>
              <a:srgbClr val="F73C0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  <a:endParaRPr/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4382693" y="5797848"/>
            <a:ext cx="2798917" cy="365095"/>
            <a:chOff x="4803412" y="2327850"/>
            <a:chExt cx="2073272" cy="498900"/>
          </a:xfrm>
        </p:grpSpPr>
        <p:sp>
          <p:nvSpPr>
            <p:cNvPr id="155" name="Shape 155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57" name="Shape 157"/>
          <p:cNvSpPr/>
          <p:nvPr/>
        </p:nvSpPr>
        <p:spPr>
          <a:xfrm>
            <a:off x="0" y="628325"/>
            <a:ext cx="6537000" cy="1454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47050" y="788725"/>
            <a:ext cx="62565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FFFF"/>
                </a:solidFill>
              </a:rPr>
              <a:t>  Block Diagram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159" name="Shape 159"/>
          <p:cNvGrpSpPr/>
          <p:nvPr/>
        </p:nvGrpSpPr>
        <p:grpSpPr>
          <a:xfrm>
            <a:off x="7056000" y="3649512"/>
            <a:ext cx="3085199" cy="1241400"/>
            <a:chOff x="8918300" y="3074112"/>
            <a:chExt cx="3085199" cy="1241400"/>
          </a:xfrm>
        </p:grpSpPr>
        <p:sp>
          <p:nvSpPr>
            <p:cNvPr id="160" name="Shape 160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  <a:endParaRPr/>
            </a:p>
          </p:txBody>
        </p:sp>
        <p:grpSp>
          <p:nvGrpSpPr>
            <p:cNvPr id="162" name="Shape 162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163" name="Shape 163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64" name="Shape 164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65" name="Shape 165"/>
          <p:cNvGrpSpPr/>
          <p:nvPr/>
        </p:nvGrpSpPr>
        <p:grpSpPr>
          <a:xfrm>
            <a:off x="7023900" y="1508948"/>
            <a:ext cx="3085195" cy="1317000"/>
            <a:chOff x="7014800" y="4976448"/>
            <a:chExt cx="3085195" cy="1317000"/>
          </a:xfrm>
        </p:grpSpPr>
        <p:sp>
          <p:nvSpPr>
            <p:cNvPr id="166" name="Shape 166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  <a:endParaRPr/>
            </a:p>
          </p:txBody>
        </p:sp>
        <p:grpSp>
          <p:nvGrpSpPr>
            <p:cNvPr id="168" name="Shape 168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71" name="Shape 171"/>
          <p:cNvGrpSpPr/>
          <p:nvPr/>
        </p:nvGrpSpPr>
        <p:grpSpPr>
          <a:xfrm rot="-5400000">
            <a:off x="7112970" y="5139656"/>
            <a:ext cx="978999" cy="299589"/>
            <a:chOff x="4803412" y="2327850"/>
            <a:chExt cx="2073272" cy="498900"/>
          </a:xfrm>
        </p:grpSpPr>
        <p:sp>
          <p:nvSpPr>
            <p:cNvPr id="172" name="Shape 172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74" name="Shape 174"/>
          <p:cNvGrpSpPr/>
          <p:nvPr/>
        </p:nvGrpSpPr>
        <p:grpSpPr>
          <a:xfrm rot="-5400000">
            <a:off x="7058320" y="3114181"/>
            <a:ext cx="978999" cy="299589"/>
            <a:chOff x="4803412" y="2327850"/>
            <a:chExt cx="2073272" cy="498900"/>
          </a:xfrm>
        </p:grpSpPr>
        <p:sp>
          <p:nvSpPr>
            <p:cNvPr id="175" name="Shape 175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7" name="Shape 177"/>
          <p:cNvSpPr/>
          <p:nvPr/>
        </p:nvSpPr>
        <p:spPr>
          <a:xfrm>
            <a:off x="10583000" y="626025"/>
            <a:ext cx="1608900" cy="1347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</a:rPr>
              <a:t>‹#›</a:t>
            </a:fld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5306800" y="5349350"/>
            <a:ext cx="132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Wireless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Bluetooth</a:t>
            </a:r>
            <a:endParaRPr/>
          </a:p>
        </p:txBody>
      </p:sp>
      <p:grpSp>
        <p:nvGrpSpPr>
          <p:cNvPr id="181" name="Shape 181"/>
          <p:cNvGrpSpPr/>
          <p:nvPr/>
        </p:nvGrpSpPr>
        <p:grpSpPr>
          <a:xfrm>
            <a:off x="1330300" y="2666800"/>
            <a:ext cx="3607800" cy="3788100"/>
            <a:chOff x="1285500" y="2247850"/>
            <a:chExt cx="3607800" cy="3788100"/>
          </a:xfrm>
        </p:grpSpPr>
        <p:sp>
          <p:nvSpPr>
            <p:cNvPr id="182" name="Shape 182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720523" y="3977450"/>
              <a:ext cx="1290900" cy="835500"/>
            </a:xfrm>
            <a:prstGeom prst="rect">
              <a:avLst/>
            </a:prstGeom>
            <a:solidFill>
              <a:srgbClr val="F73C0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Display</a:t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3167499" y="3977438"/>
              <a:ext cx="1224300" cy="835500"/>
            </a:xfrm>
            <a:prstGeom prst="rect">
              <a:avLst/>
            </a:prstGeom>
            <a:solidFill>
              <a:srgbClr val="F73C0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  <a:endParaRPr/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4436593" y="5797848"/>
            <a:ext cx="2798917" cy="365095"/>
            <a:chOff x="4803412" y="2327850"/>
            <a:chExt cx="2073272" cy="498900"/>
          </a:xfrm>
        </p:grpSpPr>
        <p:sp>
          <p:nvSpPr>
            <p:cNvPr id="189" name="Shape 189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680321" y="699353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Gantt Chart</a:t>
            </a:r>
            <a:endParaRPr sz="5400"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76200" lvl="0" marL="22860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6925"/>
            <a:ext cx="12191999" cy="48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Cost Analysis</a:t>
            </a:r>
            <a:endParaRPr sz="5400"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680321" y="667981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09" name="Shape 209"/>
          <p:cNvGraphicFramePr/>
          <p:nvPr/>
        </p:nvGraphicFramePr>
        <p:xfrm>
          <a:off x="87075" y="234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{3CD82BB5-2264-44EE-BF59-0D6B2A8D6363}</a:tableStyleId>
              </a:tblPr>
              <a:tblGrid>
                <a:gridCol w="1853275"/>
                <a:gridCol w="1853275"/>
                <a:gridCol w="1853275"/>
                <a:gridCol w="4336650"/>
                <a:gridCol w="1853275"/>
              </a:tblGrid>
              <a:tr h="395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Past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QTY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Unit Price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Description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Total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$31.25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Teensy 3.5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$31.25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$4.46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Ultrasonic Transducer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$89.20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$0.96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Logic Output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$1.92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$1.30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Half Bridge Driver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$5.20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$0.95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Voltage Regulator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$1.90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$0.92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MOSFET PT8N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$3.68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$8.50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HC-05 Bluetooth Serial Module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$8.50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$8.73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24V 1A AC/DC Power Supply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$8.73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Shipping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$32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Total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$182.38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0" name="Shape 210"/>
          <p:cNvSpPr/>
          <p:nvPr/>
        </p:nvSpPr>
        <p:spPr>
          <a:xfrm>
            <a:off x="680325" y="2932225"/>
            <a:ext cx="2604300" cy="40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CDR Deliverables </a:t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0325" y="2118725"/>
            <a:ext cx="109164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Functional prototype (Tim &amp; Shaaz)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Fully functional App</a:t>
            </a:r>
            <a:endParaRPr sz="3000">
              <a:solidFill>
                <a:srgbClr val="000000"/>
              </a:solidFill>
            </a:endParaRPr>
          </a:p>
          <a:p>
            <a:pPr indent="-165100" lvl="1" marL="685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System control via App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Power supply / regulation implementation (Ryan &amp; Christoss)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PCB design (Ryan &amp; Christoss)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