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Nuni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.fntdata"/><Relationship Id="rId11" Type="http://schemas.openxmlformats.org/officeDocument/2006/relationships/slide" Target="slides/slide6.xml"/><Relationship Id="rId22" Type="http://schemas.openxmlformats.org/officeDocument/2006/relationships/font" Target="fonts/Nunito-boldItalic.fntdata"/><Relationship Id="rId10" Type="http://schemas.openxmlformats.org/officeDocument/2006/relationships/slide" Target="slides/slide5.xml"/><Relationship Id="rId21" Type="http://schemas.openxmlformats.org/officeDocument/2006/relationships/font" Target="fonts/Nuni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L.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L.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friends plan to meet at bar with RAW at end of week, more likely to work out that week.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google.com/url?sa=i&amp;rct=j&amp;q=&amp;esrc=s&amp;source=images&amp;cd=&amp;cad=rja&amp;uact=8&amp;ved=0ahUKEwi3xfTA5PbWAhWLPCYKHbgsCiMQjRwIBw&amp;url=https%3A%2F%2Fwww.pinterest.com%2Fpin%2F164381455119064701%2F&amp;psig=AOvVaw0vlvB1OXIHQGuxyQWCiMzB&amp;ust=1508299652782709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Tyler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M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 M.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Zach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6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Shape 58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" name="Shape 59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60" name="Shape 60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" name="Shape 63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64" name="Shape 64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" name="Shape 67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68" name="Shape 6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" name="Shape 71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72" name="Shape 7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Shape 75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76" name="Shape 76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Shape 79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80" name="Shape 80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4" name="Shape 84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85" name="Shape 8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" name="Shape 88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89" name="Shape 89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Shape 90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Shape 9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2" name="Shape 92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819150" y="1154375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800"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 sz="1800"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7" name="Shape 107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bg>
      <p:bgPr>
        <a:solidFill>
          <a:schemeClr val="dk2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bg>
      <p:bgPr>
        <a:solidFill>
          <a:schemeClr val="accent3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" name="Shape 125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126" name="Shape 126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9" name="Shape 12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0" name="Shape 130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131" name="Shape 13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4" name="Shape 134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135" name="Shape 13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8" name="Shape 13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45" name="Shape 145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47" name="Shape 14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bg>
      <p:bgPr>
        <a:solidFill>
          <a:schemeClr val="accen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6" name="Shape 156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57" name="Shape 15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Shape 15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0" name="Shape 160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61" name="Shape 16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4" name="Shape 164"/>
          <p:cNvSpPr txBox="1"/>
          <p:nvPr>
            <p:ph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 rtl="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66" name="Shape 16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hift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ctrTitle"/>
          </p:nvPr>
        </p:nvSpPr>
        <p:spPr>
          <a:xfrm>
            <a:off x="311700" y="747125"/>
            <a:ext cx="8520600" cy="104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R.A.W.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Remote Armwrestling</a:t>
            </a:r>
            <a:endParaRPr sz="1800"/>
          </a:p>
        </p:txBody>
      </p:sp>
      <p:sp>
        <p:nvSpPr>
          <p:cNvPr id="174" name="Shape 174"/>
          <p:cNvSpPr txBox="1"/>
          <p:nvPr>
            <p:ph idx="1" type="subTitle"/>
          </p:nvPr>
        </p:nvSpPr>
        <p:spPr>
          <a:xfrm>
            <a:off x="395325" y="4032875"/>
            <a:ext cx="8520600" cy="5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SDP Team 12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Tyler Costa, Steve Lucey, Zach Matthews, Steve McGrath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descr="Free illustration: Bench Press, Fight, Arm Wrestling - Free Image ..."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4725" y="1945925"/>
            <a:ext cx="1934550" cy="193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x="819150" y="4672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Communication Line</a:t>
            </a:r>
            <a:endParaRPr/>
          </a:p>
        </p:txBody>
      </p:sp>
      <p:sp>
        <p:nvSpPr>
          <p:cNvPr id="241" name="Shape 24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2" name="Shape 2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812" y="686425"/>
            <a:ext cx="8378374" cy="4026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type="title"/>
          </p:nvPr>
        </p:nvSpPr>
        <p:spPr>
          <a:xfrm>
            <a:off x="819150" y="4484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Deliverables for FDR and Demo Day</a:t>
            </a:r>
            <a:endParaRPr/>
          </a:p>
        </p:txBody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819150" y="1143425"/>
            <a:ext cx="7505700" cy="331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FDR: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Clear encasement and upgraded pulley system for motorized arm and upgraded design for fixed arm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Fully functional PCB design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Win/Loss condition sensors along with hard stops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Application linked to arms via server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Demo Day: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fixed arm to be given user input in order to control the motorized arm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Fixed amount of weight (15-20lbs) to be moved by the user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Limited motor capabilities to ensure safety of spectators</a:t>
            </a:r>
            <a:endParaRPr sz="14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1400"/>
          </a:p>
        </p:txBody>
      </p:sp>
      <p:sp>
        <p:nvSpPr>
          <p:cNvPr id="249" name="Shape 24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type="title"/>
          </p:nvPr>
        </p:nvSpPr>
        <p:spPr>
          <a:xfrm>
            <a:off x="819150" y="3856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Gannt Chart</a:t>
            </a:r>
            <a:endParaRPr/>
          </a:p>
        </p:txBody>
      </p:sp>
      <p:pic>
        <p:nvPicPr>
          <p:cNvPr id="255" name="Shape 2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9525" y="1004775"/>
            <a:ext cx="8164950" cy="3498475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Shape 25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1566750" y="5143500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819150" y="427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 and Product</a:t>
            </a:r>
            <a:endParaRPr/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819150" y="1154375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 game that connects the physical and virtual world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Physical competition between distant friends</a:t>
            </a:r>
            <a:endParaRPr>
              <a:solidFill>
                <a:srgbClr val="000000"/>
              </a:solidFill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</a:pPr>
            <a:r>
              <a:rPr lang="en">
                <a:solidFill>
                  <a:srgbClr val="000000"/>
                </a:solidFill>
              </a:rPr>
              <a:t>More intimate than phone call</a:t>
            </a:r>
            <a:endParaRPr>
              <a:solidFill>
                <a:srgbClr val="000000"/>
              </a:solidFill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>
                <a:solidFill>
                  <a:srgbClr val="000000"/>
                </a:solidFill>
              </a:rPr>
              <a:t>Could motivate individual to exercise (strength training)</a:t>
            </a:r>
            <a:endParaRPr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Our Solution….</a:t>
            </a:r>
            <a:endParaRPr b="1"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Remote ArmWrestling game against other users in real-time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Two robotic arms connected over the internet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Each arm replicates the force and strength of the opposite user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The results of the matches would get submitted into a database which would rank users based on their performances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Information accessible through phone application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600"/>
              <a:t>                                                           </a:t>
            </a:r>
            <a:endParaRPr sz="800"/>
          </a:p>
        </p:txBody>
      </p:sp>
      <p:sp>
        <p:nvSpPr>
          <p:cNvPr id="182" name="Shape 18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819150" y="3995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System Requirements</a:t>
            </a:r>
            <a:endParaRPr/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819150" y="1154375"/>
            <a:ext cx="7505700" cy="28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 sturdy robotic arm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Average </a:t>
            </a:r>
            <a:r>
              <a:rPr lang="en">
                <a:solidFill>
                  <a:srgbClr val="000000"/>
                </a:solidFill>
              </a:rPr>
              <a:t>forearm and length being 0.3 meters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Reliable  power supply for each component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Sensors</a:t>
            </a:r>
            <a:r>
              <a:rPr lang="en">
                <a:solidFill>
                  <a:srgbClr val="000000"/>
                </a:solidFill>
              </a:rPr>
              <a:t> to </a:t>
            </a:r>
            <a:r>
              <a:rPr lang="en">
                <a:solidFill>
                  <a:srgbClr val="000000"/>
                </a:solidFill>
              </a:rPr>
              <a:t>detect end of the match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High speed connection for communicating between arms</a:t>
            </a:r>
            <a:endParaRPr sz="1800"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>
                <a:solidFill>
                  <a:srgbClr val="000000"/>
                </a:solidFill>
              </a:rPr>
              <a:t>Operates with non-perceivable delay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An application for creating an account and monitoring results</a:t>
            </a:r>
            <a:endParaRPr sz="1800"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465525" y="3674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Diagram </a:t>
            </a:r>
            <a:endParaRPr/>
          </a:p>
        </p:txBody>
      </p:sp>
      <p:sp>
        <p:nvSpPr>
          <p:cNvPr id="195" name="Shape 195"/>
          <p:cNvSpPr txBox="1"/>
          <p:nvPr/>
        </p:nvSpPr>
        <p:spPr>
          <a:xfrm>
            <a:off x="5866800" y="367400"/>
            <a:ext cx="2893200" cy="11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Zach - Blue</a:t>
            </a:r>
            <a:endParaRPr b="1" sz="1800"/>
          </a:p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Steve L. - Red</a:t>
            </a:r>
            <a:endParaRPr b="1" sz="1800"/>
          </a:p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Tyler - Green</a:t>
            </a:r>
            <a:endParaRPr b="1" sz="1800"/>
          </a:p>
          <a:p>
            <a:pPr indent="0" lvl="0" mar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Steve M. - Yellow</a:t>
            </a:r>
            <a:endParaRPr b="1" sz="1800"/>
          </a:p>
        </p:txBody>
      </p:sp>
      <p:pic>
        <p:nvPicPr>
          <p:cNvPr id="196" name="Shape 1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425" y="367400"/>
            <a:ext cx="8156574" cy="45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Shape 19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819150" y="5241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MDR Deliverables</a:t>
            </a:r>
            <a:endParaRPr/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819150" y="1372300"/>
            <a:ext cx="7505700" cy="29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 Arm with Basic Movement Capabilities:</a:t>
            </a:r>
            <a:endParaRPr b="1" sz="1800"/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Starts in armwrestling position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Arm begins to lose to given amount of weight</a:t>
            </a:r>
            <a:endParaRPr/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Arm then stalls and stops losing to the given amount of weight</a:t>
            </a:r>
            <a:endParaRPr/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Finally, arm starts beating given amount of weight</a:t>
            </a:r>
            <a:endParaRPr/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Not networked</a:t>
            </a:r>
            <a:endParaRPr sz="1800"/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Application:</a:t>
            </a:r>
            <a:endParaRPr b="1"/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Android application</a:t>
            </a:r>
            <a:endParaRPr/>
          </a:p>
          <a:p>
            <a:pPr indent="-3429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Local SQLite database</a:t>
            </a:r>
            <a:endParaRPr sz="1800"/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 </a:t>
            </a:r>
            <a:endParaRPr sz="1800"/>
          </a:p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819150" y="4598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Member's Contribution for CDR</a:t>
            </a:r>
            <a:endParaRPr/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819150" y="1166550"/>
            <a:ext cx="7505700" cy="26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Tyler Costa:</a:t>
            </a:r>
            <a:r>
              <a:rPr lang="en">
                <a:solidFill>
                  <a:srgbClr val="000000"/>
                </a:solidFill>
              </a:rPr>
              <a:t> Conversion of force applied into appropriate duty cycle, Added sturdiness to design of motorized arm 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Steve Lucey:</a:t>
            </a:r>
            <a:r>
              <a:rPr lang="en" sz="1800">
                <a:solidFill>
                  <a:srgbClr val="000000"/>
                </a:solidFill>
              </a:rPr>
              <a:t> Set</a:t>
            </a:r>
            <a:r>
              <a:rPr lang="en">
                <a:solidFill>
                  <a:srgbClr val="000000"/>
                </a:solidFill>
              </a:rPr>
              <a:t>-up of Raspberry Pis, Python scripts for UDP connection, Arduino IDE, Connections between Arduino and Raspberry Pis</a:t>
            </a:r>
            <a:endParaRPr sz="1800"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Zach Matthews:</a:t>
            </a:r>
            <a:r>
              <a:rPr lang="en" sz="1800">
                <a:solidFill>
                  <a:srgbClr val="000000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AWS RDS SQL Server (cloud database)</a:t>
            </a:r>
            <a:r>
              <a:rPr lang="en">
                <a:solidFill>
                  <a:srgbClr val="000000"/>
                </a:solidFill>
              </a:rPr>
              <a:t>, Improved functionality for creation of matches and user connection,  </a:t>
            </a:r>
            <a:r>
              <a:rPr lang="en">
                <a:solidFill>
                  <a:srgbClr val="000000"/>
                </a:solidFill>
              </a:rPr>
              <a:t>Connections between Arduino and Raspberry Pis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 </a:t>
            </a:r>
            <a:r>
              <a:rPr b="1" lang="en" sz="1800">
                <a:solidFill>
                  <a:srgbClr val="000000"/>
                </a:solidFill>
              </a:rPr>
              <a:t>Steve McGrath:</a:t>
            </a:r>
            <a:r>
              <a:rPr lang="en" sz="1800">
                <a:solidFill>
                  <a:srgbClr val="000000"/>
                </a:solidFill>
              </a:rPr>
              <a:t> </a:t>
            </a:r>
            <a:r>
              <a:rPr lang="en">
                <a:solidFill>
                  <a:srgbClr val="000000"/>
                </a:solidFill>
              </a:rPr>
              <a:t>Attached load cell (gauges) to second arm, Amplified measured signal from load cell, Mounted second arm to sturdy bearings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484600" y="4134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CDR Deliverables</a:t>
            </a:r>
            <a:endParaRPr/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819150" y="1154375"/>
            <a:ext cx="7505700" cy="346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1 Motorized Arm and 1 Fixed Arm: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Motorized Arm will start in arm wrestling position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Will attach weight to that arm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User will apply force to Fixed Arm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Force applied will be converted to a duty cycle</a:t>
            </a:r>
            <a:endParaRPr/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Then sent over the network connection to drive motorized arm</a:t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Application</a:t>
            </a:r>
            <a:endParaRPr b="1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Added integration to AWS RDS, and reconstructed match creation/join interfaces</a:t>
            </a:r>
            <a:endParaRPr/>
          </a:p>
        </p:txBody>
      </p:sp>
      <p:sp>
        <p:nvSpPr>
          <p:cNvPr id="218" name="Shape 21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819150" y="5016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Application</a:t>
            </a:r>
            <a:endParaRPr/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819150" y="1054425"/>
            <a:ext cx="7505700" cy="26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Created AWS RDS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>
                <a:solidFill>
                  <a:srgbClr val="000000"/>
                </a:solidFill>
              </a:rPr>
              <a:t>Microsoft SQL Server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Microsoft SQL Server </a:t>
            </a:r>
            <a:r>
              <a:rPr lang="en">
                <a:solidFill>
                  <a:srgbClr val="000000"/>
                </a:solidFill>
              </a:rPr>
              <a:t>Management</a:t>
            </a:r>
            <a:r>
              <a:rPr lang="en">
                <a:solidFill>
                  <a:srgbClr val="000000"/>
                </a:solidFill>
              </a:rPr>
              <a:t> Studio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>
                <a:solidFill>
                  <a:srgbClr val="000000"/>
                </a:solidFill>
              </a:rPr>
              <a:t>Creation of database for system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>
                <a:solidFill>
                  <a:srgbClr val="000000"/>
                </a:solidFill>
              </a:rPr>
              <a:t>Tables consist of:</a:t>
            </a:r>
            <a:endParaRPr>
              <a:solidFill>
                <a:srgbClr val="000000"/>
              </a:solidFill>
            </a:endParaRPr>
          </a:p>
          <a:p>
            <a:pPr indent="-3429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</a:pPr>
            <a:r>
              <a:rPr lang="en" sz="1800">
                <a:solidFill>
                  <a:srgbClr val="000000"/>
                </a:solidFill>
              </a:rPr>
              <a:t>Profiles</a:t>
            </a:r>
            <a:endParaRPr sz="1800">
              <a:solidFill>
                <a:srgbClr val="000000"/>
              </a:solidFill>
            </a:endParaRPr>
          </a:p>
          <a:p>
            <a:pPr indent="-3429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</a:pPr>
            <a:r>
              <a:rPr lang="en" sz="1800">
                <a:solidFill>
                  <a:srgbClr val="000000"/>
                </a:solidFill>
              </a:rPr>
              <a:t>Connection</a:t>
            </a:r>
            <a:endParaRPr sz="1800">
              <a:solidFill>
                <a:srgbClr val="000000"/>
              </a:solidFill>
            </a:endParaRPr>
          </a:p>
          <a:p>
            <a:pPr indent="-342900" lvl="2" marL="13716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</a:pPr>
            <a:r>
              <a:rPr lang="en" sz="1800">
                <a:solidFill>
                  <a:srgbClr val="000000"/>
                </a:solidFill>
              </a:rPr>
              <a:t>Matches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SQLConnection Class in Visual Studio</a:t>
            </a:r>
            <a:endParaRPr>
              <a:solidFill>
                <a:srgbClr val="000000"/>
              </a:solidFill>
            </a:endParaRP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>
                <a:solidFill>
                  <a:srgbClr val="000000"/>
                </a:solidFill>
              </a:rPr>
              <a:t>Establish connection from app</a:t>
            </a:r>
            <a:br>
              <a:rPr lang="en">
                <a:solidFill>
                  <a:srgbClr val="000000"/>
                </a:solidFill>
              </a:rPr>
            </a:br>
            <a:r>
              <a:rPr lang="en">
                <a:solidFill>
                  <a:srgbClr val="000000"/>
                </a:solidFill>
              </a:rPr>
              <a:t>to database</a:t>
            </a:r>
            <a:endParaRPr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25" name="Shape 22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grpSp>
        <p:nvGrpSpPr>
          <p:cNvPr id="226" name="Shape 226"/>
          <p:cNvGrpSpPr/>
          <p:nvPr/>
        </p:nvGrpSpPr>
        <p:grpSpPr>
          <a:xfrm>
            <a:off x="5657600" y="609225"/>
            <a:ext cx="3223950" cy="3579300"/>
            <a:chOff x="5239450" y="806125"/>
            <a:chExt cx="3223950" cy="3579300"/>
          </a:xfrm>
        </p:grpSpPr>
        <p:pic>
          <p:nvPicPr>
            <p:cNvPr id="227" name="Shape 2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923050" y="2527950"/>
              <a:ext cx="1540350" cy="1857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8" name="Shape 22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239450" y="806125"/>
              <a:ext cx="2255025" cy="22550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29" name="Shape 2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29575" y="2443225"/>
            <a:ext cx="2316900" cy="190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type="title"/>
          </p:nvPr>
        </p:nvSpPr>
        <p:spPr>
          <a:xfrm>
            <a:off x="819150" y="209445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DEMO</a:t>
            </a:r>
            <a:endParaRPr sz="4800"/>
          </a:p>
        </p:txBody>
      </p:sp>
      <p:sp>
        <p:nvSpPr>
          <p:cNvPr id="235" name="Shape 23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