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9144000"/>
  <p:notesSz cx="6858000" cy="9144000"/>
  <p:embeddedFontLst>
    <p:embeddedFont>
      <p:font typeface="Arim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AEB6ECE-F39E-4073-9112-391445F6DE34}">
  <a:tblStyle styleId="{6AEB6ECE-F39E-4073-9112-391445F6DE34}"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Arimo-bold.fntdata"/><Relationship Id="rId27" Type="http://schemas.openxmlformats.org/officeDocument/2006/relationships/font" Target="fonts/Arim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m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Arim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med" w="med" type="none"/>
            <a:tailEnd len="med" w="med" type="none"/>
          </a:ln>
        </p:spPr>
      </p:sp>
      <p:sp>
        <p:nvSpPr>
          <p:cNvPr id="4" name="Shape 4"/>
          <p:cNvSpPr txBox="1"/>
          <p:nvPr>
            <p:ph idx="1" type="body"/>
          </p:nvPr>
        </p:nvSpPr>
        <p:spPr>
          <a:xfrm>
            <a:off x="985838" y="4343400"/>
            <a:ext cx="5029200" cy="4114800"/>
          </a:xfrm>
          <a:prstGeom prst="rect">
            <a:avLst/>
          </a:prstGeom>
          <a:noFill/>
          <a:ln>
            <a:noFill/>
          </a:ln>
        </p:spPr>
        <p:txBody>
          <a:bodyPr anchorCtr="0" anchor="t" bIns="91425" lIns="91425" rIns="91425" wrap="square" tIns="91425"/>
          <a:lstStyle>
            <a:lvl1pPr indent="0" lvl="0" marL="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0" lvl="1"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0" lvl="2"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0" lvl="3"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0" lvl="4"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0" lvl="5" marL="2286000" marR="0" rtl="0" algn="l">
              <a:spcBef>
                <a:spcPts val="0"/>
              </a:spcBef>
              <a:buSzPts val="1400"/>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SzPts val="1400"/>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SzPts val="1400"/>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SzPts val="1400"/>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ololu.com/product/245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Shape 62"/>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63" name="Shape 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Smith</a:t>
            </a:r>
          </a:p>
          <a:p>
            <a:pPr indent="0" lvl="0" marL="0">
              <a:spcBef>
                <a:spcPts val="0"/>
              </a:spcBef>
              <a:buNone/>
            </a:pPr>
            <a:r>
              <a:rPr lang="en-US" u="sng">
                <a:solidFill>
                  <a:schemeClr val="hlink"/>
                </a:solidFill>
                <a:hlinkClick r:id="rId2"/>
              </a:rPr>
              <a:t>https://www.pololu.com/product/2450</a:t>
            </a:r>
          </a:p>
          <a:p>
            <a:pPr indent="0" lvl="0" marL="0">
              <a:spcBef>
                <a:spcPts val="0"/>
              </a:spcBef>
              <a:buNone/>
            </a:pPr>
            <a:r>
              <a:rPr lang="en-US"/>
              <a:t>2cm = .8”</a:t>
            </a:r>
            <a:br>
              <a:rPr lang="en-US"/>
            </a:br>
            <a:r>
              <a:rPr lang="en-US"/>
              <a:t>15cm = 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17" name="Shape 317"/>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https://www.adafruit.com/product/1143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26" name="Shape 326"/>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Smith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72" name="Shape 372"/>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rtl="0">
              <a:spcBef>
                <a:spcPts val="0"/>
              </a:spcBef>
              <a:buNone/>
            </a:pPr>
            <a:r>
              <a:rPr lang="en-US"/>
              <a:t>Bonnie</a:t>
            </a:r>
          </a:p>
          <a:p>
            <a:pPr indent="0" lvl="0" marL="0" rtl="0">
              <a:spcBef>
                <a:spcPts val="0"/>
              </a:spcBef>
              <a:buNone/>
            </a:pPr>
            <a:r>
              <a:rPr lang="en-US"/>
              <a:t>To realize our virtual reality environment, we will be using the Unity game engine, the most popular game engine on the market. With it, we will create a virtual reality environment that contains a user controlled hand object and several objects of different sizes for the hand to pick up.</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393" name="Shape 393"/>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Austin</a:t>
            </a:r>
          </a:p>
          <a:p>
            <a:pPr indent="-381000" lvl="0" marL="457200" rtl="0">
              <a:spcBef>
                <a:spcPts val="560"/>
              </a:spcBef>
              <a:spcAft>
                <a:spcPts val="1000"/>
              </a:spcAft>
              <a:buClr>
                <a:srgbClr val="840C22"/>
              </a:buClr>
              <a:buSzPts val="2400"/>
              <a:buFont typeface="Noto Sans Symbols"/>
              <a:buChar char="▪"/>
            </a:pPr>
            <a:r>
              <a:rPr lang="en-US" sz="2400">
                <a:latin typeface="Verdana"/>
                <a:ea typeface="Verdana"/>
                <a:cs typeface="Verdana"/>
                <a:sym typeface="Verdana"/>
              </a:rPr>
              <a:t>Accelerometer for Z axis (front and back)</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0" name="Shape 400"/>
        <p:cNvGrpSpPr/>
        <p:nvPr/>
      </p:nvGrpSpPr>
      <p:grpSpPr>
        <a:xfrm>
          <a:off x="0" y="0"/>
          <a:ext cx="0" cy="0"/>
          <a:chOff x="0" y="0"/>
          <a:chExt cx="0" cy="0"/>
        </a:xfrm>
      </p:grpSpPr>
      <p:sp>
        <p:nvSpPr>
          <p:cNvPr id="401" name="Shape 4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02" name="Shape 402"/>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Austin</a:t>
            </a:r>
          </a:p>
          <a:p>
            <a:pPr indent="-342900" lvl="0" marL="457200" rtl="0">
              <a:spcBef>
                <a:spcPts val="0"/>
              </a:spcBef>
              <a:spcAft>
                <a:spcPts val="0"/>
              </a:spcAft>
              <a:buClr>
                <a:schemeClr val="dk1"/>
              </a:buClr>
              <a:buSzPts val="1800"/>
              <a:buFont typeface="Verdana"/>
              <a:buChar char="●"/>
            </a:pPr>
            <a:r>
              <a:rPr lang="en-US" sz="1800">
                <a:latin typeface="Verdana"/>
                <a:ea typeface="Verdana"/>
                <a:cs typeface="Verdana"/>
                <a:sym typeface="Verdana"/>
              </a:rPr>
              <a:t>50% Budget Leeway</a:t>
            </a:r>
          </a:p>
          <a:p>
            <a:pPr indent="-342900" lvl="0" marL="457200" rtl="0">
              <a:spcBef>
                <a:spcPts val="0"/>
              </a:spcBef>
              <a:spcAft>
                <a:spcPts val="0"/>
              </a:spcAft>
              <a:buClr>
                <a:schemeClr val="dk1"/>
              </a:buClr>
              <a:buSzPts val="1800"/>
              <a:buFont typeface="Verdana"/>
              <a:buChar char="●"/>
            </a:pPr>
            <a:r>
              <a:rPr lang="en-US" sz="1800">
                <a:latin typeface="Verdana"/>
                <a:ea typeface="Verdana"/>
                <a:cs typeface="Verdana"/>
                <a:sym typeface="Verdana"/>
              </a:rPr>
              <a:t>{</a:t>
            </a:r>
          </a:p>
          <a:p>
            <a:pPr indent="-342900" lvl="0" marL="457200" rtl="0">
              <a:spcBef>
                <a:spcPts val="0"/>
              </a:spcBef>
              <a:spcAft>
                <a:spcPts val="0"/>
              </a:spcAft>
              <a:buClr>
                <a:schemeClr val="dk1"/>
              </a:buClr>
              <a:buSzPts val="1800"/>
              <a:buFont typeface="Verdana"/>
              <a:buChar char="●"/>
            </a:pPr>
            <a:r>
              <a:rPr lang="en-US" sz="1800">
                <a:latin typeface="Verdana"/>
                <a:ea typeface="Verdana"/>
                <a:cs typeface="Verdana"/>
                <a:sym typeface="Verdana"/>
              </a:rPr>
              <a:t>Pressure Sensors: $52.50</a:t>
            </a:r>
          </a:p>
          <a:p>
            <a:pPr indent="-342900" lvl="0" marL="457200" rtl="0">
              <a:spcBef>
                <a:spcPts val="0"/>
              </a:spcBef>
              <a:spcAft>
                <a:spcPts val="0"/>
              </a:spcAft>
              <a:buClr>
                <a:schemeClr val="dk1"/>
              </a:buClr>
              <a:buSzPts val="1800"/>
              <a:buFont typeface="Verdana"/>
              <a:buChar char="●"/>
            </a:pPr>
            <a:r>
              <a:rPr lang="en-US" sz="1800">
                <a:latin typeface="Verdana"/>
                <a:ea typeface="Verdana"/>
                <a:cs typeface="Verdana"/>
                <a:sym typeface="Verdana"/>
              </a:rPr>
              <a:t>Micro Servos: $49.75</a:t>
            </a:r>
          </a:p>
          <a:p>
            <a:pPr indent="-342900" lvl="0" marL="457200" rtl="0">
              <a:spcBef>
                <a:spcPts val="0"/>
              </a:spcBef>
              <a:spcAft>
                <a:spcPts val="0"/>
              </a:spcAft>
              <a:buClr>
                <a:schemeClr val="dk1"/>
              </a:buClr>
              <a:buSzPts val="1800"/>
              <a:buFont typeface="Verdana"/>
              <a:buChar char="●"/>
            </a:pPr>
            <a:r>
              <a:rPr lang="en-US" sz="1800">
                <a:latin typeface="Verdana"/>
                <a:ea typeface="Verdana"/>
                <a:cs typeface="Verdana"/>
                <a:sym typeface="Verdana"/>
              </a:rPr>
              <a:t>IR Leds: $35.80</a:t>
            </a:r>
          </a:p>
          <a:p>
            <a:pPr indent="-342900" lvl="0" marL="457200" rtl="0">
              <a:spcBef>
                <a:spcPts val="0"/>
              </a:spcBef>
              <a:buClr>
                <a:schemeClr val="dk1"/>
              </a:buClr>
              <a:buSzPts val="1800"/>
              <a:buFont typeface="Verdana"/>
              <a:buChar char="●"/>
            </a:pPr>
            <a:r>
              <a:t/>
            </a:r>
            <a:endParaRPr sz="1800">
              <a:latin typeface="Verdana"/>
              <a:ea typeface="Verdana"/>
              <a:cs typeface="Verdana"/>
              <a:sym typeface="Verdan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15" name="Shape 415"/>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Austin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22" name="Shape 422"/>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Bonnie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Shape 4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28" name="Shape 428"/>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434" name="Shape 434"/>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Bonnie</a:t>
            </a:r>
          </a:p>
          <a:p>
            <a:pPr indent="0" lvl="0" marL="0">
              <a:spcBef>
                <a:spcPts val="0"/>
              </a:spcBef>
              <a:buNone/>
            </a:pPr>
            <a:r>
              <a:rPr lang="en-US"/>
              <a:t>The technology behind Virtual Reality has grown significantly in the past few years, and the VR gaming industry has been growing with it. Companies like Sony, Microsoft, and Oculus have been creating VR games and VR controllers to interface with the games. </a:t>
            </a:r>
          </a:p>
          <a:p>
            <a:pPr indent="0" lvl="0" marL="0">
              <a:spcBef>
                <a:spcPts val="0"/>
              </a:spcBef>
              <a:buNone/>
            </a:pPr>
            <a:r>
              <a:rPr lang="en-US"/>
              <a:t>Currently, these controllers are very rigid and can’t account for hand movements that the controller is not expecting. They only receive signals from the buttons, joysticks, and proprioceptive signals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rtl="0">
              <a:spcBef>
                <a:spcPts val="0"/>
              </a:spcBef>
              <a:buNone/>
            </a:pPr>
            <a:r>
              <a:rPr lang="en-US"/>
              <a:t>Smith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Smack. Incorporates force of the fingers.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Austin</a:t>
            </a:r>
          </a:p>
          <a:p>
            <a:pPr indent="0" lvl="0" marL="0">
              <a:spcBef>
                <a:spcPts val="0"/>
              </a:spcBef>
              <a:buNone/>
            </a:pPr>
            <a:r>
              <a:rPr lang="en-US"/>
              <a:t>Quanatative Specifications? can I check this off?</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Smith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.670 in = 17mm</a:t>
            </a:r>
          </a:p>
          <a:p>
            <a:pPr indent="0" lvl="0" marL="0">
              <a:spcBef>
                <a:spcPts val="0"/>
              </a:spcBef>
              <a:buNone/>
            </a:pPr>
            <a:r>
              <a:rPr lang="en-US"/>
              <a:t>.880 in = 22.3 mm</a:t>
            </a:r>
          </a:p>
          <a:p>
            <a:pPr indent="0" lvl="0" marL="0">
              <a:spcBef>
                <a:spcPts val="0"/>
              </a:spcBef>
              <a:buNone/>
            </a:pPr>
            <a:r>
              <a:rPr lang="en-US"/>
              <a:t>.21 in = 5.3mm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238" name="Shape 238"/>
          <p:cNvSpPr txBox="1"/>
          <p:nvPr>
            <p:ph idx="1" type="body"/>
          </p:nvPr>
        </p:nvSpPr>
        <p:spPr>
          <a:xfrm>
            <a:off x="985838" y="4343400"/>
            <a:ext cx="5029200" cy="4114800"/>
          </a:xfrm>
          <a:prstGeom prst="rect">
            <a:avLst/>
          </a:prstGeom>
        </p:spPr>
        <p:txBody>
          <a:bodyPr anchorCtr="0" anchor="t" bIns="91425" lIns="91425" rIns="91425" wrap="square" tIns="91425">
            <a:noAutofit/>
          </a:bodyPr>
          <a:lstStyle/>
          <a:p>
            <a:pPr indent="0" lvl="0" marL="0">
              <a:spcBef>
                <a:spcPts val="0"/>
              </a:spcBef>
              <a:buNone/>
            </a:pPr>
            <a:r>
              <a:rPr lang="en-US"/>
              <a:t>Smith</a:t>
            </a:r>
          </a:p>
          <a:p>
            <a:pPr indent="0" lvl="0" marL="0" rtl="0">
              <a:spcBef>
                <a:spcPts val="0"/>
              </a:spcBef>
              <a:buNone/>
            </a:pPr>
            <a:r>
              <a:rPr lang="en-US"/>
              <a:t>There are 3 options that might work for this application. The first would be using a pressure sensor. Go over pros and cons and then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jpg"/><Relationship Id="rId4" Type="http://schemas.openxmlformats.org/officeDocument/2006/relationships/image" Target="../media/image4.jp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type="title">
  <p:cSld name="Title Slide">
    <p:spTree>
      <p:nvGrpSpPr>
        <p:cNvPr id="16" name="Shape 16"/>
        <p:cNvGrpSpPr/>
        <p:nvPr/>
      </p:nvGrpSpPr>
      <p:grpSpPr>
        <a:xfrm>
          <a:off x="0" y="0"/>
          <a:ext cx="0" cy="0"/>
          <a:chOff x="0" y="0"/>
          <a:chExt cx="0" cy="0"/>
        </a:xfrm>
      </p:grpSpPr>
      <p:pic>
        <p:nvPicPr>
          <p:cNvPr descr=" SEAL3.jpg                                                      00006BACMac OS X                       B94893B7:" id="17" name="Shape 17"/>
          <p:cNvPicPr preferRelativeResize="0"/>
          <p:nvPr/>
        </p:nvPicPr>
        <p:blipFill rotWithShape="1">
          <a:blip r:embed="rId2">
            <a:alphaModFix/>
          </a:blip>
          <a:srcRect b="0" l="0" r="0" t="0"/>
          <a:stretch/>
        </p:blipFill>
        <p:spPr>
          <a:xfrm>
            <a:off x="-2133600" y="2632075"/>
            <a:ext cx="4267200" cy="4225503"/>
          </a:xfrm>
          <a:prstGeom prst="rect">
            <a:avLst/>
          </a:prstGeom>
          <a:noFill/>
          <a:ln>
            <a:noFill/>
          </a:ln>
        </p:spPr>
      </p:pic>
      <p:sp>
        <p:nvSpPr>
          <p:cNvPr id="18" name="Shape 18"/>
          <p:cNvSpPr txBox="1"/>
          <p:nvPr>
            <p:ph idx="1" type="subTitle"/>
          </p:nvPr>
        </p:nvSpPr>
        <p:spPr>
          <a:xfrm>
            <a:off x="1790700" y="3124200"/>
            <a:ext cx="5562600" cy="1752600"/>
          </a:xfrm>
          <a:prstGeom prst="rect">
            <a:avLst/>
          </a:prstGeom>
          <a:noFill/>
          <a:ln>
            <a:noFill/>
          </a:ln>
        </p:spPr>
        <p:txBody>
          <a:bodyPr anchorCtr="0" anchor="t" bIns="91425" lIns="91425" rIns="91425" wrap="square" tIns="91425"/>
          <a:lstStyle>
            <a:lvl1pPr indent="0" lvl="0" marL="0" marR="0" rtl="0" algn="ctr">
              <a:spcBef>
                <a:spcPts val="560"/>
              </a:spcBef>
              <a:spcAft>
                <a:spcPts val="0"/>
              </a:spcAft>
              <a:buClr>
                <a:srgbClr val="840C22"/>
              </a:buClr>
              <a:buSzPts val="2400"/>
              <a:buFont typeface="Noto Sans Symbols"/>
              <a:buNone/>
              <a:defRPr b="0" i="0" sz="28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19" name="Shape 19"/>
          <p:cNvSpPr txBox="1"/>
          <p:nvPr>
            <p:ph type="ctrTitle"/>
          </p:nvPr>
        </p:nvSpPr>
        <p:spPr>
          <a:xfrm>
            <a:off x="1143000" y="1447800"/>
            <a:ext cx="6858000" cy="1143000"/>
          </a:xfrm>
          <a:prstGeom prst="rect">
            <a:avLst/>
          </a:prstGeom>
          <a:noFill/>
          <a:ln>
            <a:noFill/>
          </a:ln>
        </p:spPr>
        <p:txBody>
          <a:bodyPr anchorCtr="0" anchor="ctr" bIns="91425" lIns="91425" rIns="91425" wrap="square" tIns="91425"/>
          <a:lstStyle>
            <a:lvl1pPr indent="0" lvl="0" marL="0" marR="0" rtl="0" algn="ctr">
              <a:spcBef>
                <a:spcPts val="0"/>
              </a:spcBef>
              <a:spcAft>
                <a:spcPts val="0"/>
              </a:spcAft>
              <a:buSzPts val="1400"/>
              <a:buNone/>
              <a:defRPr b="0" i="0" sz="47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20" name="Shape 20"/>
          <p:cNvSpPr/>
          <p:nvPr/>
        </p:nvSpPr>
        <p:spPr>
          <a:xfrm>
            <a:off x="6156325" y="5943600"/>
            <a:ext cx="3013075" cy="4572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21" name="Shape 21"/>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sp>
        <p:nvSpPr>
          <p:cNvPr id="22" name="Shape 22"/>
          <p:cNvSpPr txBox="1"/>
          <p:nvPr/>
        </p:nvSpPr>
        <p:spPr>
          <a:xfrm>
            <a:off x="1676400" y="830263"/>
            <a:ext cx="1219200" cy="473075"/>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pic>
        <p:nvPicPr>
          <p:cNvPr descr="Untitled-1.jpg                                                 00000893 keithpaul                      BC07756D:" id="23" name="Shape 23"/>
          <p:cNvPicPr preferRelativeResize="0"/>
          <p:nvPr/>
        </p:nvPicPr>
        <p:blipFill rotWithShape="1">
          <a:blip r:embed="rId3">
            <a:alphaModFix/>
          </a:blip>
          <a:srcRect b="0" l="0" r="0" t="0"/>
          <a:stretch/>
        </p:blipFill>
        <p:spPr>
          <a:xfrm>
            <a:off x="0" y="0"/>
            <a:ext cx="9113520" cy="761708"/>
          </a:xfrm>
          <a:prstGeom prst="rect">
            <a:avLst/>
          </a:prstGeom>
          <a:noFill/>
          <a:ln>
            <a:noFill/>
          </a:ln>
        </p:spPr>
      </p:pic>
      <p:pic>
        <p:nvPicPr>
          <p:cNvPr descr="A [blk-201].jpg                                                00000893 keithpaul                      BC07756D:" id="24" name="Shape 24"/>
          <p:cNvPicPr preferRelativeResize="0"/>
          <p:nvPr/>
        </p:nvPicPr>
        <p:blipFill rotWithShape="1">
          <a:blip r:embed="rId4">
            <a:alphaModFix/>
          </a:blip>
          <a:srcRect b="0" l="0" r="0" t="0"/>
          <a:stretch/>
        </p:blipFill>
        <p:spPr>
          <a:xfrm>
            <a:off x="227013" y="357188"/>
            <a:ext cx="3000794" cy="404650"/>
          </a:xfrm>
          <a:prstGeom prst="rect">
            <a:avLst/>
          </a:prstGeom>
          <a:noFill/>
          <a:ln>
            <a:noFill/>
          </a:ln>
        </p:spPr>
      </p:pic>
      <p:pic>
        <p:nvPicPr>
          <p:cNvPr id="25" name="Shape 25"/>
          <p:cNvPicPr preferRelativeResize="0"/>
          <p:nvPr/>
        </p:nvPicPr>
        <p:blipFill rotWithShape="1">
          <a:blip r:embed="rId5">
            <a:alphaModFix/>
          </a:blip>
          <a:srcRect b="0" l="0" r="0" t="0"/>
          <a:stretch/>
        </p:blipFill>
        <p:spPr>
          <a:xfrm>
            <a:off x="0" y="6096000"/>
            <a:ext cx="9134475" cy="774390"/>
          </a:xfrm>
          <a:prstGeom prst="rect">
            <a:avLst/>
          </a:prstGeom>
          <a:noFill/>
          <a:ln>
            <a:noFill/>
          </a:ln>
        </p:spPr>
      </p:pic>
      <p:sp>
        <p:nvSpPr>
          <p:cNvPr id="26" name="Shape 26"/>
          <p:cNvSpPr/>
          <p:nvPr/>
        </p:nvSpPr>
        <p:spPr>
          <a:xfrm>
            <a:off x="152400" y="6172200"/>
            <a:ext cx="6196800" cy="306300"/>
          </a:xfrm>
          <a:prstGeom prst="rect">
            <a:avLst/>
          </a:prstGeom>
          <a:noFill/>
          <a:ln>
            <a:noFill/>
          </a:ln>
        </p:spPr>
        <p:txBody>
          <a:bodyPr anchorCtr="0" anchor="t" bIns="44450" lIns="90475" rIns="90475" wrap="square" tIns="44450">
            <a:noAutofit/>
          </a:bodyPr>
          <a:lstStyle/>
          <a:p>
            <a:pPr indent="0" lvl="0" marL="0" marR="0" rtl="0" algn="l">
              <a:spcBef>
                <a:spcPts val="0"/>
              </a:spcBef>
              <a:spcAft>
                <a:spcPts val="0"/>
              </a:spcAft>
              <a:buNone/>
            </a:pPr>
            <a:r>
              <a:rPr lang="en-US">
                <a:solidFill>
                  <a:schemeClr val="dk1"/>
                </a:solidFill>
                <a:latin typeface="Verdana"/>
                <a:ea typeface="Verdana"/>
                <a:cs typeface="Verdana"/>
                <a:sym typeface="Verdana"/>
              </a:rPr>
              <a:t>Department of Electrical and Computer Engineering</a:t>
            </a:r>
          </a:p>
        </p:txBody>
      </p:sp>
      <p:cxnSp>
        <p:nvCxnSpPr>
          <p:cNvPr id="27" name="Shape 27"/>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55" name="Shape 55"/>
        <p:cNvGrpSpPr/>
        <p:nvPr/>
      </p:nvGrpSpPr>
      <p:grpSpPr>
        <a:xfrm>
          <a:off x="0" y="0"/>
          <a:ext cx="0" cy="0"/>
          <a:chOff x="0" y="0"/>
          <a:chExt cx="0" cy="0"/>
        </a:xfrm>
      </p:grpSpPr>
      <p:sp>
        <p:nvSpPr>
          <p:cNvPr id="56" name="Shape 56"/>
          <p:cNvSpPr txBox="1"/>
          <p:nvPr>
            <p:ph type="title"/>
          </p:nvPr>
        </p:nvSpPr>
        <p:spPr>
          <a:xfrm>
            <a:off x="304800" y="609600"/>
            <a:ext cx="8839200" cy="533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57" name="Shape 57"/>
          <p:cNvSpPr txBox="1"/>
          <p:nvPr>
            <p:ph idx="1" type="body"/>
          </p:nvPr>
        </p:nvSpPr>
        <p:spPr>
          <a:xfrm rot="5400000">
            <a:off x="2209800" y="-457200"/>
            <a:ext cx="4495800" cy="81534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58" name="Shape 58"/>
        <p:cNvGrpSpPr/>
        <p:nvPr/>
      </p:nvGrpSpPr>
      <p:grpSpPr>
        <a:xfrm>
          <a:off x="0" y="0"/>
          <a:ext cx="0" cy="0"/>
          <a:chOff x="0" y="0"/>
          <a:chExt cx="0" cy="0"/>
        </a:xfrm>
      </p:grpSpPr>
      <p:sp>
        <p:nvSpPr>
          <p:cNvPr id="59" name="Shape 59"/>
          <p:cNvSpPr txBox="1"/>
          <p:nvPr>
            <p:ph type="title"/>
          </p:nvPr>
        </p:nvSpPr>
        <p:spPr>
          <a:xfrm rot="5400000">
            <a:off x="5410200" y="2133600"/>
            <a:ext cx="5257800" cy="22098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60" name="Shape 60"/>
          <p:cNvSpPr txBox="1"/>
          <p:nvPr>
            <p:ph idx="1" type="body"/>
          </p:nvPr>
        </p:nvSpPr>
        <p:spPr>
          <a:xfrm rot="5400000">
            <a:off x="914400" y="0"/>
            <a:ext cx="5257800" cy="64770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8" name="Shape 28"/>
        <p:cNvGrpSpPr/>
        <p:nvPr/>
      </p:nvGrpSpPr>
      <p:grpSpPr>
        <a:xfrm>
          <a:off x="0" y="0"/>
          <a:ext cx="0" cy="0"/>
          <a:chOff x="0" y="0"/>
          <a:chExt cx="0" cy="0"/>
        </a:xfrm>
      </p:grpSpPr>
      <p:sp>
        <p:nvSpPr>
          <p:cNvPr id="29" name="Shape 29"/>
          <p:cNvSpPr txBox="1"/>
          <p:nvPr>
            <p:ph type="title"/>
          </p:nvPr>
        </p:nvSpPr>
        <p:spPr>
          <a:xfrm>
            <a:off x="304800" y="609600"/>
            <a:ext cx="8839200" cy="533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30" name="Shape 30"/>
          <p:cNvSpPr txBox="1"/>
          <p:nvPr>
            <p:ph idx="1" type="body"/>
          </p:nvPr>
        </p:nvSpPr>
        <p:spPr>
          <a:xfrm>
            <a:off x="381000" y="1371600"/>
            <a:ext cx="8153400" cy="44958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SzPts val="1400"/>
              <a:buNone/>
              <a:defRPr b="1" i="0" sz="4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rgbClr val="840C22"/>
              </a:buClr>
              <a:buSzPts val="2400"/>
              <a:buFont typeface="Noto Sans Symbols"/>
              <a:buNone/>
              <a:defRPr b="0" i="0" sz="2000" u="none" cap="none" strike="noStrike">
                <a:solidFill>
                  <a:schemeClr val="dk1"/>
                </a:solidFill>
                <a:latin typeface="Verdana"/>
                <a:ea typeface="Verdana"/>
                <a:cs typeface="Verdana"/>
                <a:sym typeface="Verdana"/>
              </a:defRPr>
            </a:lvl1pPr>
            <a:lvl2pPr indent="0" lvl="1" marL="457200" marR="0" rtl="0" algn="l">
              <a:spcBef>
                <a:spcPts val="360"/>
              </a:spcBef>
              <a:spcAft>
                <a:spcPts val="0"/>
              </a:spcAft>
              <a:buClr>
                <a:srgbClr val="840C22"/>
              </a:buClr>
              <a:buSzPts val="2000"/>
              <a:buFont typeface="Times"/>
              <a:buNone/>
              <a:defRPr b="0" i="0" sz="1800" u="none" cap="none" strike="noStrike">
                <a:solidFill>
                  <a:schemeClr val="dk1"/>
                </a:solidFill>
                <a:latin typeface="Verdana"/>
                <a:ea typeface="Verdana"/>
                <a:cs typeface="Verdana"/>
                <a:sym typeface="Verdana"/>
              </a:defRPr>
            </a:lvl2pPr>
            <a:lvl3pPr indent="0" lvl="2" marL="914400" marR="0" rtl="0" algn="l">
              <a:spcBef>
                <a:spcPts val="320"/>
              </a:spcBef>
              <a:spcAft>
                <a:spcPts val="0"/>
              </a:spcAft>
              <a:buClr>
                <a:srgbClr val="840C22"/>
              </a:buClr>
              <a:buSzPts val="2000"/>
              <a:buFont typeface="Times"/>
              <a:buNone/>
              <a:defRPr b="0" i="0" sz="1600" u="none" cap="none" strike="noStrike">
                <a:solidFill>
                  <a:schemeClr val="dk1"/>
                </a:solidFill>
                <a:latin typeface="Verdana"/>
                <a:ea typeface="Verdana"/>
                <a:cs typeface="Verdana"/>
                <a:sym typeface="Verdana"/>
              </a:defRPr>
            </a:lvl3pPr>
            <a:lvl4pPr indent="0" lvl="3" marL="1371600" marR="0" rtl="0" algn="l">
              <a:spcBef>
                <a:spcPts val="280"/>
              </a:spcBef>
              <a:spcAft>
                <a:spcPts val="0"/>
              </a:spcAft>
              <a:buClr>
                <a:srgbClr val="840C22"/>
              </a:buClr>
              <a:buSzPts val="1800"/>
              <a:buFont typeface="Times"/>
              <a:buNone/>
              <a:defRPr b="0" i="0" sz="1400" u="none" cap="none" strike="noStrike">
                <a:solidFill>
                  <a:schemeClr val="dk1"/>
                </a:solidFill>
                <a:latin typeface="Verdana"/>
                <a:ea typeface="Verdana"/>
                <a:cs typeface="Verdana"/>
                <a:sym typeface="Verdana"/>
              </a:defRPr>
            </a:lvl4pPr>
            <a:lvl5pPr indent="0" lvl="4" marL="1828800" marR="0" rtl="0" algn="l">
              <a:spcBef>
                <a:spcPts val="280"/>
              </a:spcBef>
              <a:spcAft>
                <a:spcPts val="0"/>
              </a:spcAft>
              <a:buClr>
                <a:srgbClr val="840C22"/>
              </a:buClr>
              <a:buSzPts val="1600"/>
              <a:buFont typeface="Times"/>
              <a:buNone/>
              <a:defRPr b="0" i="0" sz="1400" u="none" cap="none" strike="noStrike">
                <a:solidFill>
                  <a:schemeClr val="dk1"/>
                </a:solidFill>
                <a:latin typeface="Verdana"/>
                <a:ea typeface="Verdana"/>
                <a:cs typeface="Verdana"/>
                <a:sym typeface="Verdana"/>
              </a:defRPr>
            </a:lvl5pPr>
            <a:lvl6pPr indent="0" lvl="5" marL="2286000" marR="0" rtl="0" algn="l">
              <a:spcBef>
                <a:spcPts val="280"/>
              </a:spcBef>
              <a:spcAft>
                <a:spcPts val="0"/>
              </a:spcAft>
              <a:buClr>
                <a:srgbClr val="840C22"/>
              </a:buClr>
              <a:buSzPts val="1600"/>
              <a:buFont typeface="Times"/>
              <a:buNone/>
              <a:defRPr b="0" i="0" sz="1400" u="none" cap="none" strike="noStrike">
                <a:solidFill>
                  <a:schemeClr val="dk1"/>
                </a:solidFill>
                <a:latin typeface="Verdana"/>
                <a:ea typeface="Verdana"/>
                <a:cs typeface="Verdana"/>
                <a:sym typeface="Verdana"/>
              </a:defRPr>
            </a:lvl6pPr>
            <a:lvl7pPr indent="0" lvl="6" marL="2743200" marR="0" rtl="0" algn="l">
              <a:spcBef>
                <a:spcPts val="280"/>
              </a:spcBef>
              <a:spcAft>
                <a:spcPts val="0"/>
              </a:spcAft>
              <a:buClr>
                <a:srgbClr val="840C22"/>
              </a:buClr>
              <a:buSzPts val="1600"/>
              <a:buFont typeface="Times"/>
              <a:buNone/>
              <a:defRPr b="0" i="0" sz="1400" u="none" cap="none" strike="noStrike">
                <a:solidFill>
                  <a:schemeClr val="dk1"/>
                </a:solidFill>
                <a:latin typeface="Verdana"/>
                <a:ea typeface="Verdana"/>
                <a:cs typeface="Verdana"/>
                <a:sym typeface="Verdana"/>
              </a:defRPr>
            </a:lvl7pPr>
            <a:lvl8pPr indent="0" lvl="7" marL="3200400" marR="0" rtl="0" algn="l">
              <a:spcBef>
                <a:spcPts val="280"/>
              </a:spcBef>
              <a:spcAft>
                <a:spcPts val="0"/>
              </a:spcAft>
              <a:buClr>
                <a:srgbClr val="840C22"/>
              </a:buClr>
              <a:buSzPts val="1600"/>
              <a:buFont typeface="Times"/>
              <a:buNone/>
              <a:defRPr b="0" i="0" sz="1400" u="none" cap="none" strike="noStrike">
                <a:solidFill>
                  <a:schemeClr val="dk1"/>
                </a:solidFill>
                <a:latin typeface="Verdana"/>
                <a:ea typeface="Verdana"/>
                <a:cs typeface="Verdana"/>
                <a:sym typeface="Verdana"/>
              </a:defRPr>
            </a:lvl8pPr>
            <a:lvl9pPr indent="0" lvl="8" marL="3657600" marR="0" rtl="0" algn="l">
              <a:spcBef>
                <a:spcPts val="280"/>
              </a:spcBef>
              <a:spcAft>
                <a:spcPts val="0"/>
              </a:spcAft>
              <a:buClr>
                <a:srgbClr val="840C22"/>
              </a:buClr>
              <a:buSzPts val="1600"/>
              <a:buFont typeface="Times"/>
              <a:buNone/>
              <a:defRPr b="0" i="0" sz="14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34" name="Shape 34"/>
        <p:cNvGrpSpPr/>
        <p:nvPr/>
      </p:nvGrpSpPr>
      <p:grpSpPr>
        <a:xfrm>
          <a:off x="0" y="0"/>
          <a:ext cx="0" cy="0"/>
          <a:chOff x="0" y="0"/>
          <a:chExt cx="0" cy="0"/>
        </a:xfrm>
      </p:grpSpPr>
      <p:sp>
        <p:nvSpPr>
          <p:cNvPr id="35" name="Shape 35"/>
          <p:cNvSpPr txBox="1"/>
          <p:nvPr>
            <p:ph type="title"/>
          </p:nvPr>
        </p:nvSpPr>
        <p:spPr>
          <a:xfrm>
            <a:off x="304800" y="609600"/>
            <a:ext cx="8839200" cy="533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36" name="Shape 36"/>
          <p:cNvSpPr txBox="1"/>
          <p:nvPr>
            <p:ph idx="1" type="body"/>
          </p:nvPr>
        </p:nvSpPr>
        <p:spPr>
          <a:xfrm>
            <a:off x="381000" y="1371600"/>
            <a:ext cx="4000500" cy="4495800"/>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rgbClr val="840C22"/>
              </a:buClr>
              <a:buSzPts val="28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ts val="2400"/>
              <a:buFont typeface="Times"/>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9pPr>
          </a:lstStyle>
          <a:p/>
        </p:txBody>
      </p:sp>
      <p:sp>
        <p:nvSpPr>
          <p:cNvPr id="37" name="Shape 37"/>
          <p:cNvSpPr txBox="1"/>
          <p:nvPr>
            <p:ph idx="2" type="body"/>
          </p:nvPr>
        </p:nvSpPr>
        <p:spPr>
          <a:xfrm>
            <a:off x="4533900" y="1371600"/>
            <a:ext cx="4000500" cy="4495800"/>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rgbClr val="840C22"/>
              </a:buClr>
              <a:buSzPts val="2800"/>
              <a:buFont typeface="Noto Sans Symbols"/>
              <a:buChar char="▪"/>
              <a:defRPr b="0" i="0" sz="2800" u="none" cap="none" strike="noStrike">
                <a:solidFill>
                  <a:schemeClr val="dk1"/>
                </a:solidFill>
                <a:latin typeface="Verdana"/>
                <a:ea typeface="Verdana"/>
                <a:cs typeface="Verdana"/>
                <a:sym typeface="Verdana"/>
              </a:defRPr>
            </a:lvl1pPr>
            <a:lvl2pPr indent="-133350" lvl="1" marL="742950" marR="0" rtl="0" algn="l">
              <a:spcBef>
                <a:spcPts val="480"/>
              </a:spcBef>
              <a:spcAft>
                <a:spcPts val="0"/>
              </a:spcAft>
              <a:buClr>
                <a:srgbClr val="840C22"/>
              </a:buClr>
              <a:buSzPts val="2400"/>
              <a:buFont typeface="Times"/>
              <a:buChar char="•"/>
              <a:defRPr b="0" i="0" sz="24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14300" lvl="4" marL="20574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5pPr>
            <a:lvl6pPr indent="-114300" lvl="5" marL="25146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6pPr>
            <a:lvl7pPr indent="-114300" lvl="6" marL="29718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7pPr>
            <a:lvl8pPr indent="-114300" lvl="7" marL="34290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8pPr>
            <a:lvl9pPr indent="-114300" lvl="8" marL="3886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8" name="Shape 38"/>
        <p:cNvGrpSpPr/>
        <p:nvPr/>
      </p:nvGrpSpPr>
      <p:grpSpPr>
        <a:xfrm>
          <a:off x="0" y="0"/>
          <a:ext cx="0" cy="0"/>
          <a:chOff x="0" y="0"/>
          <a:chExt cx="0" cy="0"/>
        </a:xfrm>
      </p:grpSpPr>
      <p:sp>
        <p:nvSpPr>
          <p:cNvPr id="39" name="Shape 39"/>
          <p:cNvSpPr txBox="1"/>
          <p:nvPr>
            <p:ph type="title"/>
          </p:nvPr>
        </p:nvSpPr>
        <p:spPr>
          <a:xfrm>
            <a:off x="457200" y="274638"/>
            <a:ext cx="8229600" cy="11430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40" name="Shape 40"/>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rgbClr val="840C22"/>
              </a:buClr>
              <a:buSzPts val="2400"/>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SzPts val="2000"/>
              <a:buFont typeface="Times"/>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SzPts val="2000"/>
              <a:buFont typeface="Times"/>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SzPts val="1800"/>
              <a:buFont typeface="Times"/>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9pPr>
          </a:lstStyle>
          <a:p/>
        </p:txBody>
      </p:sp>
      <p:sp>
        <p:nvSpPr>
          <p:cNvPr id="41" name="Shape 41"/>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42" name="Shape 42"/>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rgbClr val="840C22"/>
              </a:buClr>
              <a:buSzPts val="2400"/>
              <a:buFont typeface="Noto Sans Symbols"/>
              <a:buNone/>
              <a:defRPr b="1" i="0" sz="2400" u="none" cap="none" strike="noStrike">
                <a:solidFill>
                  <a:schemeClr val="dk1"/>
                </a:solidFill>
                <a:latin typeface="Verdana"/>
                <a:ea typeface="Verdana"/>
                <a:cs typeface="Verdana"/>
                <a:sym typeface="Verdana"/>
              </a:defRPr>
            </a:lvl1pPr>
            <a:lvl2pPr indent="0" lvl="1" marL="457200" marR="0" rtl="0" algn="l">
              <a:spcBef>
                <a:spcPts val="400"/>
              </a:spcBef>
              <a:spcAft>
                <a:spcPts val="0"/>
              </a:spcAft>
              <a:buClr>
                <a:srgbClr val="840C22"/>
              </a:buClr>
              <a:buSzPts val="2000"/>
              <a:buFont typeface="Times"/>
              <a:buNone/>
              <a:defRPr b="1" i="0" sz="2000" u="none" cap="none" strike="noStrike">
                <a:solidFill>
                  <a:schemeClr val="dk1"/>
                </a:solidFill>
                <a:latin typeface="Verdana"/>
                <a:ea typeface="Verdana"/>
                <a:cs typeface="Verdana"/>
                <a:sym typeface="Verdana"/>
              </a:defRPr>
            </a:lvl2pPr>
            <a:lvl3pPr indent="0" lvl="2" marL="914400" marR="0" rtl="0" algn="l">
              <a:spcBef>
                <a:spcPts val="360"/>
              </a:spcBef>
              <a:spcAft>
                <a:spcPts val="0"/>
              </a:spcAft>
              <a:buClr>
                <a:srgbClr val="840C22"/>
              </a:buClr>
              <a:buSzPts val="2000"/>
              <a:buFont typeface="Times"/>
              <a:buNone/>
              <a:defRPr b="1" i="0" sz="1800" u="none" cap="none" strike="noStrike">
                <a:solidFill>
                  <a:schemeClr val="dk1"/>
                </a:solidFill>
                <a:latin typeface="Verdana"/>
                <a:ea typeface="Verdana"/>
                <a:cs typeface="Verdana"/>
                <a:sym typeface="Verdana"/>
              </a:defRPr>
            </a:lvl3pPr>
            <a:lvl4pPr indent="0" lvl="3" marL="1371600" marR="0" rtl="0" algn="l">
              <a:spcBef>
                <a:spcPts val="320"/>
              </a:spcBef>
              <a:spcAft>
                <a:spcPts val="0"/>
              </a:spcAft>
              <a:buClr>
                <a:srgbClr val="840C22"/>
              </a:buClr>
              <a:buSzPts val="1800"/>
              <a:buFont typeface="Times"/>
              <a:buNone/>
              <a:defRPr b="1" i="0" sz="1600" u="none" cap="none" strike="noStrike">
                <a:solidFill>
                  <a:schemeClr val="dk1"/>
                </a:solidFill>
                <a:latin typeface="Verdana"/>
                <a:ea typeface="Verdana"/>
                <a:cs typeface="Verdana"/>
                <a:sym typeface="Verdana"/>
              </a:defRPr>
            </a:lvl4pPr>
            <a:lvl5pPr indent="0" lvl="4" marL="18288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5pPr>
            <a:lvl6pPr indent="0" lvl="5" marL="22860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6pPr>
            <a:lvl7pPr indent="0" lvl="6" marL="27432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7pPr>
            <a:lvl8pPr indent="0" lvl="7" marL="32004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8pPr>
            <a:lvl9pPr indent="0" lvl="8" marL="3657600" marR="0" rtl="0" algn="l">
              <a:spcBef>
                <a:spcPts val="320"/>
              </a:spcBef>
              <a:spcAft>
                <a:spcPts val="0"/>
              </a:spcAft>
              <a:buClr>
                <a:srgbClr val="840C22"/>
              </a:buClr>
              <a:buSzPts val="1600"/>
              <a:buFont typeface="Times"/>
              <a:buNone/>
              <a:defRPr b="1" i="0" sz="1600" u="none" cap="none" strike="noStrike">
                <a:solidFill>
                  <a:schemeClr val="dk1"/>
                </a:solidFill>
                <a:latin typeface="Verdana"/>
                <a:ea typeface="Verdana"/>
                <a:cs typeface="Verdana"/>
                <a:sym typeface="Verdana"/>
              </a:defRPr>
            </a:lvl9pPr>
          </a:lstStyle>
          <a:p/>
        </p:txBody>
      </p:sp>
      <p:sp>
        <p:nvSpPr>
          <p:cNvPr id="43" name="Shape 43"/>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14300" lvl="2" marL="11430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3pPr>
            <a:lvl4pPr indent="-127000" lvl="3" marL="1600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304800" y="609600"/>
            <a:ext cx="8839200" cy="533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6" name="Shape 4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49" name="Shape 49"/>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rgbClr val="840C22"/>
              </a:buClr>
              <a:buSzPts val="3200"/>
              <a:buFont typeface="Noto Sans Symbols"/>
              <a:buChar char="▪"/>
              <a:defRPr b="0" i="0" sz="3200" u="none" cap="none" strike="noStrike">
                <a:solidFill>
                  <a:schemeClr val="dk1"/>
                </a:solidFill>
                <a:latin typeface="Verdana"/>
                <a:ea typeface="Verdana"/>
                <a:cs typeface="Verdana"/>
                <a:sym typeface="Verdana"/>
              </a:defRPr>
            </a:lvl1pPr>
            <a:lvl2pPr indent="-107950" lvl="1" marL="742950" marR="0" rtl="0" algn="l">
              <a:spcBef>
                <a:spcPts val="560"/>
              </a:spcBef>
              <a:spcAft>
                <a:spcPts val="0"/>
              </a:spcAft>
              <a:buClr>
                <a:srgbClr val="840C22"/>
              </a:buClr>
              <a:buSzPts val="2800"/>
              <a:buFont typeface="Times"/>
              <a:buChar char="•"/>
              <a:defRPr b="0" i="0" sz="2800" u="none" cap="none" strike="noStrike">
                <a:solidFill>
                  <a:schemeClr val="dk1"/>
                </a:solidFill>
                <a:latin typeface="Verdana"/>
                <a:ea typeface="Verdana"/>
                <a:cs typeface="Verdana"/>
                <a:sym typeface="Verdana"/>
              </a:defRPr>
            </a:lvl2pPr>
            <a:lvl3pPr indent="-76200" lvl="2" marL="1143000" marR="0" rtl="0" algn="l">
              <a:spcBef>
                <a:spcPts val="480"/>
              </a:spcBef>
              <a:spcAft>
                <a:spcPts val="0"/>
              </a:spcAft>
              <a:buClr>
                <a:srgbClr val="840C22"/>
              </a:buClr>
              <a:buSzPts val="2400"/>
              <a:buFont typeface="Times"/>
              <a:buChar char="•"/>
              <a:defRPr b="0" i="0" sz="2400" u="none" cap="none" strike="noStrike">
                <a:solidFill>
                  <a:schemeClr val="dk1"/>
                </a:solidFill>
                <a:latin typeface="Verdana"/>
                <a:ea typeface="Verdana"/>
                <a:cs typeface="Verdana"/>
                <a:sym typeface="Verdana"/>
              </a:defRPr>
            </a:lvl3pPr>
            <a:lvl4pPr indent="-101600" lvl="3" marL="16002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4pPr>
            <a:lvl5pPr indent="-101600" lvl="4" marL="20574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5pPr>
            <a:lvl6pPr indent="-101600" lvl="5" marL="25146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6pPr>
            <a:lvl7pPr indent="-101600" lvl="6" marL="29718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7pPr>
            <a:lvl8pPr indent="-101600" lvl="7" marL="3429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8pPr>
            <a:lvl9pPr indent="-101600" lvl="8" marL="38862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rgbClr val="840C22"/>
              </a:buClr>
              <a:buSzPts val="2400"/>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SzPts val="2000"/>
              <a:buFont typeface="Times"/>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SzPts val="2000"/>
              <a:buFont typeface="Times"/>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SzPts val="1800"/>
              <a:buFont typeface="Times"/>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51" name="Shape 51"/>
        <p:cNvGrpSpPr/>
        <p:nvPr/>
      </p:nvGrpSpPr>
      <p:grpSpPr>
        <a:xfrm>
          <a:off x="0" y="0"/>
          <a:ext cx="0" cy="0"/>
          <a:chOff x="0" y="0"/>
          <a:chExt cx="0" cy="0"/>
        </a:xfrm>
      </p:grpSpPr>
      <p:sp>
        <p:nvSpPr>
          <p:cNvPr id="52" name="Shape 52"/>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spcAft>
                <a:spcPts val="0"/>
              </a:spcAft>
              <a:buSzPts val="1400"/>
              <a:buNone/>
              <a:defRPr b="1" i="0" sz="2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53" name="Shape 53"/>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rgbClr val="840C22"/>
              </a:buClr>
              <a:buSzPts val="1400"/>
              <a:buFont typeface="Noto Sans Symbols"/>
              <a:buNone/>
              <a:defRPr b="0" i="0" sz="3200" u="none" cap="none" strike="noStrike">
                <a:solidFill>
                  <a:schemeClr val="dk1"/>
                </a:solidFill>
                <a:latin typeface="Verdana"/>
                <a:ea typeface="Verdana"/>
                <a:cs typeface="Verdana"/>
                <a:sym typeface="Verdana"/>
              </a:defRPr>
            </a:lvl1pPr>
            <a:lvl2pPr indent="0" lvl="1" marL="457200" marR="0" rtl="0" algn="l">
              <a:spcBef>
                <a:spcPts val="560"/>
              </a:spcBef>
              <a:spcAft>
                <a:spcPts val="0"/>
              </a:spcAft>
              <a:buClr>
                <a:srgbClr val="840C22"/>
              </a:buClr>
              <a:buSzPts val="1400"/>
              <a:buFont typeface="Times"/>
              <a:buNone/>
              <a:defRPr b="0" i="0" sz="2800" u="none" cap="none" strike="noStrike">
                <a:solidFill>
                  <a:schemeClr val="dk1"/>
                </a:solidFill>
                <a:latin typeface="Verdana"/>
                <a:ea typeface="Verdana"/>
                <a:cs typeface="Verdana"/>
                <a:sym typeface="Verdana"/>
              </a:defRPr>
            </a:lvl2pPr>
            <a:lvl3pPr indent="0" lvl="2" marL="914400" marR="0" rtl="0" algn="l">
              <a:spcBef>
                <a:spcPts val="480"/>
              </a:spcBef>
              <a:spcAft>
                <a:spcPts val="0"/>
              </a:spcAft>
              <a:buClr>
                <a:srgbClr val="840C22"/>
              </a:buClr>
              <a:buSzPts val="1400"/>
              <a:buFont typeface="Times"/>
              <a:buNone/>
              <a:defRPr b="0" i="0" sz="2400" u="none" cap="none" strike="noStrike">
                <a:solidFill>
                  <a:schemeClr val="dk1"/>
                </a:solidFill>
                <a:latin typeface="Verdana"/>
                <a:ea typeface="Verdana"/>
                <a:cs typeface="Verdana"/>
                <a:sym typeface="Verdana"/>
              </a:defRPr>
            </a:lvl3pPr>
            <a:lvl4pPr indent="0" lvl="3" marL="13716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4pPr>
            <a:lvl5pPr indent="0" lvl="4" marL="18288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5pPr>
            <a:lvl6pPr indent="0" lvl="5" marL="22860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6pPr>
            <a:lvl7pPr indent="0" lvl="6" marL="27432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7pPr>
            <a:lvl8pPr indent="0" lvl="7" marL="32004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8pPr>
            <a:lvl9pPr indent="0" lvl="8" marL="3657600" marR="0" rtl="0" algn="l">
              <a:spcBef>
                <a:spcPts val="400"/>
              </a:spcBef>
              <a:spcAft>
                <a:spcPts val="0"/>
              </a:spcAft>
              <a:buClr>
                <a:srgbClr val="840C22"/>
              </a:buClr>
              <a:buSzPts val="1400"/>
              <a:buFont typeface="Times"/>
              <a:buNone/>
              <a:defRPr b="0" i="0" sz="2000" u="none" cap="none" strike="noStrike">
                <a:solidFill>
                  <a:schemeClr val="dk1"/>
                </a:solidFill>
                <a:latin typeface="Verdana"/>
                <a:ea typeface="Verdana"/>
                <a:cs typeface="Verdana"/>
                <a:sym typeface="Verdana"/>
              </a:defRPr>
            </a:lvl9pPr>
          </a:lstStyle>
          <a:p/>
        </p:txBody>
      </p:sp>
      <p:sp>
        <p:nvSpPr>
          <p:cNvPr id="54" name="Shape 54"/>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rgbClr val="840C22"/>
              </a:buClr>
              <a:buSzPts val="2400"/>
              <a:buFont typeface="Noto Sans Symbols"/>
              <a:buNone/>
              <a:defRPr b="0" i="0" sz="1400" u="none" cap="none" strike="noStrike">
                <a:solidFill>
                  <a:schemeClr val="dk1"/>
                </a:solidFill>
                <a:latin typeface="Verdana"/>
                <a:ea typeface="Verdana"/>
                <a:cs typeface="Verdana"/>
                <a:sym typeface="Verdana"/>
              </a:defRPr>
            </a:lvl1pPr>
            <a:lvl2pPr indent="0" lvl="1" marL="457200" marR="0" rtl="0" algn="l">
              <a:spcBef>
                <a:spcPts val="240"/>
              </a:spcBef>
              <a:spcAft>
                <a:spcPts val="0"/>
              </a:spcAft>
              <a:buClr>
                <a:srgbClr val="840C22"/>
              </a:buClr>
              <a:buSzPts val="2000"/>
              <a:buFont typeface="Times"/>
              <a:buNone/>
              <a:defRPr b="0" i="0" sz="1200" u="none" cap="none" strike="noStrike">
                <a:solidFill>
                  <a:schemeClr val="dk1"/>
                </a:solidFill>
                <a:latin typeface="Verdana"/>
                <a:ea typeface="Verdana"/>
                <a:cs typeface="Verdana"/>
                <a:sym typeface="Verdana"/>
              </a:defRPr>
            </a:lvl2pPr>
            <a:lvl3pPr indent="0" lvl="2" marL="914400" marR="0" rtl="0" algn="l">
              <a:spcBef>
                <a:spcPts val="200"/>
              </a:spcBef>
              <a:spcAft>
                <a:spcPts val="0"/>
              </a:spcAft>
              <a:buClr>
                <a:srgbClr val="840C22"/>
              </a:buClr>
              <a:buSzPts val="2000"/>
              <a:buFont typeface="Times"/>
              <a:buNone/>
              <a:defRPr b="0" i="0" sz="1000" u="none" cap="none" strike="noStrike">
                <a:solidFill>
                  <a:schemeClr val="dk1"/>
                </a:solidFill>
                <a:latin typeface="Verdana"/>
                <a:ea typeface="Verdana"/>
                <a:cs typeface="Verdana"/>
                <a:sym typeface="Verdana"/>
              </a:defRPr>
            </a:lvl3pPr>
            <a:lvl4pPr indent="0" lvl="3" marL="1371600" marR="0" rtl="0" algn="l">
              <a:spcBef>
                <a:spcPts val="180"/>
              </a:spcBef>
              <a:spcAft>
                <a:spcPts val="0"/>
              </a:spcAft>
              <a:buClr>
                <a:srgbClr val="840C22"/>
              </a:buClr>
              <a:buSzPts val="1800"/>
              <a:buFont typeface="Times"/>
              <a:buNone/>
              <a:defRPr b="0" i="0" sz="900" u="none" cap="none" strike="noStrike">
                <a:solidFill>
                  <a:schemeClr val="dk1"/>
                </a:solidFill>
                <a:latin typeface="Verdana"/>
                <a:ea typeface="Verdana"/>
                <a:cs typeface="Verdana"/>
                <a:sym typeface="Verdana"/>
              </a:defRPr>
            </a:lvl4pPr>
            <a:lvl5pPr indent="0" lvl="4" marL="18288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5pPr>
            <a:lvl6pPr indent="0" lvl="5" marL="22860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6pPr>
            <a:lvl7pPr indent="0" lvl="6" marL="27432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7pPr>
            <a:lvl8pPr indent="0" lvl="7" marL="32004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8pPr>
            <a:lvl9pPr indent="0" lvl="8" marL="3657600" marR="0" rtl="0" algn="l">
              <a:spcBef>
                <a:spcPts val="180"/>
              </a:spcBef>
              <a:spcAft>
                <a:spcPts val="0"/>
              </a:spcAft>
              <a:buClr>
                <a:srgbClr val="840C22"/>
              </a:buClr>
              <a:buSzPts val="1600"/>
              <a:buFont typeface="Times"/>
              <a:buNone/>
              <a:defRPr b="0" i="0" sz="900" u="none" cap="none" strike="noStrike">
                <a:solidFill>
                  <a:schemeClr val="dk1"/>
                </a:solidFill>
                <a:latin typeface="Verdana"/>
                <a:ea typeface="Verdana"/>
                <a:cs typeface="Verdana"/>
                <a:sym typeface="Verdan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jpg"/><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2.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idx="1" type="body"/>
          </p:nvPr>
        </p:nvSpPr>
        <p:spPr>
          <a:xfrm>
            <a:off x="381000" y="1371600"/>
            <a:ext cx="8153400" cy="4495800"/>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rgbClr val="840C22"/>
              </a:buClr>
              <a:buSzPts val="2400"/>
              <a:buFont typeface="Noto Sans Symbols"/>
              <a:buChar char="▪"/>
              <a:defRPr b="0" i="0" sz="2400" u="none" cap="none" strike="noStrike">
                <a:solidFill>
                  <a:schemeClr val="dk1"/>
                </a:solidFill>
                <a:latin typeface="Verdana"/>
                <a:ea typeface="Verdana"/>
                <a:cs typeface="Verdana"/>
                <a:sym typeface="Verdana"/>
              </a:defRPr>
            </a:lvl1pPr>
            <a:lvl2pPr indent="-158750" lvl="1" marL="74295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2pPr>
            <a:lvl3pPr indent="-101600" lvl="2" marL="1143000" marR="0" rtl="0" algn="l">
              <a:spcBef>
                <a:spcPts val="400"/>
              </a:spcBef>
              <a:spcAft>
                <a:spcPts val="0"/>
              </a:spcAft>
              <a:buClr>
                <a:srgbClr val="840C22"/>
              </a:buClr>
              <a:buSzPts val="2000"/>
              <a:buFont typeface="Times"/>
              <a:buChar char="•"/>
              <a:defRPr b="0" i="0" sz="2000" u="none" cap="none" strike="noStrike">
                <a:solidFill>
                  <a:schemeClr val="dk1"/>
                </a:solidFill>
                <a:latin typeface="Verdana"/>
                <a:ea typeface="Verdana"/>
                <a:cs typeface="Verdana"/>
                <a:sym typeface="Verdana"/>
              </a:defRPr>
            </a:lvl3pPr>
            <a:lvl4pPr indent="-114300" lvl="3" marL="1600200" marR="0" rtl="0" algn="l">
              <a:spcBef>
                <a:spcPts val="360"/>
              </a:spcBef>
              <a:spcAft>
                <a:spcPts val="0"/>
              </a:spcAft>
              <a:buClr>
                <a:srgbClr val="840C22"/>
              </a:buClr>
              <a:buSzPts val="1800"/>
              <a:buFont typeface="Times"/>
              <a:buChar char="•"/>
              <a:defRPr b="0" i="0" sz="1800" u="none" cap="none" strike="noStrike">
                <a:solidFill>
                  <a:schemeClr val="dk1"/>
                </a:solidFill>
                <a:latin typeface="Verdana"/>
                <a:ea typeface="Verdana"/>
                <a:cs typeface="Verdana"/>
                <a:sym typeface="Verdana"/>
              </a:defRPr>
            </a:lvl4pPr>
            <a:lvl5pPr indent="-127000" lvl="4" marL="20574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5pPr>
            <a:lvl6pPr indent="-127000" lvl="5" marL="25146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6pPr>
            <a:lvl7pPr indent="-127000" lvl="6" marL="29718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7pPr>
            <a:lvl8pPr indent="-127000" lvl="7" marL="34290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8pPr>
            <a:lvl9pPr indent="-127000" lvl="8" marL="3886200" marR="0" rtl="0" algn="l">
              <a:spcBef>
                <a:spcPts val="320"/>
              </a:spcBef>
              <a:spcAft>
                <a:spcPts val="0"/>
              </a:spcAft>
              <a:buClr>
                <a:srgbClr val="840C22"/>
              </a:buClr>
              <a:buSzPts val="1600"/>
              <a:buFont typeface="Times"/>
              <a:buChar char="•"/>
              <a:defRPr b="0" i="0" sz="1600" u="none" cap="none" strike="noStrike">
                <a:solidFill>
                  <a:schemeClr val="dk1"/>
                </a:solidFill>
                <a:latin typeface="Verdana"/>
                <a:ea typeface="Verdana"/>
                <a:cs typeface="Verdana"/>
                <a:sym typeface="Verdana"/>
              </a:defRPr>
            </a:lvl9pPr>
          </a:lstStyle>
          <a:p/>
        </p:txBody>
      </p:sp>
      <p:sp>
        <p:nvSpPr>
          <p:cNvPr id="7" name="Shape 7"/>
          <p:cNvSpPr txBox="1"/>
          <p:nvPr>
            <p:ph type="title"/>
          </p:nvPr>
        </p:nvSpPr>
        <p:spPr>
          <a:xfrm>
            <a:off x="304800" y="609600"/>
            <a:ext cx="8839200" cy="533400"/>
          </a:xfrm>
          <a:prstGeom prst="rect">
            <a:avLst/>
          </a:prstGeom>
          <a:noFill/>
          <a:ln>
            <a:noFill/>
          </a:ln>
        </p:spPr>
        <p:txBody>
          <a:bodyPr anchorCtr="0" anchor="ctr" bIns="91425" lIns="91425" rIns="91425" wrap="square" tIns="91425"/>
          <a:lstStyle>
            <a:lvl1pPr indent="0" lvl="0"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1pPr>
            <a:lvl2pPr indent="0" lvl="1"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2pPr>
            <a:lvl3pPr indent="0" lvl="2"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3pPr>
            <a:lvl4pPr indent="0" lvl="3"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4pPr>
            <a:lvl5pPr indent="0" lvl="4" marL="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5pPr>
            <a:lvl6pPr indent="0" lvl="5" marL="4572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6pPr>
            <a:lvl7pPr indent="0" lvl="6" marL="9144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7pPr>
            <a:lvl8pPr indent="0" lvl="7" marL="13716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8pPr>
            <a:lvl9pPr indent="0" lvl="8" marL="1828800" marR="0" rtl="0" algn="l">
              <a:spcBef>
                <a:spcPts val="0"/>
              </a:spcBef>
              <a:spcAft>
                <a:spcPts val="0"/>
              </a:spcAft>
              <a:buSzPts val="1400"/>
              <a:buNone/>
              <a:defRPr b="0" i="0" sz="3000" u="none" cap="none" strike="noStrike">
                <a:solidFill>
                  <a:srgbClr val="881C1C"/>
                </a:solidFill>
                <a:latin typeface="Georgia"/>
                <a:ea typeface="Georgia"/>
                <a:cs typeface="Georgia"/>
                <a:sym typeface="Georgia"/>
              </a:defRPr>
            </a:lvl9pPr>
          </a:lstStyle>
          <a:p/>
        </p:txBody>
      </p:sp>
      <p:sp>
        <p:nvSpPr>
          <p:cNvPr id="8" name="Shape 8"/>
          <p:cNvSpPr/>
          <p:nvPr/>
        </p:nvSpPr>
        <p:spPr>
          <a:xfrm>
            <a:off x="6156325" y="5943600"/>
            <a:ext cx="3013075" cy="4572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2400">
              <a:solidFill>
                <a:schemeClr val="dk1"/>
              </a:solidFill>
              <a:latin typeface="Arimo"/>
              <a:ea typeface="Arimo"/>
              <a:cs typeface="Arimo"/>
              <a:sym typeface="Arimo"/>
            </a:endParaRPr>
          </a:p>
        </p:txBody>
      </p:sp>
      <p:cxnSp>
        <p:nvCxnSpPr>
          <p:cNvPr id="9" name="Shape 9"/>
          <p:cNvCxnSpPr/>
          <p:nvPr/>
        </p:nvCxnSpPr>
        <p:spPr>
          <a:xfrm>
            <a:off x="0" y="1219200"/>
            <a:ext cx="9144000" cy="0"/>
          </a:xfrm>
          <a:prstGeom prst="straightConnector1">
            <a:avLst/>
          </a:prstGeom>
          <a:noFill/>
          <a:ln cap="flat" cmpd="sng" w="12700">
            <a:solidFill>
              <a:schemeClr val="dk1"/>
            </a:solidFill>
            <a:prstDash val="solid"/>
            <a:round/>
            <a:headEnd len="med" w="med" type="none"/>
            <a:tailEnd len="med" w="med" type="none"/>
          </a:ln>
        </p:spPr>
      </p:cxnSp>
      <p:pic>
        <p:nvPicPr>
          <p:cNvPr descr="Untitled-1.jpg                                                 00000893 keithpaul                      BC07756D:" id="10" name="Shape 10"/>
          <p:cNvPicPr preferRelativeResize="0"/>
          <p:nvPr/>
        </p:nvPicPr>
        <p:blipFill rotWithShape="1">
          <a:blip r:embed="rId1">
            <a:alphaModFix/>
          </a:blip>
          <a:srcRect b="0" l="0" r="0" t="0"/>
          <a:stretch/>
        </p:blipFill>
        <p:spPr>
          <a:xfrm>
            <a:off x="0" y="0"/>
            <a:ext cx="9113520" cy="457025"/>
          </a:xfrm>
          <a:prstGeom prst="rect">
            <a:avLst/>
          </a:prstGeom>
          <a:noFill/>
          <a:ln>
            <a:noFill/>
          </a:ln>
        </p:spPr>
      </p:pic>
      <p:pic>
        <p:nvPicPr>
          <p:cNvPr descr="A [blk-201].jpg                                                00000893 keithpaul                      BC07756D:" id="11" name="Shape 11"/>
          <p:cNvPicPr preferRelativeResize="0"/>
          <p:nvPr/>
        </p:nvPicPr>
        <p:blipFill rotWithShape="1">
          <a:blip r:embed="rId2">
            <a:alphaModFix/>
          </a:blip>
          <a:srcRect b="0" l="0" r="0" t="0"/>
          <a:stretch/>
        </p:blipFill>
        <p:spPr>
          <a:xfrm>
            <a:off x="152400" y="114300"/>
            <a:ext cx="2550910" cy="342763"/>
          </a:xfrm>
          <a:prstGeom prst="rect">
            <a:avLst/>
          </a:prstGeom>
          <a:noFill/>
          <a:ln>
            <a:noFill/>
          </a:ln>
        </p:spPr>
      </p:pic>
      <p:pic>
        <p:nvPicPr>
          <p:cNvPr id="12" name="Shape 12"/>
          <p:cNvPicPr preferRelativeResize="0"/>
          <p:nvPr/>
        </p:nvPicPr>
        <p:blipFill rotWithShape="1">
          <a:blip r:embed="rId3">
            <a:alphaModFix/>
          </a:blip>
          <a:srcRect b="0" l="0" r="0" t="0"/>
          <a:stretch/>
        </p:blipFill>
        <p:spPr>
          <a:xfrm>
            <a:off x="0" y="6096000"/>
            <a:ext cx="9134475" cy="774390"/>
          </a:xfrm>
          <a:prstGeom prst="rect">
            <a:avLst/>
          </a:prstGeom>
          <a:noFill/>
          <a:ln>
            <a:noFill/>
          </a:ln>
        </p:spPr>
      </p:pic>
      <p:sp>
        <p:nvSpPr>
          <p:cNvPr id="13" name="Shape 13"/>
          <p:cNvSpPr txBox="1"/>
          <p:nvPr/>
        </p:nvSpPr>
        <p:spPr>
          <a:xfrm>
            <a:off x="8382000" y="6172200"/>
            <a:ext cx="609600" cy="309563"/>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fld id="{00000000-1234-1234-1234-123412341234}" type="slidenum">
              <a:rPr lang="en-US" sz="1400">
                <a:solidFill>
                  <a:schemeClr val="dk1"/>
                </a:solidFill>
                <a:latin typeface="Verdana"/>
                <a:ea typeface="Verdana"/>
                <a:cs typeface="Verdana"/>
                <a:sym typeface="Verdana"/>
              </a:rPr>
              <a:t>‹#›</a:t>
            </a:fld>
          </a:p>
        </p:txBody>
      </p:sp>
      <p:sp>
        <p:nvSpPr>
          <p:cNvPr id="14" name="Shape 14"/>
          <p:cNvSpPr/>
          <p:nvPr/>
        </p:nvSpPr>
        <p:spPr>
          <a:xfrm>
            <a:off x="152400" y="6172200"/>
            <a:ext cx="5162100" cy="306300"/>
          </a:xfrm>
          <a:prstGeom prst="rect">
            <a:avLst/>
          </a:prstGeom>
          <a:noFill/>
          <a:ln>
            <a:noFill/>
          </a:ln>
        </p:spPr>
        <p:txBody>
          <a:bodyPr anchorCtr="0" anchor="t" bIns="44450" lIns="90475" rIns="90475" wrap="square" tIns="44450">
            <a:noAutofit/>
          </a:bodyPr>
          <a:lstStyle/>
          <a:p>
            <a:pPr indent="0" lvl="0" marL="0" rtl="0">
              <a:spcBef>
                <a:spcPts val="0"/>
              </a:spcBef>
              <a:buClr>
                <a:schemeClr val="dk1"/>
              </a:buClr>
              <a:buFont typeface="Arial"/>
              <a:buNone/>
            </a:pPr>
            <a:r>
              <a:rPr lang="en-US">
                <a:solidFill>
                  <a:schemeClr val="dk1"/>
                </a:solidFill>
                <a:latin typeface="Verdana"/>
                <a:ea typeface="Verdana"/>
                <a:cs typeface="Verdana"/>
                <a:sym typeface="Verdana"/>
              </a:rPr>
              <a:t>Department of Electrical and Computer Engineering</a:t>
            </a:r>
          </a:p>
          <a:p>
            <a:pPr indent="0" lvl="0" marL="0" marR="0" rtl="0" algn="l">
              <a:spcBef>
                <a:spcPts val="0"/>
              </a:spcBef>
              <a:spcAft>
                <a:spcPts val="0"/>
              </a:spcAft>
              <a:buNone/>
            </a:pPr>
            <a:r>
              <a:t/>
            </a:r>
            <a:endParaRPr>
              <a:solidFill>
                <a:schemeClr val="dk1"/>
              </a:solidFill>
              <a:latin typeface="Verdana"/>
              <a:ea typeface="Verdana"/>
              <a:cs typeface="Verdana"/>
              <a:sym typeface="Verdana"/>
            </a:endParaRPr>
          </a:p>
        </p:txBody>
      </p:sp>
      <p:cxnSp>
        <p:nvCxnSpPr>
          <p:cNvPr id="15" name="Shape 15"/>
          <p:cNvCxnSpPr/>
          <p:nvPr/>
        </p:nvCxnSpPr>
        <p:spPr>
          <a:xfrm>
            <a:off x="0" y="6096000"/>
            <a:ext cx="9144000" cy="0"/>
          </a:xfrm>
          <a:prstGeom prst="straightConnector1">
            <a:avLst/>
          </a:prstGeom>
          <a:noFill/>
          <a:ln cap="flat" cmpd="sng" w="12700">
            <a:solidFill>
              <a:schemeClr val="dk1"/>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7.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21.jp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Shape 65"/>
          <p:cNvSpPr txBox="1"/>
          <p:nvPr>
            <p:ph idx="1" type="subTitle"/>
          </p:nvPr>
        </p:nvSpPr>
        <p:spPr>
          <a:xfrm>
            <a:off x="1790700" y="3124200"/>
            <a:ext cx="5562600" cy="1752600"/>
          </a:xfrm>
          <a:prstGeom prst="rect">
            <a:avLst/>
          </a:prstGeom>
          <a:noFill/>
          <a:ln>
            <a:noFill/>
          </a:ln>
        </p:spPr>
        <p:txBody>
          <a:bodyPr anchorCtr="0" anchor="t" bIns="44450" lIns="90475" rIns="90475" wrap="square" tIns="44450">
            <a:noAutofit/>
          </a:bodyPr>
          <a:lstStyle/>
          <a:p>
            <a:pPr indent="0" lvl="1" marL="457200" marR="0" rtl="0" algn="ctr">
              <a:spcBef>
                <a:spcPts val="0"/>
              </a:spcBef>
              <a:spcAft>
                <a:spcPts val="0"/>
              </a:spcAft>
              <a:buClr>
                <a:srgbClr val="840C22"/>
              </a:buClr>
              <a:buFont typeface="Times"/>
              <a:buNone/>
            </a:pPr>
            <a:r>
              <a:rPr lang="en-US" sz="2400"/>
              <a:t>October 19, 2017</a:t>
            </a:r>
          </a:p>
        </p:txBody>
      </p:sp>
      <p:sp>
        <p:nvSpPr>
          <p:cNvPr id="66" name="Shape 66"/>
          <p:cNvSpPr txBox="1"/>
          <p:nvPr>
            <p:ph type="ctrTitle"/>
          </p:nvPr>
        </p:nvSpPr>
        <p:spPr>
          <a:xfrm>
            <a:off x="1143000" y="1447800"/>
            <a:ext cx="6858000" cy="1143000"/>
          </a:xfrm>
          <a:prstGeom prst="rect">
            <a:avLst/>
          </a:prstGeom>
          <a:noFill/>
          <a:ln>
            <a:noFill/>
          </a:ln>
        </p:spPr>
        <p:txBody>
          <a:bodyPr anchorCtr="0" anchor="ctr" bIns="44450" lIns="90475" rIns="90475" wrap="square" tIns="44450">
            <a:noAutofit/>
          </a:bodyPr>
          <a:lstStyle/>
          <a:p>
            <a:pPr indent="0" lvl="0" marL="0" marR="0" rtl="0" algn="ctr">
              <a:spcBef>
                <a:spcPts val="0"/>
              </a:spcBef>
              <a:spcAft>
                <a:spcPts val="0"/>
              </a:spcAft>
              <a:buNone/>
            </a:pPr>
            <a:r>
              <a:rPr b="0" i="0" lang="en-US" sz="6000" u="none" cap="none" strike="noStrike">
                <a:solidFill>
                  <a:srgbClr val="881C1C"/>
                </a:solidFill>
                <a:latin typeface="Georgia"/>
                <a:ea typeface="Georgia"/>
                <a:cs typeface="Georgia"/>
                <a:sym typeface="Georgia"/>
              </a:rPr>
              <a:t>Team </a:t>
            </a:r>
            <a:r>
              <a:rPr lang="en-US" sz="6000"/>
              <a:t>Tactile </a:t>
            </a:r>
            <a:r>
              <a:rPr b="0" i="0" lang="en-US" sz="6000" u="none" cap="none" strike="noStrike">
                <a:solidFill>
                  <a:srgbClr val="881C1C"/>
                </a:solidFill>
                <a:latin typeface="Georgia"/>
                <a:ea typeface="Georgia"/>
                <a:cs typeface="Georgia"/>
                <a:sym typeface="Georgia"/>
              </a:rPr>
              <a:t> </a:t>
            </a:r>
          </a:p>
        </p:txBody>
      </p:sp>
      <p:sp>
        <p:nvSpPr>
          <p:cNvPr id="67" name="Shape 67"/>
          <p:cNvSpPr txBox="1"/>
          <p:nvPr/>
        </p:nvSpPr>
        <p:spPr>
          <a:xfrm>
            <a:off x="6177850" y="6151950"/>
            <a:ext cx="2848200" cy="323100"/>
          </a:xfrm>
          <a:prstGeom prst="rect">
            <a:avLst/>
          </a:prstGeom>
          <a:noFill/>
          <a:ln>
            <a:noFill/>
          </a:ln>
        </p:spPr>
        <p:txBody>
          <a:bodyPr anchorCtr="0" anchor="t" bIns="91425" lIns="91425" rIns="91425" wrap="square" tIns="91425">
            <a:noAutofit/>
          </a:bodyPr>
          <a:lstStyle/>
          <a:p>
            <a:pPr indent="0" lvl="0" marL="0">
              <a:spcBef>
                <a:spcPts val="0"/>
              </a:spcBef>
              <a:buNone/>
            </a:pPr>
            <a:r>
              <a:rPr lang="en-US" sz="1800"/>
              <a:t>Advisor: Professor Kelly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IR-LED</a:t>
            </a:r>
          </a:p>
        </p:txBody>
      </p:sp>
      <p:sp>
        <p:nvSpPr>
          <p:cNvPr id="310" name="Shape 310"/>
          <p:cNvSpPr txBox="1"/>
          <p:nvPr>
            <p:ph idx="1" type="body"/>
          </p:nvPr>
        </p:nvSpPr>
        <p:spPr>
          <a:xfrm>
            <a:off x="381000" y="3604650"/>
            <a:ext cx="4000500" cy="22629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US" sz="1400"/>
              <a:t>Manufacturer:</a:t>
            </a:r>
            <a:r>
              <a:rPr lang="en-US" sz="1400"/>
              <a:t> Sharp</a:t>
            </a:r>
          </a:p>
          <a:p>
            <a:pPr indent="-69850" lvl="0" marL="0" rtl="0">
              <a:lnSpc>
                <a:spcPct val="115000"/>
              </a:lnSpc>
              <a:spcBef>
                <a:spcPts val="0"/>
              </a:spcBef>
              <a:buClr>
                <a:schemeClr val="dk1"/>
              </a:buClr>
              <a:buSzPts val="1100"/>
              <a:buFont typeface="Arial"/>
              <a:buNone/>
            </a:pPr>
            <a:r>
              <a:rPr b="1" lang="en-US" sz="1400"/>
              <a:t>Manufacturer Part Number:</a:t>
            </a:r>
            <a:r>
              <a:rPr lang="en-US" sz="1400"/>
              <a:t> </a:t>
            </a:r>
            <a:r>
              <a:rPr lang="en-US" sz="1400">
                <a:solidFill>
                  <a:srgbClr val="000000"/>
                </a:solidFill>
                <a:highlight>
                  <a:srgbClr val="FFFFFF"/>
                </a:highlight>
              </a:rPr>
              <a:t>GP2Y0A51SK0F </a:t>
            </a:r>
          </a:p>
          <a:p>
            <a:pPr indent="-69850" lvl="0" marL="0" rtl="0">
              <a:lnSpc>
                <a:spcPct val="115000"/>
              </a:lnSpc>
              <a:spcBef>
                <a:spcPts val="0"/>
              </a:spcBef>
              <a:buClr>
                <a:schemeClr val="dk1"/>
              </a:buClr>
              <a:buSzPts val="1100"/>
              <a:buFont typeface="Arial"/>
              <a:buNone/>
            </a:pPr>
            <a:r>
              <a:rPr b="1" lang="en-US" sz="1400"/>
              <a:t>Description:</a:t>
            </a:r>
            <a:r>
              <a:rPr lang="en-US" sz="1400"/>
              <a:t> Shortest range distance sensor by Sharp</a:t>
            </a:r>
          </a:p>
          <a:p>
            <a:pPr indent="-69850" lvl="0" marL="0" rtl="0">
              <a:lnSpc>
                <a:spcPct val="115000"/>
              </a:lnSpc>
              <a:spcBef>
                <a:spcPts val="0"/>
              </a:spcBef>
              <a:buClr>
                <a:schemeClr val="dk1"/>
              </a:buClr>
              <a:buSzPts val="1100"/>
              <a:buFont typeface="Arial"/>
              <a:buNone/>
            </a:pPr>
            <a:r>
              <a:rPr b="1" lang="en-US" sz="1400"/>
              <a:t>Detection Range:</a:t>
            </a:r>
            <a:r>
              <a:rPr lang="en-US" sz="1400"/>
              <a:t> 2cm- 15cm</a:t>
            </a:r>
          </a:p>
          <a:p>
            <a:pPr indent="-69850" lvl="0" marL="0" rtl="0">
              <a:lnSpc>
                <a:spcPct val="115000"/>
              </a:lnSpc>
              <a:spcBef>
                <a:spcPts val="0"/>
              </a:spcBef>
              <a:buClr>
                <a:schemeClr val="dk1"/>
              </a:buClr>
              <a:buSzPts val="1100"/>
              <a:buFont typeface="Arial"/>
              <a:buNone/>
            </a:pPr>
            <a:r>
              <a:rPr b="1" lang="en-US" sz="1400"/>
              <a:t>Output Voltage: </a:t>
            </a:r>
            <a:r>
              <a:rPr lang="en-US" sz="1400"/>
              <a:t>Analog .4V-2.2V</a:t>
            </a:r>
          </a:p>
          <a:p>
            <a:pPr indent="-69850" lvl="0" marL="0" rtl="0">
              <a:lnSpc>
                <a:spcPct val="115000"/>
              </a:lnSpc>
              <a:spcBef>
                <a:spcPts val="0"/>
              </a:spcBef>
              <a:buClr>
                <a:schemeClr val="dk1"/>
              </a:buClr>
              <a:buSzPts val="1100"/>
              <a:buFont typeface="Arial"/>
              <a:buNone/>
            </a:pPr>
            <a:r>
              <a:rPr b="1" lang="en-US" sz="1400"/>
              <a:t>Sensitivity: </a:t>
            </a:r>
            <a:r>
              <a:rPr lang="en-US" sz="1400"/>
              <a:t>≅ .2V/cm</a:t>
            </a:r>
          </a:p>
          <a:p>
            <a:pPr indent="-165100" lvl="0" marL="342900">
              <a:spcBef>
                <a:spcPts val="0"/>
              </a:spcBef>
              <a:buNone/>
            </a:pPr>
            <a:r>
              <a:t/>
            </a:r>
            <a:endParaRPr sz="1400"/>
          </a:p>
        </p:txBody>
      </p:sp>
      <p:pic>
        <p:nvPicPr>
          <p:cNvPr id="311" name="Shape 311"/>
          <p:cNvPicPr preferRelativeResize="0"/>
          <p:nvPr/>
        </p:nvPicPr>
        <p:blipFill>
          <a:blip r:embed="rId3">
            <a:alphaModFix/>
          </a:blip>
          <a:stretch>
            <a:fillRect/>
          </a:stretch>
        </p:blipFill>
        <p:spPr>
          <a:xfrm>
            <a:off x="111700" y="1257175"/>
            <a:ext cx="2992575" cy="2394050"/>
          </a:xfrm>
          <a:prstGeom prst="rect">
            <a:avLst/>
          </a:prstGeom>
          <a:noFill/>
          <a:ln>
            <a:noFill/>
          </a:ln>
        </p:spPr>
      </p:pic>
      <p:graphicFrame>
        <p:nvGraphicFramePr>
          <p:cNvPr id="312" name="Shape 312"/>
          <p:cNvGraphicFramePr/>
          <p:nvPr/>
        </p:nvGraphicFramePr>
        <p:xfrm>
          <a:off x="2816875" y="1405285"/>
          <a:ext cx="3000000" cy="3000000"/>
        </p:xfrm>
        <a:graphic>
          <a:graphicData uri="http://schemas.openxmlformats.org/drawingml/2006/table">
            <a:tbl>
              <a:tblPr>
                <a:noFill/>
                <a:tableStyleId>{6AEB6ECE-F39E-4073-9112-391445F6DE34}</a:tableStyleId>
              </a:tblPr>
              <a:tblGrid>
                <a:gridCol w="1227475"/>
                <a:gridCol w="1227475"/>
              </a:tblGrid>
              <a:tr h="587125">
                <a:tc>
                  <a:txBody>
                    <a:bodyPr>
                      <a:noAutofit/>
                    </a:bodyPr>
                    <a:lstStyle/>
                    <a:p>
                      <a:pPr indent="0" lvl="0" marL="0" rtl="0">
                        <a:spcBef>
                          <a:spcPts val="0"/>
                        </a:spcBef>
                        <a:buNone/>
                      </a:pPr>
                      <a:r>
                        <a:rPr lang="en-US">
                          <a:latin typeface="Verdana"/>
                          <a:ea typeface="Verdana"/>
                          <a:cs typeface="Verdana"/>
                          <a:sym typeface="Verdana"/>
                        </a:rPr>
                        <a:t>Quantity</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Unit Price (USD)</a:t>
                      </a:r>
                    </a:p>
                  </a:txBody>
                  <a:tcPr marT="91425" marB="91425" marR="91425" marL="91425"/>
                </a:tc>
              </a:tr>
              <a:tr h="449650">
                <a:tc>
                  <a:txBody>
                    <a:bodyPr>
                      <a:noAutofit/>
                    </a:bodyPr>
                    <a:lstStyle/>
                    <a:p>
                      <a:pPr indent="0" lvl="0" marL="0" rtl="0">
                        <a:spcBef>
                          <a:spcPts val="0"/>
                        </a:spcBef>
                        <a:buNone/>
                      </a:pPr>
                      <a:r>
                        <a:rPr lang="en-US">
                          <a:latin typeface="Verdana"/>
                          <a:ea typeface="Verdana"/>
                          <a:cs typeface="Verdana"/>
                          <a:sym typeface="Verdana"/>
                        </a:rPr>
                        <a:t>1</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7.95</a:t>
                      </a:r>
                    </a:p>
                  </a:txBody>
                  <a:tcPr marT="91425" marB="91425" marR="91425" marL="91425"/>
                </a:tc>
              </a:tr>
              <a:tr h="449650">
                <a:tc>
                  <a:txBody>
                    <a:bodyPr>
                      <a:noAutofit/>
                    </a:bodyPr>
                    <a:lstStyle/>
                    <a:p>
                      <a:pPr indent="0" lvl="0" marL="0" rtl="0">
                        <a:spcBef>
                          <a:spcPts val="0"/>
                        </a:spcBef>
                        <a:buNone/>
                      </a:pPr>
                      <a:r>
                        <a:rPr lang="en-US">
                          <a:latin typeface="Verdana"/>
                          <a:ea typeface="Verdana"/>
                          <a:cs typeface="Verdana"/>
                          <a:sym typeface="Verdana"/>
                        </a:rPr>
                        <a:t>5</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7.16</a:t>
                      </a:r>
                    </a:p>
                  </a:txBody>
                  <a:tcPr marT="91425" marB="91425" marR="91425" marL="91425"/>
                </a:tc>
              </a:tr>
              <a:tr h="449650">
                <a:tc>
                  <a:txBody>
                    <a:bodyPr>
                      <a:noAutofit/>
                    </a:bodyPr>
                    <a:lstStyle/>
                    <a:p>
                      <a:pPr indent="0" lvl="0" marL="0" rtl="0">
                        <a:spcBef>
                          <a:spcPts val="0"/>
                        </a:spcBef>
                        <a:buNone/>
                      </a:pPr>
                      <a:r>
                        <a:rPr lang="en-US">
                          <a:latin typeface="Verdana"/>
                          <a:ea typeface="Verdana"/>
                          <a:cs typeface="Verdana"/>
                          <a:sym typeface="Verdana"/>
                        </a:rPr>
                        <a:t>25</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6.36</a:t>
                      </a:r>
                    </a:p>
                  </a:txBody>
                  <a:tcPr marT="91425" marB="91425" marR="91425" marL="91425"/>
                </a:tc>
              </a:tr>
              <a:tr h="449650">
                <a:tc>
                  <a:txBody>
                    <a:bodyPr>
                      <a:noAutofit/>
                    </a:bodyPr>
                    <a:lstStyle/>
                    <a:p>
                      <a:pPr indent="0" lvl="0" marL="0" rtl="0">
                        <a:spcBef>
                          <a:spcPts val="0"/>
                        </a:spcBef>
                        <a:buNone/>
                      </a:pPr>
                      <a:r>
                        <a:rPr lang="en-US">
                          <a:latin typeface="Verdana"/>
                          <a:ea typeface="Verdana"/>
                          <a:cs typeface="Verdana"/>
                          <a:sym typeface="Verdana"/>
                        </a:rPr>
                        <a:t>100</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5.56</a:t>
                      </a:r>
                    </a:p>
                  </a:txBody>
                  <a:tcPr marT="91425" marB="91425" marR="91425" marL="91425"/>
                </a:tc>
              </a:tr>
            </a:tbl>
          </a:graphicData>
        </a:graphic>
      </p:graphicFrame>
      <p:pic>
        <p:nvPicPr>
          <p:cNvPr id="313" name="Shape 313"/>
          <p:cNvPicPr preferRelativeResize="0"/>
          <p:nvPr/>
        </p:nvPicPr>
        <p:blipFill>
          <a:blip r:embed="rId4">
            <a:alphaModFix/>
          </a:blip>
          <a:stretch>
            <a:fillRect/>
          </a:stretch>
        </p:blipFill>
        <p:spPr>
          <a:xfrm>
            <a:off x="3930650" y="4002325"/>
            <a:ext cx="4959125" cy="2019300"/>
          </a:xfrm>
          <a:prstGeom prst="rect">
            <a:avLst/>
          </a:prstGeom>
          <a:noFill/>
          <a:ln>
            <a:noFill/>
          </a:ln>
        </p:spPr>
      </p:pic>
      <p:sp>
        <p:nvSpPr>
          <p:cNvPr id="314" name="Shape 314"/>
          <p:cNvSpPr txBox="1"/>
          <p:nvPr>
            <p:ph idx="2" type="body"/>
          </p:nvPr>
        </p:nvSpPr>
        <p:spPr>
          <a:xfrm>
            <a:off x="5143500" y="1463275"/>
            <a:ext cx="4000500" cy="2821200"/>
          </a:xfrm>
          <a:prstGeom prst="rect">
            <a:avLst/>
          </a:prstGeom>
        </p:spPr>
        <p:txBody>
          <a:bodyPr anchorCtr="0" anchor="t" bIns="91425" lIns="91425" rIns="91425" wrap="square" tIns="91425">
            <a:noAutofit/>
          </a:bodyPr>
          <a:lstStyle/>
          <a:p>
            <a:pPr indent="-342900" lvl="0" marL="457200" rtl="0">
              <a:spcBef>
                <a:spcPts val="0"/>
              </a:spcBef>
              <a:spcAft>
                <a:spcPts val="0"/>
              </a:spcAft>
              <a:buSzPts val="1800"/>
              <a:buChar char="▪"/>
            </a:pPr>
            <a:r>
              <a:rPr lang="en-US" sz="1800"/>
              <a:t>Allows more flexible finger movement </a:t>
            </a:r>
          </a:p>
          <a:p>
            <a:pPr indent="-342900" lvl="1" marL="914400" rtl="0">
              <a:spcBef>
                <a:spcPts val="0"/>
              </a:spcBef>
              <a:spcAft>
                <a:spcPts val="0"/>
              </a:spcAft>
              <a:buSzPts val="1800"/>
              <a:buChar char="•"/>
            </a:pPr>
            <a:r>
              <a:rPr lang="en-US" sz="1800"/>
              <a:t>Possible room for finger stopping mechanism </a:t>
            </a:r>
          </a:p>
          <a:p>
            <a:pPr indent="-342900" lvl="0" marL="457200" rtl="0">
              <a:spcBef>
                <a:spcPts val="0"/>
              </a:spcBef>
              <a:spcAft>
                <a:spcPts val="0"/>
              </a:spcAft>
              <a:buSzPts val="1800"/>
              <a:buChar char="▪"/>
            </a:pPr>
            <a:r>
              <a:rPr lang="en-US" sz="1800"/>
              <a:t>Measurements latency ≅ 30ms</a:t>
            </a:r>
          </a:p>
          <a:p>
            <a:pPr indent="-342900" lvl="0" marL="457200" rtl="0">
              <a:spcBef>
                <a:spcPts val="0"/>
              </a:spcBef>
              <a:buSzPts val="1800"/>
              <a:buChar char="▪"/>
            </a:pPr>
            <a:r>
              <a:rPr lang="en-US" sz="1800"/>
              <a:t>Will stagger measurements to reduce power draw</a:t>
            </a:r>
          </a:p>
          <a:p>
            <a:pPr indent="0" lvl="0" marL="457200" rtl="0">
              <a:spcBef>
                <a:spcPts val="0"/>
              </a:spcBef>
              <a:buNone/>
            </a:pPr>
            <a:r>
              <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Shape 319"/>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Micro Servo</a:t>
            </a:r>
          </a:p>
        </p:txBody>
      </p:sp>
      <p:sp>
        <p:nvSpPr>
          <p:cNvPr id="320" name="Shape 320"/>
          <p:cNvSpPr txBox="1"/>
          <p:nvPr>
            <p:ph idx="1" type="body"/>
          </p:nvPr>
        </p:nvSpPr>
        <p:spPr>
          <a:xfrm>
            <a:off x="381000" y="3674300"/>
            <a:ext cx="4000500" cy="2193000"/>
          </a:xfrm>
          <a:prstGeom prst="rect">
            <a:avLst/>
          </a:prstGeom>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US" sz="1400"/>
              <a:t>Description:</a:t>
            </a:r>
            <a:r>
              <a:rPr lang="en-US" sz="1400"/>
              <a:t> MG90s High Torque Micro Servo Metal Gear </a:t>
            </a:r>
          </a:p>
          <a:p>
            <a:pPr indent="0" lvl="0" marL="0" rtl="0">
              <a:lnSpc>
                <a:spcPct val="115000"/>
              </a:lnSpc>
              <a:spcBef>
                <a:spcPts val="0"/>
              </a:spcBef>
              <a:buNone/>
            </a:pPr>
            <a:r>
              <a:rPr b="1" lang="en-US" sz="1400"/>
              <a:t>Torque:</a:t>
            </a:r>
            <a:r>
              <a:rPr lang="en-US" sz="1400"/>
              <a:t> 1.56 lb-in. - 1.9 lb-in.</a:t>
            </a:r>
          </a:p>
          <a:p>
            <a:pPr indent="-69850" lvl="0" marL="0" rtl="0">
              <a:lnSpc>
                <a:spcPct val="115000"/>
              </a:lnSpc>
              <a:spcBef>
                <a:spcPts val="0"/>
              </a:spcBef>
              <a:buClr>
                <a:schemeClr val="dk1"/>
              </a:buClr>
              <a:buSzPts val="1100"/>
              <a:buFont typeface="Arial"/>
              <a:buNone/>
            </a:pPr>
            <a:r>
              <a:rPr b="1" lang="en-US" sz="1400"/>
              <a:t>Voltage:</a:t>
            </a:r>
            <a:r>
              <a:rPr lang="en-US" sz="1400"/>
              <a:t> 4.8V-6V DC</a:t>
            </a:r>
          </a:p>
          <a:p>
            <a:pPr indent="0" lvl="0" marL="0" rtl="0">
              <a:lnSpc>
                <a:spcPct val="115000"/>
              </a:lnSpc>
              <a:spcBef>
                <a:spcPts val="0"/>
              </a:spcBef>
              <a:buNone/>
            </a:pPr>
            <a:r>
              <a:rPr b="1" lang="en-US" sz="1400"/>
              <a:t>Weight: </a:t>
            </a:r>
            <a:r>
              <a:rPr lang="en-US" sz="1400"/>
              <a:t>.45 oz</a:t>
            </a:r>
          </a:p>
          <a:p>
            <a:pPr indent="0" lvl="0" marL="0" rtl="0">
              <a:lnSpc>
                <a:spcPct val="115000"/>
              </a:lnSpc>
              <a:spcBef>
                <a:spcPts val="0"/>
              </a:spcBef>
              <a:buNone/>
            </a:pPr>
            <a:r>
              <a:rPr b="1" lang="en-US" sz="1400"/>
              <a:t>Speed: </a:t>
            </a:r>
            <a:r>
              <a:rPr lang="en-US" sz="1400"/>
              <a:t>.1 sec/60°</a:t>
            </a:r>
          </a:p>
          <a:p>
            <a:pPr indent="-69850" lvl="0" marL="0" rtl="0">
              <a:lnSpc>
                <a:spcPct val="115000"/>
              </a:lnSpc>
              <a:spcBef>
                <a:spcPts val="0"/>
              </a:spcBef>
              <a:buClr>
                <a:schemeClr val="dk1"/>
              </a:buClr>
              <a:buSzPts val="1100"/>
              <a:buFont typeface="Arial"/>
              <a:buNone/>
            </a:pPr>
            <a:r>
              <a:t/>
            </a:r>
            <a:endParaRPr sz="1400"/>
          </a:p>
        </p:txBody>
      </p:sp>
      <p:sp>
        <p:nvSpPr>
          <p:cNvPr id="321" name="Shape 321"/>
          <p:cNvSpPr txBox="1"/>
          <p:nvPr>
            <p:ph idx="2" type="body"/>
          </p:nvPr>
        </p:nvSpPr>
        <p:spPr>
          <a:xfrm>
            <a:off x="4533900" y="1371600"/>
            <a:ext cx="4000500" cy="4495800"/>
          </a:xfrm>
          <a:prstGeom prst="rect">
            <a:avLst/>
          </a:prstGeom>
        </p:spPr>
        <p:txBody>
          <a:bodyPr anchorCtr="0" anchor="t" bIns="91425" lIns="91425" rIns="91425" wrap="square" tIns="91425">
            <a:noAutofit/>
          </a:bodyPr>
          <a:lstStyle/>
          <a:p>
            <a:pPr indent="-342900" lvl="0" marL="457200" rtl="0">
              <a:lnSpc>
                <a:spcPct val="115000"/>
              </a:lnSpc>
              <a:spcBef>
                <a:spcPts val="0"/>
              </a:spcBef>
              <a:spcAft>
                <a:spcPts val="0"/>
              </a:spcAft>
              <a:buSzPts val="1800"/>
              <a:buChar char="▪"/>
            </a:pPr>
            <a:r>
              <a:rPr lang="en-US" sz="1800"/>
              <a:t>Built In feedback </a:t>
            </a:r>
          </a:p>
          <a:p>
            <a:pPr indent="-342900" lvl="0" marL="457200" rtl="0">
              <a:lnSpc>
                <a:spcPct val="115000"/>
              </a:lnSpc>
              <a:spcBef>
                <a:spcPts val="0"/>
              </a:spcBef>
              <a:spcAft>
                <a:spcPts val="0"/>
              </a:spcAft>
              <a:buSzPts val="1800"/>
              <a:buChar char="▪"/>
            </a:pPr>
            <a:r>
              <a:rPr lang="en-US" sz="1800"/>
              <a:t>Higher mechanical difficulty</a:t>
            </a:r>
          </a:p>
          <a:p>
            <a:pPr indent="-342900" lvl="0" marL="457200" rtl="0">
              <a:lnSpc>
                <a:spcPct val="115000"/>
              </a:lnSpc>
              <a:spcBef>
                <a:spcPts val="0"/>
              </a:spcBef>
              <a:spcAft>
                <a:spcPts val="0"/>
              </a:spcAft>
              <a:buSzPts val="1800"/>
              <a:buChar char="▪"/>
            </a:pPr>
            <a:r>
              <a:rPr lang="en-US" sz="1800"/>
              <a:t>Servo “holds” on no signal</a:t>
            </a:r>
          </a:p>
          <a:p>
            <a:pPr indent="-342900" lvl="1" marL="914400" rtl="0">
              <a:lnSpc>
                <a:spcPct val="115000"/>
              </a:lnSpc>
              <a:spcBef>
                <a:spcPts val="0"/>
              </a:spcBef>
              <a:spcAft>
                <a:spcPts val="0"/>
              </a:spcAft>
              <a:buSzPts val="1800"/>
              <a:buChar char="•"/>
            </a:pPr>
            <a:r>
              <a:rPr lang="en-US" sz="1800"/>
              <a:t>additional sensors may be needed</a:t>
            </a:r>
          </a:p>
          <a:p>
            <a:pPr indent="-342900" lvl="0" marL="457200" rtl="0">
              <a:lnSpc>
                <a:spcPct val="115000"/>
              </a:lnSpc>
              <a:spcBef>
                <a:spcPts val="0"/>
              </a:spcBef>
              <a:buSzPts val="1800"/>
              <a:buChar char="▪"/>
            </a:pPr>
            <a:r>
              <a:rPr lang="en-US" sz="1800"/>
              <a:t>Further research is needed </a:t>
            </a:r>
          </a:p>
          <a:p>
            <a:pPr indent="0" lvl="0" marL="0" rtl="0">
              <a:spcBef>
                <a:spcPts val="0"/>
              </a:spcBef>
              <a:buNone/>
            </a:pPr>
            <a:r>
              <a:rPr lang="en-US" sz="1800"/>
              <a:t> </a:t>
            </a:r>
          </a:p>
        </p:txBody>
      </p:sp>
      <p:pic>
        <p:nvPicPr>
          <p:cNvPr id="322" name="Shape 322"/>
          <p:cNvPicPr preferRelativeResize="0"/>
          <p:nvPr/>
        </p:nvPicPr>
        <p:blipFill rotWithShape="1">
          <a:blip r:embed="rId3">
            <a:alphaModFix/>
          </a:blip>
          <a:srcRect b="31899" l="70603" r="2220" t="22136"/>
          <a:stretch/>
        </p:blipFill>
        <p:spPr>
          <a:xfrm>
            <a:off x="444675" y="1277575"/>
            <a:ext cx="2327299" cy="2262151"/>
          </a:xfrm>
          <a:prstGeom prst="rect">
            <a:avLst/>
          </a:prstGeom>
          <a:noFill/>
          <a:ln>
            <a:noFill/>
          </a:ln>
        </p:spPr>
      </p:pic>
      <p:graphicFrame>
        <p:nvGraphicFramePr>
          <p:cNvPr id="323" name="Shape 323"/>
          <p:cNvGraphicFramePr/>
          <p:nvPr/>
        </p:nvGraphicFramePr>
        <p:xfrm>
          <a:off x="5767175" y="3777235"/>
          <a:ext cx="3000000" cy="3000000"/>
        </p:xfrm>
        <a:graphic>
          <a:graphicData uri="http://schemas.openxmlformats.org/drawingml/2006/table">
            <a:tbl>
              <a:tblPr>
                <a:noFill/>
                <a:tableStyleId>{6AEB6ECE-F39E-4073-9112-391445F6DE34}</a:tableStyleId>
              </a:tblPr>
              <a:tblGrid>
                <a:gridCol w="1227475"/>
                <a:gridCol w="1227475"/>
              </a:tblGrid>
              <a:tr h="707175">
                <a:tc>
                  <a:txBody>
                    <a:bodyPr>
                      <a:noAutofit/>
                    </a:bodyPr>
                    <a:lstStyle/>
                    <a:p>
                      <a:pPr indent="0" lvl="0" marL="0" rtl="0">
                        <a:spcBef>
                          <a:spcPts val="0"/>
                        </a:spcBef>
                        <a:buNone/>
                      </a:pPr>
                      <a:r>
                        <a:rPr lang="en-US">
                          <a:latin typeface="Verdana"/>
                          <a:ea typeface="Verdana"/>
                          <a:cs typeface="Verdana"/>
                          <a:sym typeface="Verdana"/>
                        </a:rPr>
                        <a:t>Quantity</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Unit Price (USD)</a:t>
                      </a:r>
                    </a:p>
                  </a:txBody>
                  <a:tcPr marT="91425" marB="91425" marR="91425" marL="91425"/>
                </a:tc>
              </a:tr>
              <a:tr h="461000">
                <a:tc>
                  <a:txBody>
                    <a:bodyPr>
                      <a:noAutofit/>
                    </a:bodyPr>
                    <a:lstStyle/>
                    <a:p>
                      <a:pPr indent="0" lvl="0" marL="0" rtl="0">
                        <a:spcBef>
                          <a:spcPts val="0"/>
                        </a:spcBef>
                        <a:buNone/>
                      </a:pPr>
                      <a:r>
                        <a:rPr lang="en-US">
                          <a:latin typeface="Verdana"/>
                          <a:ea typeface="Verdana"/>
                          <a:cs typeface="Verdana"/>
                          <a:sym typeface="Verdana"/>
                        </a:rPr>
                        <a:t>1</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9.95</a:t>
                      </a:r>
                    </a:p>
                  </a:txBody>
                  <a:tcPr marT="91425" marB="91425" marR="91425" marL="91425"/>
                </a:tc>
              </a:tr>
              <a:tr h="461000">
                <a:tc>
                  <a:txBody>
                    <a:bodyPr>
                      <a:noAutofit/>
                    </a:bodyPr>
                    <a:lstStyle/>
                    <a:p>
                      <a:pPr indent="0" lvl="0" marL="0" rtl="0">
                        <a:spcBef>
                          <a:spcPts val="0"/>
                        </a:spcBef>
                        <a:buNone/>
                      </a:pPr>
                      <a:r>
                        <a:rPr lang="en-US">
                          <a:latin typeface="Verdana"/>
                          <a:ea typeface="Verdana"/>
                          <a:cs typeface="Verdana"/>
                          <a:sym typeface="Verdana"/>
                        </a:rPr>
                        <a:t>10</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8.96</a:t>
                      </a:r>
                    </a:p>
                  </a:txBody>
                  <a:tcPr marT="91425" marB="91425" marR="91425" marL="91425"/>
                </a:tc>
              </a:tr>
              <a:tr h="461000">
                <a:tc>
                  <a:txBody>
                    <a:bodyPr>
                      <a:noAutofit/>
                    </a:bodyPr>
                    <a:lstStyle/>
                    <a:p>
                      <a:pPr indent="0" lvl="0" marL="0" rtl="0">
                        <a:spcBef>
                          <a:spcPts val="0"/>
                        </a:spcBef>
                        <a:buNone/>
                      </a:pPr>
                      <a:r>
                        <a:rPr lang="en-US">
                          <a:latin typeface="Verdana"/>
                          <a:ea typeface="Verdana"/>
                          <a:cs typeface="Verdana"/>
                          <a:sym typeface="Verdana"/>
                        </a:rPr>
                        <a:t>100</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7.96</a:t>
                      </a: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Shape 328"/>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Pressure Sensor</a:t>
            </a:r>
          </a:p>
        </p:txBody>
      </p:sp>
      <p:sp>
        <p:nvSpPr>
          <p:cNvPr id="329" name="Shape 329"/>
          <p:cNvSpPr txBox="1"/>
          <p:nvPr>
            <p:ph idx="2" type="body"/>
          </p:nvPr>
        </p:nvSpPr>
        <p:spPr>
          <a:xfrm>
            <a:off x="50500" y="3484550"/>
            <a:ext cx="5316600" cy="2493900"/>
          </a:xfrm>
          <a:prstGeom prst="rect">
            <a:avLst/>
          </a:prstGeom>
        </p:spPr>
        <p:txBody>
          <a:bodyPr anchorCtr="0" anchor="t" bIns="91425" lIns="91425" rIns="91425" wrap="square" tIns="91425">
            <a:noAutofit/>
          </a:bodyPr>
          <a:lstStyle/>
          <a:p>
            <a:pPr indent="0" lvl="0" marL="0" rtl="0">
              <a:lnSpc>
                <a:spcPct val="115000"/>
              </a:lnSpc>
              <a:spcBef>
                <a:spcPts val="0"/>
              </a:spcBef>
              <a:buNone/>
            </a:pPr>
            <a:r>
              <a:rPr b="1" lang="en-US" sz="1400"/>
              <a:t>Manufacturer:</a:t>
            </a:r>
            <a:r>
              <a:rPr lang="en-US" sz="1400"/>
              <a:t> NXP USA Inc</a:t>
            </a:r>
          </a:p>
          <a:p>
            <a:pPr indent="0" lvl="0" marL="0" rtl="0">
              <a:lnSpc>
                <a:spcPct val="115000"/>
              </a:lnSpc>
              <a:spcBef>
                <a:spcPts val="0"/>
              </a:spcBef>
              <a:buNone/>
            </a:pPr>
            <a:r>
              <a:rPr b="1" lang="en-US" sz="1400"/>
              <a:t>Manufacturer Part Number:</a:t>
            </a:r>
            <a:r>
              <a:rPr lang="en-US" sz="1400"/>
              <a:t> MPXHZ6250AC6T1</a:t>
            </a:r>
          </a:p>
          <a:p>
            <a:pPr indent="0" lvl="0" marL="0" rtl="0">
              <a:lnSpc>
                <a:spcPct val="115000"/>
              </a:lnSpc>
              <a:spcBef>
                <a:spcPts val="0"/>
              </a:spcBef>
              <a:buNone/>
            </a:pPr>
            <a:r>
              <a:rPr b="1" lang="en-US" sz="1400"/>
              <a:t>Description:</a:t>
            </a:r>
            <a:r>
              <a:rPr lang="en-US" sz="1400"/>
              <a:t> SENSOR PRESSURE ABS AXIAL 8-SSOP</a:t>
            </a:r>
          </a:p>
          <a:p>
            <a:pPr indent="0" lvl="0" marL="0" rtl="0">
              <a:lnSpc>
                <a:spcPct val="115000"/>
              </a:lnSpc>
              <a:spcBef>
                <a:spcPts val="0"/>
              </a:spcBef>
              <a:buNone/>
            </a:pPr>
            <a:r>
              <a:rPr b="1" lang="en-US" sz="1400"/>
              <a:t>Operating Pressure:</a:t>
            </a:r>
            <a:r>
              <a:rPr lang="en-US" sz="1400"/>
              <a:t> 2.9 PSI - 36.26 PSI</a:t>
            </a:r>
          </a:p>
          <a:p>
            <a:pPr indent="0" lvl="0" marL="0" rtl="0">
              <a:lnSpc>
                <a:spcPct val="115000"/>
              </a:lnSpc>
              <a:spcBef>
                <a:spcPts val="0"/>
              </a:spcBef>
              <a:buNone/>
            </a:pPr>
            <a:r>
              <a:rPr b="1" lang="en-US" sz="1400"/>
              <a:t>Maximum Pressure:</a:t>
            </a:r>
            <a:r>
              <a:rPr lang="en-US" sz="1400"/>
              <a:t> 145.04 PSI</a:t>
            </a:r>
          </a:p>
          <a:p>
            <a:pPr indent="0" lvl="0" marL="0" rtl="0">
              <a:lnSpc>
                <a:spcPct val="115000"/>
              </a:lnSpc>
              <a:spcBef>
                <a:spcPts val="0"/>
              </a:spcBef>
              <a:buNone/>
            </a:pPr>
            <a:r>
              <a:rPr b="1" lang="en-US" sz="1400"/>
              <a:t>Output Voltage: </a:t>
            </a:r>
            <a:r>
              <a:rPr lang="en-US" sz="1400"/>
              <a:t>0.3V - 4.9V</a:t>
            </a:r>
          </a:p>
          <a:p>
            <a:pPr indent="0" lvl="0" marL="0" rtl="0">
              <a:lnSpc>
                <a:spcPct val="115000"/>
              </a:lnSpc>
              <a:spcBef>
                <a:spcPts val="0"/>
              </a:spcBef>
              <a:buNone/>
            </a:pPr>
            <a:r>
              <a:rPr b="1" lang="en-US" sz="1400"/>
              <a:t>Sensitivity: </a:t>
            </a:r>
            <a:r>
              <a:rPr lang="en-US" sz="1400"/>
              <a:t>137mV/PSI</a:t>
            </a:r>
            <a:r>
              <a:rPr b="1" lang="en-US" sz="1400"/>
              <a:t> </a:t>
            </a:r>
          </a:p>
          <a:p>
            <a:pPr indent="-165100" lvl="0" marL="342900">
              <a:spcBef>
                <a:spcPts val="0"/>
              </a:spcBef>
              <a:buNone/>
            </a:pPr>
            <a:r>
              <a:t/>
            </a:r>
            <a:endParaRPr/>
          </a:p>
        </p:txBody>
      </p:sp>
      <p:pic>
        <p:nvPicPr>
          <p:cNvPr id="330" name="Shape 330"/>
          <p:cNvPicPr preferRelativeResize="0"/>
          <p:nvPr/>
        </p:nvPicPr>
        <p:blipFill rotWithShape="1">
          <a:blip r:embed="rId3">
            <a:alphaModFix/>
          </a:blip>
          <a:srcRect b="12023" l="16611" r="14031" t="15894"/>
          <a:stretch/>
        </p:blipFill>
        <p:spPr>
          <a:xfrm>
            <a:off x="304800" y="1424125"/>
            <a:ext cx="1982464" cy="2060425"/>
          </a:xfrm>
          <a:prstGeom prst="rect">
            <a:avLst/>
          </a:prstGeom>
          <a:noFill/>
          <a:ln>
            <a:noFill/>
          </a:ln>
        </p:spPr>
      </p:pic>
      <p:graphicFrame>
        <p:nvGraphicFramePr>
          <p:cNvPr id="331" name="Shape 331"/>
          <p:cNvGraphicFramePr/>
          <p:nvPr/>
        </p:nvGraphicFramePr>
        <p:xfrm>
          <a:off x="6576950" y="2558310"/>
          <a:ext cx="3000000" cy="3000000"/>
        </p:xfrm>
        <a:graphic>
          <a:graphicData uri="http://schemas.openxmlformats.org/drawingml/2006/table">
            <a:tbl>
              <a:tblPr>
                <a:noFill/>
                <a:tableStyleId>{6AEB6ECE-F39E-4073-9112-391445F6DE34}</a:tableStyleId>
              </a:tblPr>
              <a:tblGrid>
                <a:gridCol w="1227475"/>
                <a:gridCol w="1227475"/>
              </a:tblGrid>
              <a:tr h="707175">
                <a:tc>
                  <a:txBody>
                    <a:bodyPr>
                      <a:noAutofit/>
                    </a:bodyPr>
                    <a:lstStyle/>
                    <a:p>
                      <a:pPr indent="0" lvl="0" marL="0">
                        <a:spcBef>
                          <a:spcPts val="0"/>
                        </a:spcBef>
                        <a:buNone/>
                      </a:pPr>
                      <a:r>
                        <a:rPr lang="en-US">
                          <a:latin typeface="Verdana"/>
                          <a:ea typeface="Verdana"/>
                          <a:cs typeface="Verdana"/>
                          <a:sym typeface="Verdana"/>
                        </a:rPr>
                        <a:t>Quantity</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Unit Price (USD)</a:t>
                      </a:r>
                    </a:p>
                  </a:txBody>
                  <a:tcPr marT="91425" marB="91425" marR="91425" marL="91425"/>
                </a:tc>
              </a:tr>
              <a:tr h="461000">
                <a:tc>
                  <a:txBody>
                    <a:bodyPr>
                      <a:noAutofit/>
                    </a:bodyPr>
                    <a:lstStyle/>
                    <a:p>
                      <a:pPr indent="0" lvl="0" marL="0">
                        <a:spcBef>
                          <a:spcPts val="0"/>
                        </a:spcBef>
                        <a:buNone/>
                      </a:pPr>
                      <a:r>
                        <a:rPr lang="en-US">
                          <a:latin typeface="Verdana"/>
                          <a:ea typeface="Verdana"/>
                          <a:cs typeface="Verdana"/>
                          <a:sym typeface="Verdana"/>
                        </a:rPr>
                        <a:t>1</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12.01</a:t>
                      </a:r>
                    </a:p>
                  </a:txBody>
                  <a:tcPr marT="91425" marB="91425" marR="91425" marL="91425"/>
                </a:tc>
              </a:tr>
              <a:tr h="461000">
                <a:tc>
                  <a:txBody>
                    <a:bodyPr>
                      <a:noAutofit/>
                    </a:bodyPr>
                    <a:lstStyle/>
                    <a:p>
                      <a:pPr indent="0" lvl="0" marL="0">
                        <a:spcBef>
                          <a:spcPts val="0"/>
                        </a:spcBef>
                        <a:buNone/>
                      </a:pPr>
                      <a:r>
                        <a:rPr lang="en-US">
                          <a:latin typeface="Verdana"/>
                          <a:ea typeface="Verdana"/>
                          <a:cs typeface="Verdana"/>
                          <a:sym typeface="Verdana"/>
                        </a:rPr>
                        <a:t>5</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10.53</a:t>
                      </a:r>
                    </a:p>
                  </a:txBody>
                  <a:tcPr marT="91425" marB="91425" marR="91425" marL="91425"/>
                </a:tc>
              </a:tr>
              <a:tr h="461000">
                <a:tc>
                  <a:txBody>
                    <a:bodyPr>
                      <a:noAutofit/>
                    </a:bodyPr>
                    <a:lstStyle/>
                    <a:p>
                      <a:pPr indent="0" lvl="0" marL="0">
                        <a:spcBef>
                          <a:spcPts val="0"/>
                        </a:spcBef>
                        <a:buNone/>
                      </a:pPr>
                      <a:r>
                        <a:rPr lang="en-US">
                          <a:latin typeface="Verdana"/>
                          <a:ea typeface="Verdana"/>
                          <a:cs typeface="Verdana"/>
                          <a:sym typeface="Verdana"/>
                        </a:rPr>
                        <a:t>25</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9.47</a:t>
                      </a:r>
                    </a:p>
                  </a:txBody>
                  <a:tcPr marT="91425" marB="91425" marR="91425" marL="91425"/>
                </a:tc>
              </a:tr>
              <a:tr h="461000">
                <a:tc>
                  <a:txBody>
                    <a:bodyPr>
                      <a:noAutofit/>
                    </a:bodyPr>
                    <a:lstStyle/>
                    <a:p>
                      <a:pPr indent="0" lvl="0" marL="0">
                        <a:spcBef>
                          <a:spcPts val="0"/>
                        </a:spcBef>
                        <a:buNone/>
                      </a:pPr>
                      <a:r>
                        <a:rPr lang="en-US">
                          <a:latin typeface="Verdana"/>
                          <a:ea typeface="Verdana"/>
                          <a:cs typeface="Verdana"/>
                          <a:sym typeface="Verdana"/>
                        </a:rPr>
                        <a:t>50</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8.43</a:t>
                      </a:r>
                    </a:p>
                  </a:txBody>
                  <a:tcPr marT="91425" marB="91425" marR="91425" marL="91425"/>
                </a:tc>
              </a:tr>
              <a:tr h="461000">
                <a:tc>
                  <a:txBody>
                    <a:bodyPr>
                      <a:noAutofit/>
                    </a:bodyPr>
                    <a:lstStyle/>
                    <a:p>
                      <a:pPr indent="0" lvl="0" marL="0" rtl="0">
                        <a:spcBef>
                          <a:spcPts val="0"/>
                        </a:spcBef>
                        <a:buNone/>
                      </a:pPr>
                      <a:r>
                        <a:rPr lang="en-US">
                          <a:latin typeface="Verdana"/>
                          <a:ea typeface="Verdana"/>
                          <a:cs typeface="Verdana"/>
                          <a:sym typeface="Verdana"/>
                        </a:rPr>
                        <a:t>100</a:t>
                      </a:r>
                    </a:p>
                  </a:txBody>
                  <a:tcPr marT="91425" marB="91425" marR="91425" marL="91425"/>
                </a:tc>
                <a:tc>
                  <a:txBody>
                    <a:bodyPr>
                      <a:noAutofit/>
                    </a:bodyPr>
                    <a:lstStyle/>
                    <a:p>
                      <a:pPr indent="0" lvl="0" marL="0">
                        <a:spcBef>
                          <a:spcPts val="0"/>
                        </a:spcBef>
                        <a:buNone/>
                      </a:pPr>
                      <a:r>
                        <a:rPr lang="en-US">
                          <a:latin typeface="Verdana"/>
                          <a:ea typeface="Verdana"/>
                          <a:cs typeface="Verdana"/>
                          <a:sym typeface="Verdana"/>
                        </a:rPr>
                        <a:t>6.74</a:t>
                      </a:r>
                    </a:p>
                  </a:txBody>
                  <a:tcPr marT="91425" marB="91425" marR="91425" marL="91425"/>
                </a:tc>
              </a:tr>
              <a:tr h="461000">
                <a:tc>
                  <a:txBody>
                    <a:bodyPr>
                      <a:noAutofit/>
                    </a:bodyPr>
                    <a:lstStyle/>
                    <a:p>
                      <a:pPr indent="0" lvl="0" marL="0" rtl="0">
                        <a:spcBef>
                          <a:spcPts val="0"/>
                        </a:spcBef>
                        <a:buNone/>
                      </a:pPr>
                      <a:r>
                        <a:rPr lang="en-US">
                          <a:latin typeface="Verdana"/>
                          <a:ea typeface="Verdana"/>
                          <a:cs typeface="Verdana"/>
                          <a:sym typeface="Verdana"/>
                        </a:rPr>
                        <a:t>300</a:t>
                      </a:r>
                    </a:p>
                  </a:txBody>
                  <a:tcPr marT="91425" marB="91425" marR="91425" marL="91425"/>
                </a:tc>
                <a:tc>
                  <a:txBody>
                    <a:bodyPr>
                      <a:noAutofit/>
                    </a:bodyPr>
                    <a:lstStyle/>
                    <a:p>
                      <a:pPr indent="0" lvl="0" marL="0" rtl="0">
                        <a:spcBef>
                          <a:spcPts val="0"/>
                        </a:spcBef>
                        <a:buNone/>
                      </a:pPr>
                      <a:r>
                        <a:rPr lang="en-US">
                          <a:latin typeface="Verdana"/>
                          <a:ea typeface="Verdana"/>
                          <a:cs typeface="Verdana"/>
                          <a:sym typeface="Verdana"/>
                        </a:rPr>
                        <a:t>5.93</a:t>
                      </a:r>
                    </a:p>
                  </a:txBody>
                  <a:tcPr marT="91425" marB="91425" marR="91425" marL="91425"/>
                </a:tc>
              </a:tr>
            </a:tbl>
          </a:graphicData>
        </a:graphic>
      </p:graphicFrame>
      <p:sp>
        <p:nvSpPr>
          <p:cNvPr id="332" name="Shape 332"/>
          <p:cNvSpPr txBox="1"/>
          <p:nvPr/>
        </p:nvSpPr>
        <p:spPr>
          <a:xfrm>
            <a:off x="6500750" y="2222438"/>
            <a:ext cx="1797900" cy="463800"/>
          </a:xfrm>
          <a:prstGeom prst="rect">
            <a:avLst/>
          </a:prstGeom>
          <a:noFill/>
          <a:ln>
            <a:noFill/>
          </a:ln>
        </p:spPr>
        <p:txBody>
          <a:bodyPr anchorCtr="0" anchor="t" bIns="91425" lIns="91425" rIns="91425" wrap="square" tIns="91425">
            <a:noAutofit/>
          </a:bodyPr>
          <a:lstStyle/>
          <a:p>
            <a:pPr indent="-69850" lvl="0" marL="0" rtl="0">
              <a:lnSpc>
                <a:spcPct val="115000"/>
              </a:lnSpc>
              <a:spcBef>
                <a:spcPts val="0"/>
              </a:spcBef>
              <a:buClr>
                <a:schemeClr val="dk1"/>
              </a:buClr>
              <a:buSzPts val="1100"/>
              <a:buFont typeface="Arial"/>
              <a:buNone/>
            </a:pPr>
            <a:r>
              <a:rPr b="1" lang="en-US">
                <a:solidFill>
                  <a:schemeClr val="dk1"/>
                </a:solidFill>
                <a:latin typeface="Verdana"/>
                <a:ea typeface="Verdana"/>
                <a:cs typeface="Verdana"/>
                <a:sym typeface="Verdana"/>
              </a:rPr>
              <a:t>Cost: </a:t>
            </a:r>
          </a:p>
          <a:p>
            <a:pPr indent="0" lvl="0" marL="0">
              <a:spcBef>
                <a:spcPts val="0"/>
              </a:spcBef>
              <a:buNone/>
            </a:pPr>
            <a:r>
              <a:t/>
            </a:r>
            <a:endParaRPr>
              <a:latin typeface="Verdana"/>
              <a:ea typeface="Verdana"/>
              <a:cs typeface="Verdana"/>
              <a:sym typeface="Verdana"/>
            </a:endParaRPr>
          </a:p>
        </p:txBody>
      </p:sp>
      <p:sp>
        <p:nvSpPr>
          <p:cNvPr id="333" name="Shape 333"/>
          <p:cNvSpPr txBox="1"/>
          <p:nvPr/>
        </p:nvSpPr>
        <p:spPr>
          <a:xfrm>
            <a:off x="3439650" y="5023050"/>
            <a:ext cx="2907600" cy="8580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grpSp>
        <p:nvGrpSpPr>
          <p:cNvPr id="334" name="Shape 334"/>
          <p:cNvGrpSpPr/>
          <p:nvPr/>
        </p:nvGrpSpPr>
        <p:grpSpPr>
          <a:xfrm rot="-427104">
            <a:off x="3406930" y="1684330"/>
            <a:ext cx="1645386" cy="1704568"/>
            <a:chOff x="6867300" y="1812016"/>
            <a:chExt cx="1393687" cy="1235163"/>
          </a:xfrm>
        </p:grpSpPr>
        <p:grpSp>
          <p:nvGrpSpPr>
            <p:cNvPr id="335" name="Shape 335"/>
            <p:cNvGrpSpPr/>
            <p:nvPr/>
          </p:nvGrpSpPr>
          <p:grpSpPr>
            <a:xfrm rot="395416">
              <a:off x="7276418" y="2444648"/>
              <a:ext cx="133570" cy="442819"/>
              <a:chOff x="7305525" y="2319350"/>
              <a:chExt cx="133650" cy="547800"/>
            </a:xfrm>
          </p:grpSpPr>
          <p:cxnSp>
            <p:nvCxnSpPr>
              <p:cNvPr id="336" name="Shape 336"/>
              <p:cNvCxnSpPr/>
              <p:nvPr/>
            </p:nvCxnSpPr>
            <p:spPr>
              <a:xfrm>
                <a:off x="7305675" y="2324100"/>
                <a:ext cx="133500" cy="0"/>
              </a:xfrm>
              <a:prstGeom prst="straightConnector1">
                <a:avLst/>
              </a:prstGeom>
              <a:noFill/>
              <a:ln cap="flat" cmpd="sng" w="9525">
                <a:solidFill>
                  <a:schemeClr val="dk2"/>
                </a:solidFill>
                <a:prstDash val="solid"/>
                <a:round/>
                <a:headEnd len="lg" w="lg" type="none"/>
                <a:tailEnd len="lg" w="lg" type="none"/>
              </a:ln>
            </p:spPr>
          </p:cxnSp>
          <p:cxnSp>
            <p:nvCxnSpPr>
              <p:cNvPr id="337" name="Shape 337"/>
              <p:cNvCxnSpPr/>
              <p:nvPr/>
            </p:nvCxnSpPr>
            <p:spPr>
              <a:xfrm>
                <a:off x="7434275" y="2319350"/>
                <a:ext cx="0" cy="547800"/>
              </a:xfrm>
              <a:prstGeom prst="straightConnector1">
                <a:avLst/>
              </a:prstGeom>
              <a:noFill/>
              <a:ln cap="flat" cmpd="sng" w="9525">
                <a:solidFill>
                  <a:schemeClr val="dk2"/>
                </a:solidFill>
                <a:prstDash val="solid"/>
                <a:round/>
                <a:headEnd len="lg" w="lg" type="none"/>
                <a:tailEnd len="lg" w="lg" type="none"/>
              </a:ln>
            </p:spPr>
          </p:cxnSp>
          <p:cxnSp>
            <p:nvCxnSpPr>
              <p:cNvPr id="338" name="Shape 338"/>
              <p:cNvCxnSpPr/>
              <p:nvPr/>
            </p:nvCxnSpPr>
            <p:spPr>
              <a:xfrm rot="10800000">
                <a:off x="7305525" y="2867025"/>
                <a:ext cx="133500" cy="0"/>
              </a:xfrm>
              <a:prstGeom prst="straightConnector1">
                <a:avLst/>
              </a:prstGeom>
              <a:noFill/>
              <a:ln cap="flat" cmpd="sng" w="9525">
                <a:solidFill>
                  <a:schemeClr val="dk2"/>
                </a:solidFill>
                <a:prstDash val="solid"/>
                <a:round/>
                <a:headEnd len="lg" w="lg" type="none"/>
                <a:tailEnd len="lg" w="lg" type="none"/>
              </a:ln>
            </p:spPr>
          </p:cxnSp>
        </p:grpSp>
        <p:grpSp>
          <p:nvGrpSpPr>
            <p:cNvPr id="339" name="Shape 339"/>
            <p:cNvGrpSpPr/>
            <p:nvPr/>
          </p:nvGrpSpPr>
          <p:grpSpPr>
            <a:xfrm rot="395416">
              <a:off x="7350668" y="1989923"/>
              <a:ext cx="133570" cy="442819"/>
              <a:chOff x="7305525" y="2319350"/>
              <a:chExt cx="133650" cy="547800"/>
            </a:xfrm>
          </p:grpSpPr>
          <p:cxnSp>
            <p:nvCxnSpPr>
              <p:cNvPr id="340" name="Shape 340"/>
              <p:cNvCxnSpPr/>
              <p:nvPr/>
            </p:nvCxnSpPr>
            <p:spPr>
              <a:xfrm>
                <a:off x="7305675" y="2324100"/>
                <a:ext cx="133500" cy="0"/>
              </a:xfrm>
              <a:prstGeom prst="straightConnector1">
                <a:avLst/>
              </a:prstGeom>
              <a:noFill/>
              <a:ln cap="flat" cmpd="sng" w="9525">
                <a:solidFill>
                  <a:schemeClr val="dk2"/>
                </a:solidFill>
                <a:prstDash val="solid"/>
                <a:round/>
                <a:headEnd len="lg" w="lg" type="none"/>
                <a:tailEnd len="lg" w="lg" type="none"/>
              </a:ln>
            </p:spPr>
          </p:cxnSp>
          <p:cxnSp>
            <p:nvCxnSpPr>
              <p:cNvPr id="341" name="Shape 341"/>
              <p:cNvCxnSpPr/>
              <p:nvPr/>
            </p:nvCxnSpPr>
            <p:spPr>
              <a:xfrm>
                <a:off x="7434275" y="2319350"/>
                <a:ext cx="0" cy="547800"/>
              </a:xfrm>
              <a:prstGeom prst="straightConnector1">
                <a:avLst/>
              </a:prstGeom>
              <a:noFill/>
              <a:ln cap="flat" cmpd="sng" w="9525">
                <a:solidFill>
                  <a:schemeClr val="dk2"/>
                </a:solidFill>
                <a:prstDash val="solid"/>
                <a:round/>
                <a:headEnd len="lg" w="lg" type="none"/>
                <a:tailEnd len="lg" w="lg" type="none"/>
              </a:ln>
            </p:spPr>
          </p:cxnSp>
          <p:cxnSp>
            <p:nvCxnSpPr>
              <p:cNvPr id="342" name="Shape 342"/>
              <p:cNvCxnSpPr/>
              <p:nvPr/>
            </p:nvCxnSpPr>
            <p:spPr>
              <a:xfrm rot="10800000">
                <a:off x="7305525" y="2867025"/>
                <a:ext cx="133500" cy="0"/>
              </a:xfrm>
              <a:prstGeom prst="straightConnector1">
                <a:avLst/>
              </a:prstGeom>
              <a:noFill/>
              <a:ln cap="flat" cmpd="sng" w="9525">
                <a:solidFill>
                  <a:schemeClr val="dk2"/>
                </a:solidFill>
                <a:prstDash val="solid"/>
                <a:round/>
                <a:headEnd len="lg" w="lg" type="none"/>
                <a:tailEnd len="lg" w="lg" type="none"/>
              </a:ln>
            </p:spPr>
          </p:cxnSp>
        </p:grpSp>
        <p:grpSp>
          <p:nvGrpSpPr>
            <p:cNvPr id="343" name="Shape 343"/>
            <p:cNvGrpSpPr/>
            <p:nvPr/>
          </p:nvGrpSpPr>
          <p:grpSpPr>
            <a:xfrm>
              <a:off x="6867300" y="1812016"/>
              <a:ext cx="1393687" cy="1235163"/>
              <a:chOff x="6867300" y="1812016"/>
              <a:chExt cx="1393687" cy="1235163"/>
            </a:xfrm>
          </p:grpSpPr>
          <p:grpSp>
            <p:nvGrpSpPr>
              <p:cNvPr id="344" name="Shape 344"/>
              <p:cNvGrpSpPr/>
              <p:nvPr/>
            </p:nvGrpSpPr>
            <p:grpSpPr>
              <a:xfrm>
                <a:off x="6867300" y="1812016"/>
                <a:ext cx="525535" cy="1235163"/>
                <a:chOff x="7305475" y="3858854"/>
                <a:chExt cx="525535" cy="1235163"/>
              </a:xfrm>
            </p:grpSpPr>
            <p:sp>
              <p:nvSpPr>
                <p:cNvPr id="345" name="Shape 345"/>
                <p:cNvSpPr/>
                <p:nvPr/>
              </p:nvSpPr>
              <p:spPr>
                <a:xfrm rot="468475">
                  <a:off x="7508393" y="4319282"/>
                  <a:ext cx="181079"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346" name="Shape 346"/>
                <p:cNvGrpSpPr/>
                <p:nvPr/>
              </p:nvGrpSpPr>
              <p:grpSpPr>
                <a:xfrm rot="359892">
                  <a:off x="7320106" y="4811030"/>
                  <a:ext cx="459172" cy="259971"/>
                  <a:chOff x="3716850" y="1830838"/>
                  <a:chExt cx="459600" cy="434088"/>
                </a:xfrm>
              </p:grpSpPr>
              <p:sp>
                <p:nvSpPr>
                  <p:cNvPr id="347" name="Shape 347"/>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48" name="Shape 348"/>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349" name="Shape 349"/>
                <p:cNvGrpSpPr/>
                <p:nvPr/>
              </p:nvGrpSpPr>
              <p:grpSpPr>
                <a:xfrm>
                  <a:off x="7526734" y="3858854"/>
                  <a:ext cx="304276" cy="620017"/>
                  <a:chOff x="3882584" y="1333354"/>
                  <a:chExt cx="304276" cy="620017"/>
                </a:xfrm>
              </p:grpSpPr>
              <p:sp>
                <p:nvSpPr>
                  <p:cNvPr id="350" name="Shape 350"/>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51" name="Shape 351"/>
                  <p:cNvSpPr/>
                  <p:nvPr/>
                </p:nvSpPr>
                <p:spPr>
                  <a:xfrm rot="473377">
                    <a:off x="3979461" y="1451697"/>
                    <a:ext cx="80865" cy="390452"/>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352" name="Shape 352"/>
                  <p:cNvSpPr/>
                  <p:nvPr/>
                </p:nvSpPr>
                <p:spPr>
                  <a:xfrm rot="556675">
                    <a:off x="3919206" y="1353638"/>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sp>
            <p:nvSpPr>
              <p:cNvPr id="353" name="Shape 353"/>
              <p:cNvSpPr txBox="1"/>
              <p:nvPr/>
            </p:nvSpPr>
            <p:spPr>
              <a:xfrm rot="427659">
                <a:off x="7347408" y="2527998"/>
                <a:ext cx="809959" cy="276325"/>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.880 in.</a:t>
                </a:r>
              </a:p>
            </p:txBody>
          </p:sp>
          <p:sp>
            <p:nvSpPr>
              <p:cNvPr id="354" name="Shape 354"/>
              <p:cNvSpPr txBox="1"/>
              <p:nvPr/>
            </p:nvSpPr>
            <p:spPr>
              <a:xfrm rot="427659">
                <a:off x="7437058" y="2015823"/>
                <a:ext cx="809959" cy="276325"/>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.670 in.</a:t>
                </a:r>
              </a:p>
            </p:txBody>
          </p:sp>
        </p:grpSp>
      </p:grpSp>
      <p:grpSp>
        <p:nvGrpSpPr>
          <p:cNvPr id="355" name="Shape 355"/>
          <p:cNvGrpSpPr/>
          <p:nvPr/>
        </p:nvGrpSpPr>
        <p:grpSpPr>
          <a:xfrm rot="-379581">
            <a:off x="4944909" y="2200646"/>
            <a:ext cx="1247582" cy="1218710"/>
            <a:chOff x="5851750" y="4571229"/>
            <a:chExt cx="1187156" cy="885950"/>
          </a:xfrm>
        </p:grpSpPr>
        <p:grpSp>
          <p:nvGrpSpPr>
            <p:cNvPr id="356" name="Shape 356"/>
            <p:cNvGrpSpPr/>
            <p:nvPr/>
          </p:nvGrpSpPr>
          <p:grpSpPr>
            <a:xfrm>
              <a:off x="5851750" y="4571229"/>
              <a:ext cx="1187156" cy="885950"/>
              <a:chOff x="6843500" y="3370904"/>
              <a:chExt cx="1187156" cy="885950"/>
            </a:xfrm>
          </p:grpSpPr>
          <p:sp>
            <p:nvSpPr>
              <p:cNvPr id="357" name="Shape 357"/>
              <p:cNvSpPr/>
              <p:nvPr/>
            </p:nvSpPr>
            <p:spPr>
              <a:xfrm rot="469021">
                <a:off x="7046351" y="3483010"/>
                <a:ext cx="194104"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358" name="Shape 358"/>
              <p:cNvGrpSpPr/>
              <p:nvPr/>
            </p:nvGrpSpPr>
            <p:grpSpPr>
              <a:xfrm rot="359892">
                <a:off x="6858131" y="3973867"/>
                <a:ext cx="459172" cy="259971"/>
                <a:chOff x="3716850" y="1830838"/>
                <a:chExt cx="459600" cy="434088"/>
              </a:xfrm>
            </p:grpSpPr>
            <p:sp>
              <p:nvSpPr>
                <p:cNvPr id="359" name="Shape 359"/>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60" name="Shape 360"/>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361" name="Shape 361"/>
              <p:cNvGrpSpPr/>
              <p:nvPr/>
            </p:nvGrpSpPr>
            <p:grpSpPr>
              <a:xfrm>
                <a:off x="7034059" y="3370904"/>
                <a:ext cx="289538" cy="574567"/>
                <a:chOff x="3882584" y="1378804"/>
                <a:chExt cx="289538" cy="574567"/>
              </a:xfrm>
            </p:grpSpPr>
            <p:sp>
              <p:nvSpPr>
                <p:cNvPr id="362" name="Shape 362"/>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63" name="Shape 363"/>
                <p:cNvSpPr/>
                <p:nvPr/>
              </p:nvSpPr>
              <p:spPr>
                <a:xfrm rot="473377">
                  <a:off x="3976345" y="1495728"/>
                  <a:ext cx="80865" cy="34624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364" name="Shape 364"/>
                <p:cNvSpPr/>
                <p:nvPr/>
              </p:nvSpPr>
              <p:spPr>
                <a:xfrm rot="556675">
                  <a:off x="3904468" y="1399088"/>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sp>
            <p:nvSpPr>
              <p:cNvPr id="365" name="Shape 365"/>
              <p:cNvSpPr txBox="1"/>
              <p:nvPr/>
            </p:nvSpPr>
            <p:spPr>
              <a:xfrm rot="373599">
                <a:off x="7265537" y="3826796"/>
                <a:ext cx="752338" cy="276433"/>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.21 in.</a:t>
                </a:r>
              </a:p>
            </p:txBody>
          </p:sp>
        </p:grpSp>
        <p:grpSp>
          <p:nvGrpSpPr>
            <p:cNvPr id="366" name="Shape 366"/>
            <p:cNvGrpSpPr/>
            <p:nvPr/>
          </p:nvGrpSpPr>
          <p:grpSpPr>
            <a:xfrm rot="389264">
              <a:off x="6226878" y="5110818"/>
              <a:ext cx="133543" cy="172455"/>
              <a:chOff x="7305525" y="2319350"/>
              <a:chExt cx="133650" cy="547800"/>
            </a:xfrm>
          </p:grpSpPr>
          <p:cxnSp>
            <p:nvCxnSpPr>
              <p:cNvPr id="367" name="Shape 367"/>
              <p:cNvCxnSpPr/>
              <p:nvPr/>
            </p:nvCxnSpPr>
            <p:spPr>
              <a:xfrm>
                <a:off x="7305675" y="2324100"/>
                <a:ext cx="133500" cy="0"/>
              </a:xfrm>
              <a:prstGeom prst="straightConnector1">
                <a:avLst/>
              </a:prstGeom>
              <a:noFill/>
              <a:ln cap="flat" cmpd="sng" w="9525">
                <a:solidFill>
                  <a:schemeClr val="dk2"/>
                </a:solidFill>
                <a:prstDash val="solid"/>
                <a:round/>
                <a:headEnd len="lg" w="lg" type="none"/>
                <a:tailEnd len="lg" w="lg" type="none"/>
              </a:ln>
            </p:spPr>
          </p:cxnSp>
          <p:cxnSp>
            <p:nvCxnSpPr>
              <p:cNvPr id="368" name="Shape 368"/>
              <p:cNvCxnSpPr/>
              <p:nvPr/>
            </p:nvCxnSpPr>
            <p:spPr>
              <a:xfrm>
                <a:off x="7434275" y="2319350"/>
                <a:ext cx="0" cy="547800"/>
              </a:xfrm>
              <a:prstGeom prst="straightConnector1">
                <a:avLst/>
              </a:prstGeom>
              <a:noFill/>
              <a:ln cap="flat" cmpd="sng" w="9525">
                <a:solidFill>
                  <a:schemeClr val="dk2"/>
                </a:solidFill>
                <a:prstDash val="solid"/>
                <a:round/>
                <a:headEnd len="lg" w="lg" type="none"/>
                <a:tailEnd len="lg" w="lg" type="none"/>
              </a:ln>
            </p:spPr>
          </p:cxnSp>
          <p:cxnSp>
            <p:nvCxnSpPr>
              <p:cNvPr id="369" name="Shape 369"/>
              <p:cNvCxnSpPr/>
              <p:nvPr/>
            </p:nvCxnSpPr>
            <p:spPr>
              <a:xfrm rot="10800000">
                <a:off x="7305525" y="2867025"/>
                <a:ext cx="133500" cy="0"/>
              </a:xfrm>
              <a:prstGeom prst="straightConnector1">
                <a:avLst/>
              </a:prstGeom>
              <a:noFill/>
              <a:ln cap="flat" cmpd="sng" w="9525">
                <a:solidFill>
                  <a:schemeClr val="dk2"/>
                </a:solidFill>
                <a:prstDash val="solid"/>
                <a:round/>
                <a:headEnd len="lg" w="lg" type="none"/>
                <a:tailEnd len="lg" w="lg" type="none"/>
              </a:ln>
            </p:spPr>
          </p:cxn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MCU Specifications:</a:t>
            </a:r>
          </a:p>
        </p:txBody>
      </p:sp>
      <p:sp>
        <p:nvSpPr>
          <p:cNvPr id="375" name="Shape 375"/>
          <p:cNvSpPr txBox="1"/>
          <p:nvPr>
            <p:ph idx="1" type="body"/>
          </p:nvPr>
        </p:nvSpPr>
        <p:spPr>
          <a:xfrm>
            <a:off x="381000" y="1371600"/>
            <a:ext cx="8523600" cy="4495800"/>
          </a:xfrm>
          <a:prstGeom prst="rect">
            <a:avLst/>
          </a:prstGeom>
        </p:spPr>
        <p:txBody>
          <a:bodyPr anchorCtr="0" anchor="t" bIns="91425" lIns="91425" rIns="91425" wrap="square" tIns="91425">
            <a:noAutofit/>
          </a:bodyPr>
          <a:lstStyle/>
          <a:p>
            <a:pPr indent="-165100" lvl="0" marL="342900">
              <a:spcBef>
                <a:spcPts val="0"/>
              </a:spcBef>
              <a:buNone/>
            </a:pPr>
            <a:r>
              <a:rPr lang="en-US"/>
              <a:t>16 bit</a:t>
            </a:r>
          </a:p>
          <a:p>
            <a:pPr indent="-165100" lvl="0" marL="342900">
              <a:spcBef>
                <a:spcPts val="0"/>
              </a:spcBef>
              <a:buNone/>
            </a:pPr>
            <a:r>
              <a:rPr lang="en-US"/>
              <a:t>Min speed: 1MHz</a:t>
            </a:r>
          </a:p>
          <a:p>
            <a:pPr indent="-165100" lvl="0" marL="342900">
              <a:spcBef>
                <a:spcPts val="0"/>
              </a:spcBef>
              <a:buNone/>
            </a:pPr>
            <a:r>
              <a:rPr lang="en-US"/>
              <a:t>Max speed: 25MHz</a:t>
            </a:r>
          </a:p>
          <a:p>
            <a:pPr indent="-165100" lvl="0" marL="342900">
              <a:spcBef>
                <a:spcPts val="0"/>
              </a:spcBef>
              <a:buNone/>
            </a:pPr>
            <a:r>
              <a:rPr lang="en-US"/>
              <a:t>Min I/O pins: 20</a:t>
            </a:r>
          </a:p>
          <a:p>
            <a:pPr indent="0" lvl="0" marL="177800" rtl="0">
              <a:spcBef>
                <a:spcPts val="0"/>
              </a:spcBef>
              <a:buNone/>
            </a:pPr>
            <a:r>
              <a:rPr lang="en-US"/>
              <a:t>Min ADC pins: 8</a:t>
            </a:r>
          </a:p>
          <a:p>
            <a:pPr indent="0" lvl="0" marL="177800" rtl="0">
              <a:spcBef>
                <a:spcPts val="0"/>
              </a:spcBef>
              <a:buNone/>
            </a:pPr>
            <a:r>
              <a:rPr lang="en-US"/>
              <a:t>Min Timer/Counter pins: 2</a:t>
            </a:r>
          </a:p>
          <a:p>
            <a:pPr indent="0" lvl="0" marL="177800" rtl="0">
              <a:spcBef>
                <a:spcPts val="0"/>
              </a:spcBef>
              <a:buNone/>
            </a:pPr>
            <a:r>
              <a:rPr lang="en-US"/>
              <a:t>PWM Operator for MicroServo</a:t>
            </a:r>
          </a:p>
          <a:p>
            <a:pPr indent="0" lvl="0" marL="177800" rtl="0">
              <a:spcBef>
                <a:spcPts val="0"/>
              </a:spcBef>
              <a:buNone/>
            </a:pPr>
            <a:r>
              <a:rPr lang="en-US"/>
              <a:t>Operating Voltage Range: 2V-6V</a:t>
            </a:r>
          </a:p>
          <a:p>
            <a:pPr indent="0" lvl="0" marL="177800" rtl="0">
              <a:spcBef>
                <a:spcPts val="0"/>
              </a:spcBef>
              <a:buNone/>
            </a:pPr>
            <a:r>
              <a:rPr lang="en-US"/>
              <a:t>SPI Serial Port</a:t>
            </a:r>
          </a:p>
          <a:p>
            <a:pPr indent="0" lvl="0" marL="177800" rtl="0">
              <a:spcBef>
                <a:spcPts val="0"/>
              </a:spcBef>
              <a:buNone/>
            </a:pPr>
            <a:r>
              <a:t/>
            </a:r>
            <a:endParaRPr/>
          </a:p>
          <a:p>
            <a:pPr indent="0" lvl="0" marL="177800" rtl="0">
              <a:spcBef>
                <a:spcPts val="0"/>
              </a:spcBef>
              <a:buNone/>
            </a:pPr>
            <a:r>
              <a:t/>
            </a:r>
            <a:endParaRPr/>
          </a:p>
          <a:p>
            <a:pPr indent="0" lvl="0" marL="177800" rtl="0">
              <a:spcBef>
                <a:spcPts val="0"/>
              </a:spcBef>
              <a:buNone/>
            </a:pPr>
            <a:r>
              <a:t/>
            </a:r>
            <a:endParaRPr/>
          </a:p>
          <a:p>
            <a:pPr indent="0" lvl="0" marL="17780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Possible Solutions </a:t>
            </a:r>
          </a:p>
        </p:txBody>
      </p:sp>
      <p:sp>
        <p:nvSpPr>
          <p:cNvPr id="381" name="Shape 381"/>
          <p:cNvSpPr txBox="1"/>
          <p:nvPr>
            <p:ph idx="1" type="body"/>
          </p:nvPr>
        </p:nvSpPr>
        <p:spPr>
          <a:xfrm>
            <a:off x="381000" y="1371600"/>
            <a:ext cx="4000500" cy="4495800"/>
          </a:xfrm>
          <a:prstGeom prst="rect">
            <a:avLst/>
          </a:prstGeom>
        </p:spPr>
        <p:txBody>
          <a:bodyPr anchorCtr="0" anchor="t" bIns="91425" lIns="91425" rIns="91425" wrap="square" tIns="91425">
            <a:noAutofit/>
          </a:bodyPr>
          <a:lstStyle/>
          <a:p>
            <a:pPr indent="-165100" lvl="0" marL="342900">
              <a:spcBef>
                <a:spcPts val="0"/>
              </a:spcBef>
              <a:buNone/>
            </a:pPr>
            <a:r>
              <a:rPr lang="en-US"/>
              <a:t>Atmega328P</a:t>
            </a:r>
          </a:p>
          <a:p>
            <a:pPr indent="-381000" lvl="0" marL="457200" rtl="0">
              <a:spcBef>
                <a:spcPts val="0"/>
              </a:spcBef>
              <a:spcAft>
                <a:spcPts val="0"/>
              </a:spcAft>
              <a:buSzPts val="2400"/>
              <a:buChar char="▪"/>
            </a:pPr>
            <a:r>
              <a:rPr lang="en-US" sz="2400">
                <a:solidFill>
                  <a:srgbClr val="383739"/>
                </a:solidFill>
                <a:highlight>
                  <a:srgbClr val="FFFFFF"/>
                </a:highlight>
                <a:latin typeface="Arial"/>
                <a:ea typeface="Arial"/>
                <a:cs typeface="Arial"/>
                <a:sym typeface="Arial"/>
              </a:rPr>
              <a:t>23 general purpose I/O lines</a:t>
            </a:r>
          </a:p>
          <a:p>
            <a:pPr indent="-381000" lvl="0" marL="457200" rtl="0">
              <a:spcBef>
                <a:spcPts val="0"/>
              </a:spcBef>
              <a:spcAft>
                <a:spcPts val="0"/>
              </a:spcAft>
              <a:buClr>
                <a:srgbClr val="383739"/>
              </a:buClr>
              <a:buSzPts val="2400"/>
              <a:buFont typeface="Arial"/>
              <a:buChar char="▪"/>
            </a:pPr>
            <a:r>
              <a:rPr lang="en-US" sz="2400">
                <a:solidFill>
                  <a:srgbClr val="383739"/>
                </a:solidFill>
                <a:highlight>
                  <a:srgbClr val="FFFFFF"/>
                </a:highlight>
                <a:latin typeface="Arial"/>
                <a:ea typeface="Arial"/>
                <a:cs typeface="Arial"/>
                <a:sym typeface="Arial"/>
              </a:rPr>
              <a:t>three flexible timer/counters with compare modes</a:t>
            </a:r>
          </a:p>
          <a:p>
            <a:pPr indent="-381000" lvl="0" marL="457200" rtl="0">
              <a:spcBef>
                <a:spcPts val="0"/>
              </a:spcBef>
              <a:spcAft>
                <a:spcPts val="0"/>
              </a:spcAft>
              <a:buClr>
                <a:srgbClr val="383739"/>
              </a:buClr>
              <a:buSzPts val="2400"/>
              <a:buFont typeface="Arial"/>
              <a:buChar char="▪"/>
            </a:pPr>
            <a:r>
              <a:rPr lang="en-US" sz="2400">
                <a:solidFill>
                  <a:srgbClr val="383739"/>
                </a:solidFill>
                <a:highlight>
                  <a:srgbClr val="FFFFFF"/>
                </a:highlight>
                <a:latin typeface="Arial"/>
                <a:ea typeface="Arial"/>
                <a:cs typeface="Arial"/>
                <a:sym typeface="Arial"/>
              </a:rPr>
              <a:t>SPI serial port</a:t>
            </a:r>
          </a:p>
          <a:p>
            <a:pPr indent="-381000" lvl="0" marL="457200" rtl="0">
              <a:spcBef>
                <a:spcPts val="0"/>
              </a:spcBef>
              <a:spcAft>
                <a:spcPts val="0"/>
              </a:spcAft>
              <a:buClr>
                <a:srgbClr val="383739"/>
              </a:buClr>
              <a:buSzPts val="2400"/>
              <a:buFont typeface="Arial"/>
              <a:buChar char="▪"/>
            </a:pPr>
            <a:r>
              <a:rPr lang="en-US" sz="2400">
                <a:solidFill>
                  <a:srgbClr val="383739"/>
                </a:solidFill>
                <a:highlight>
                  <a:srgbClr val="FFFFFF"/>
                </a:highlight>
                <a:latin typeface="Arial"/>
                <a:ea typeface="Arial"/>
                <a:cs typeface="Arial"/>
                <a:sym typeface="Arial"/>
              </a:rPr>
              <a:t>6-channel 10-bit A/D converter</a:t>
            </a:r>
          </a:p>
          <a:p>
            <a:pPr indent="-381000" lvl="0" marL="457200">
              <a:spcBef>
                <a:spcPts val="0"/>
              </a:spcBef>
              <a:buClr>
                <a:srgbClr val="383739"/>
              </a:buClr>
              <a:buSzPts val="2400"/>
              <a:buFont typeface="Arial"/>
              <a:buChar char="▪"/>
            </a:pPr>
            <a:r>
              <a:rPr lang="en-US" sz="2400">
                <a:solidFill>
                  <a:srgbClr val="383739"/>
                </a:solidFill>
                <a:highlight>
                  <a:srgbClr val="FFFFFF"/>
                </a:highlight>
                <a:latin typeface="Arial"/>
                <a:ea typeface="Arial"/>
                <a:cs typeface="Arial"/>
                <a:sym typeface="Arial"/>
              </a:rPr>
              <a:t>20 MHz</a:t>
            </a:r>
          </a:p>
        </p:txBody>
      </p:sp>
      <p:pic>
        <p:nvPicPr>
          <p:cNvPr id="382" name="Shape 382"/>
          <p:cNvPicPr preferRelativeResize="0"/>
          <p:nvPr/>
        </p:nvPicPr>
        <p:blipFill>
          <a:blip r:embed="rId3">
            <a:alphaModFix/>
          </a:blip>
          <a:stretch>
            <a:fillRect/>
          </a:stretch>
        </p:blipFill>
        <p:spPr>
          <a:xfrm>
            <a:off x="5539275" y="1319325"/>
            <a:ext cx="2259275" cy="2259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pic>
        <p:nvPicPr>
          <p:cNvPr id="387" name="Shape 387"/>
          <p:cNvPicPr preferRelativeResize="0"/>
          <p:nvPr/>
        </p:nvPicPr>
        <p:blipFill rotWithShape="1">
          <a:blip r:embed="rId3">
            <a:alphaModFix/>
          </a:blip>
          <a:srcRect b="10057" l="0" r="0" t="10558"/>
          <a:stretch/>
        </p:blipFill>
        <p:spPr>
          <a:xfrm>
            <a:off x="4239775" y="3955050"/>
            <a:ext cx="4588749" cy="1912349"/>
          </a:xfrm>
          <a:prstGeom prst="rect">
            <a:avLst/>
          </a:prstGeom>
          <a:noFill/>
          <a:ln>
            <a:noFill/>
          </a:ln>
        </p:spPr>
      </p:pic>
      <p:sp>
        <p:nvSpPr>
          <p:cNvPr id="388" name="Shape 388"/>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rtl="0">
              <a:spcBef>
                <a:spcPts val="0"/>
              </a:spcBef>
              <a:buNone/>
            </a:pPr>
            <a:r>
              <a:rPr lang="en-US"/>
              <a:t>Virtual Reality Engine</a:t>
            </a:r>
          </a:p>
        </p:txBody>
      </p:sp>
      <p:sp>
        <p:nvSpPr>
          <p:cNvPr id="389" name="Shape 389"/>
          <p:cNvSpPr txBox="1"/>
          <p:nvPr>
            <p:ph idx="1" type="body"/>
          </p:nvPr>
        </p:nvSpPr>
        <p:spPr>
          <a:xfrm>
            <a:off x="381000" y="1371600"/>
            <a:ext cx="4000500" cy="44958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US" sz="2400"/>
              <a:t>Unity Game Engine</a:t>
            </a:r>
          </a:p>
          <a:p>
            <a:pPr indent="-381000" lvl="0" marL="457200" rtl="0">
              <a:spcBef>
                <a:spcPts val="0"/>
              </a:spcBef>
              <a:spcAft>
                <a:spcPts val="0"/>
              </a:spcAft>
              <a:buSzPts val="2400"/>
              <a:buChar char="▪"/>
            </a:pPr>
            <a:r>
              <a:rPr lang="en-US" sz="2400"/>
              <a:t>VR Environment:</a:t>
            </a:r>
          </a:p>
          <a:p>
            <a:pPr indent="-317500" lvl="1" marL="914400" rtl="0">
              <a:spcBef>
                <a:spcPts val="0"/>
              </a:spcBef>
              <a:spcAft>
                <a:spcPts val="0"/>
              </a:spcAft>
              <a:buSzPts val="1400"/>
              <a:buChar char="•"/>
            </a:pPr>
            <a:r>
              <a:rPr lang="en-US" sz="1400"/>
              <a:t>User controlled hand</a:t>
            </a:r>
          </a:p>
          <a:p>
            <a:pPr indent="-317500" lvl="1" marL="914400" rtl="0">
              <a:spcBef>
                <a:spcPts val="0"/>
              </a:spcBef>
              <a:spcAft>
                <a:spcPts val="0"/>
              </a:spcAft>
              <a:buSzPts val="1400"/>
              <a:buChar char="•"/>
            </a:pPr>
            <a:r>
              <a:rPr lang="en-US" sz="1400"/>
              <a:t>Objects to “pick up”</a:t>
            </a:r>
          </a:p>
          <a:p>
            <a:pPr indent="-381000" lvl="0" marL="457200" rtl="0">
              <a:spcBef>
                <a:spcPts val="0"/>
              </a:spcBef>
              <a:spcAft>
                <a:spcPts val="0"/>
              </a:spcAft>
              <a:buSzPts val="2400"/>
              <a:buChar char="▪"/>
            </a:pPr>
            <a:r>
              <a:rPr lang="en-US" sz="2400"/>
              <a:t>Demonstrate hand can interact with object</a:t>
            </a:r>
          </a:p>
          <a:p>
            <a:pPr indent="-317500" lvl="1" marL="914400" rtl="0">
              <a:spcBef>
                <a:spcPts val="0"/>
              </a:spcBef>
              <a:spcAft>
                <a:spcPts val="0"/>
              </a:spcAft>
              <a:buSzPts val="1400"/>
              <a:buChar char="•"/>
            </a:pPr>
            <a:r>
              <a:rPr lang="en-US" sz="1400"/>
              <a:t>Receive feedback and send to controller</a:t>
            </a:r>
          </a:p>
          <a:p>
            <a:pPr indent="-381000" lvl="0" marL="457200" rtl="0">
              <a:spcBef>
                <a:spcPts val="0"/>
              </a:spcBef>
              <a:spcAft>
                <a:spcPts val="0"/>
              </a:spcAft>
              <a:buSzPts val="2400"/>
              <a:buChar char="▪"/>
            </a:pPr>
            <a:r>
              <a:rPr lang="en-US" sz="2400"/>
              <a:t>Possibilities:</a:t>
            </a:r>
          </a:p>
          <a:p>
            <a:pPr indent="-317500" lvl="1" marL="914400" rtl="0">
              <a:spcBef>
                <a:spcPts val="0"/>
              </a:spcBef>
              <a:spcAft>
                <a:spcPts val="0"/>
              </a:spcAft>
              <a:buSzPts val="1400"/>
              <a:buChar char="•"/>
            </a:pPr>
            <a:r>
              <a:rPr lang="en-US" sz="1400"/>
              <a:t>Sword fighting</a:t>
            </a:r>
          </a:p>
          <a:p>
            <a:pPr indent="-317500" lvl="1" marL="914400" rtl="0">
              <a:spcBef>
                <a:spcPts val="0"/>
              </a:spcBef>
              <a:spcAft>
                <a:spcPts val="0"/>
              </a:spcAft>
              <a:buSzPts val="1400"/>
              <a:buChar char="•"/>
            </a:pPr>
            <a:r>
              <a:rPr lang="en-US" sz="1400"/>
              <a:t>Creating recognizable hand gestures</a:t>
            </a:r>
          </a:p>
          <a:p>
            <a:pPr indent="-381000" lvl="0" marL="457200" rtl="0">
              <a:spcBef>
                <a:spcPts val="0"/>
              </a:spcBef>
              <a:buSzPts val="2400"/>
              <a:buChar char="▪"/>
            </a:pPr>
            <a:r>
              <a:rPr lang="en-US" sz="2400"/>
              <a:t>Non-standard inputs require custom plugin</a:t>
            </a:r>
          </a:p>
        </p:txBody>
      </p:sp>
      <p:pic>
        <p:nvPicPr>
          <p:cNvPr id="390" name="Shape 390"/>
          <p:cNvPicPr preferRelativeResize="0"/>
          <p:nvPr/>
        </p:nvPicPr>
        <p:blipFill>
          <a:blip r:embed="rId4">
            <a:alphaModFix/>
          </a:blip>
          <a:stretch>
            <a:fillRect/>
          </a:stretch>
        </p:blipFill>
        <p:spPr>
          <a:xfrm>
            <a:off x="4239775" y="1371595"/>
            <a:ext cx="4588750" cy="25834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4" name="Shape 394"/>
        <p:cNvGrpSpPr/>
        <p:nvPr/>
      </p:nvGrpSpPr>
      <p:grpSpPr>
        <a:xfrm>
          <a:off x="0" y="0"/>
          <a:ext cx="0" cy="0"/>
          <a:chOff x="0" y="0"/>
          <a:chExt cx="0" cy="0"/>
        </a:xfrm>
      </p:grpSpPr>
      <p:sp>
        <p:nvSpPr>
          <p:cNvPr id="395" name="Shape 395"/>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Controller Triangulation</a:t>
            </a:r>
          </a:p>
        </p:txBody>
      </p:sp>
      <p:sp>
        <p:nvSpPr>
          <p:cNvPr id="396" name="Shape 396"/>
          <p:cNvSpPr txBox="1"/>
          <p:nvPr>
            <p:ph idx="1" type="body"/>
          </p:nvPr>
        </p:nvSpPr>
        <p:spPr>
          <a:xfrm>
            <a:off x="381000" y="1371600"/>
            <a:ext cx="4000500" cy="4495800"/>
          </a:xfrm>
          <a:prstGeom prst="rect">
            <a:avLst/>
          </a:prstGeom>
        </p:spPr>
        <p:txBody>
          <a:bodyPr anchorCtr="0" anchor="t" bIns="91425" lIns="91425" rIns="91425" wrap="square" tIns="91425">
            <a:noAutofit/>
          </a:bodyPr>
          <a:lstStyle/>
          <a:p>
            <a:pPr indent="-381000" lvl="0" marL="457200" rtl="0">
              <a:lnSpc>
                <a:spcPct val="100000"/>
              </a:lnSpc>
              <a:spcBef>
                <a:spcPts val="0"/>
              </a:spcBef>
              <a:spcAft>
                <a:spcPts val="1000"/>
              </a:spcAft>
              <a:buSzPts val="2400"/>
              <a:buChar char="▪"/>
            </a:pPr>
            <a:r>
              <a:rPr lang="en-US" sz="2400"/>
              <a:t>Implement OpenCV for movement</a:t>
            </a:r>
          </a:p>
          <a:p>
            <a:pPr indent="-381000" lvl="0" marL="457200" rtl="0">
              <a:lnSpc>
                <a:spcPct val="100000"/>
              </a:lnSpc>
              <a:spcBef>
                <a:spcPts val="0"/>
              </a:spcBef>
              <a:spcAft>
                <a:spcPts val="1000"/>
              </a:spcAft>
              <a:buSzPts val="2400"/>
              <a:buChar char="▪"/>
            </a:pPr>
            <a:r>
              <a:rPr lang="en-US" sz="2400"/>
              <a:t>Tracking API interfaced with C++</a:t>
            </a:r>
          </a:p>
          <a:p>
            <a:pPr indent="-381000" lvl="0" marL="457200" rtl="0">
              <a:lnSpc>
                <a:spcPct val="100000"/>
              </a:lnSpc>
              <a:spcBef>
                <a:spcPts val="0"/>
              </a:spcBef>
              <a:spcAft>
                <a:spcPts val="1000"/>
              </a:spcAft>
              <a:buSzPts val="2400"/>
              <a:buChar char="▪"/>
            </a:pPr>
            <a:r>
              <a:rPr lang="en-US" sz="2400"/>
              <a:t>Translate to VR coordinates</a:t>
            </a:r>
          </a:p>
          <a:p>
            <a:pPr indent="-381000" lvl="0" marL="457200" rtl="0">
              <a:lnSpc>
                <a:spcPct val="100000"/>
              </a:lnSpc>
              <a:spcBef>
                <a:spcPts val="0"/>
              </a:spcBef>
              <a:spcAft>
                <a:spcPts val="1000"/>
              </a:spcAft>
              <a:buSzPts val="2400"/>
              <a:buChar char="▪"/>
            </a:pPr>
            <a:r>
              <a:rPr lang="en-US" sz="2400"/>
              <a:t>Use gyroscope &amp; accelerometer data for rotation about axes</a:t>
            </a:r>
          </a:p>
        </p:txBody>
      </p:sp>
      <p:sp>
        <p:nvSpPr>
          <p:cNvPr id="397" name="Shape 397"/>
          <p:cNvSpPr txBox="1"/>
          <p:nvPr>
            <p:ph idx="2" type="body"/>
          </p:nvPr>
        </p:nvSpPr>
        <p:spPr>
          <a:xfrm>
            <a:off x="4533900" y="1371600"/>
            <a:ext cx="4000500" cy="4495800"/>
          </a:xfrm>
          <a:prstGeom prst="rect">
            <a:avLst/>
          </a:prstGeom>
        </p:spPr>
        <p:txBody>
          <a:bodyPr anchorCtr="0" anchor="t" bIns="91425" lIns="91425" rIns="91425" wrap="square" tIns="91425">
            <a:noAutofit/>
          </a:bodyPr>
          <a:lstStyle/>
          <a:p>
            <a:pPr indent="0" lvl="0" marL="177800">
              <a:spcBef>
                <a:spcPts val="0"/>
              </a:spcBef>
              <a:buNone/>
            </a:pPr>
            <a:r>
              <a:rPr lang="en-US"/>
              <a:t> </a:t>
            </a:r>
          </a:p>
        </p:txBody>
      </p:sp>
      <p:pic>
        <p:nvPicPr>
          <p:cNvPr descr="OpenCV" id="398" name="Shape 398"/>
          <p:cNvPicPr preferRelativeResize="0"/>
          <p:nvPr/>
        </p:nvPicPr>
        <p:blipFill>
          <a:blip r:embed="rId3">
            <a:alphaModFix/>
          </a:blip>
          <a:stretch>
            <a:fillRect/>
          </a:stretch>
        </p:blipFill>
        <p:spPr>
          <a:xfrm>
            <a:off x="5799700" y="3795025"/>
            <a:ext cx="1468900" cy="1810400"/>
          </a:xfrm>
          <a:prstGeom prst="rect">
            <a:avLst/>
          </a:prstGeom>
          <a:noFill/>
          <a:ln>
            <a:noFill/>
          </a:ln>
        </p:spPr>
      </p:pic>
      <p:pic>
        <p:nvPicPr>
          <p:cNvPr descr="Screen Shot 2017-10-10 at 9.17.50 PM.png" id="399" name="Shape 399"/>
          <p:cNvPicPr preferRelativeResize="0"/>
          <p:nvPr/>
        </p:nvPicPr>
        <p:blipFill>
          <a:blip r:embed="rId4">
            <a:alphaModFix/>
          </a:blip>
          <a:stretch>
            <a:fillRect/>
          </a:stretch>
        </p:blipFill>
        <p:spPr>
          <a:xfrm>
            <a:off x="4533900" y="1371600"/>
            <a:ext cx="4000501" cy="2377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3" name="Shape 403"/>
        <p:cNvGrpSpPr/>
        <p:nvPr/>
      </p:nvGrpSpPr>
      <p:grpSpPr>
        <a:xfrm>
          <a:off x="0" y="0"/>
          <a:ext cx="0" cy="0"/>
          <a:chOff x="0" y="0"/>
          <a:chExt cx="0" cy="0"/>
        </a:xfrm>
      </p:grpSpPr>
      <p:sp>
        <p:nvSpPr>
          <p:cNvPr id="404" name="Shape 404"/>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Budgetary Analysis</a:t>
            </a:r>
          </a:p>
        </p:txBody>
      </p:sp>
      <p:sp>
        <p:nvSpPr>
          <p:cNvPr id="405" name="Shape 405"/>
          <p:cNvSpPr txBox="1"/>
          <p:nvPr>
            <p:ph idx="1" type="body"/>
          </p:nvPr>
        </p:nvSpPr>
        <p:spPr>
          <a:xfrm>
            <a:off x="381000" y="1371600"/>
            <a:ext cx="4000500" cy="44958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US" sz="2400"/>
              <a:t>Enclosure: $100</a:t>
            </a:r>
          </a:p>
          <a:p>
            <a:pPr indent="-381000" lvl="0" marL="457200" rtl="0">
              <a:spcBef>
                <a:spcPts val="0"/>
              </a:spcBef>
              <a:spcAft>
                <a:spcPts val="0"/>
              </a:spcAft>
              <a:buSzPts val="2400"/>
              <a:buChar char="▪"/>
            </a:pPr>
            <a:r>
              <a:rPr lang="en-US" sz="2400"/>
              <a:t>Microprocessor: $1.32</a:t>
            </a:r>
          </a:p>
          <a:p>
            <a:pPr indent="-381000" lvl="0" marL="457200" rtl="0">
              <a:spcBef>
                <a:spcPts val="0"/>
              </a:spcBef>
              <a:spcAft>
                <a:spcPts val="0"/>
              </a:spcAft>
              <a:buSzPts val="2400"/>
              <a:buChar char="▪"/>
            </a:pPr>
            <a:r>
              <a:rPr lang="en-US" sz="2400"/>
              <a:t>HD Webcam: $94.64</a:t>
            </a:r>
          </a:p>
          <a:p>
            <a:pPr indent="-381000" lvl="0" marL="457200" rtl="0">
              <a:spcBef>
                <a:spcPts val="0"/>
              </a:spcBef>
              <a:spcAft>
                <a:spcPts val="0"/>
              </a:spcAft>
              <a:buSzPts val="2400"/>
              <a:buChar char="▪"/>
            </a:pPr>
            <a:r>
              <a:rPr lang="en-US" sz="2400"/>
              <a:t>Finger Sensing: $35.80 </a:t>
            </a:r>
          </a:p>
          <a:p>
            <a:pPr indent="-381000" lvl="0" marL="457200" rtl="0">
              <a:spcBef>
                <a:spcPts val="0"/>
              </a:spcBef>
              <a:buSzPts val="2400"/>
              <a:buChar char="▪"/>
            </a:pPr>
            <a:r>
              <a:rPr lang="en-US" sz="2400"/>
              <a:t>Power Supply: $25.00</a:t>
            </a:r>
          </a:p>
          <a:p>
            <a:pPr indent="0" lvl="0" marL="457200" rtl="0">
              <a:spcBef>
                <a:spcPts val="0"/>
              </a:spcBef>
              <a:buNone/>
            </a:pPr>
            <a:r>
              <a:rPr lang="en-US" sz="2400"/>
              <a:t>-----------------------</a:t>
            </a:r>
          </a:p>
          <a:p>
            <a:pPr indent="-381000" lvl="0" marL="457200" rtl="0">
              <a:spcBef>
                <a:spcPts val="0"/>
              </a:spcBef>
              <a:buSzPts val="2400"/>
              <a:buChar char="▪"/>
            </a:pPr>
            <a:r>
              <a:rPr lang="en-US" sz="2400"/>
              <a:t>Total: $256.76</a:t>
            </a:r>
          </a:p>
        </p:txBody>
      </p:sp>
      <p:grpSp>
        <p:nvGrpSpPr>
          <p:cNvPr id="406" name="Shape 406"/>
          <p:cNvGrpSpPr/>
          <p:nvPr/>
        </p:nvGrpSpPr>
        <p:grpSpPr>
          <a:xfrm>
            <a:off x="4819325" y="1506750"/>
            <a:ext cx="3888850" cy="1742686"/>
            <a:chOff x="8227725" y="652663"/>
            <a:chExt cx="3888850" cy="1742686"/>
          </a:xfrm>
        </p:grpSpPr>
        <p:pic>
          <p:nvPicPr>
            <p:cNvPr descr="hollot150.jpg" id="407" name="Shape 407"/>
            <p:cNvPicPr preferRelativeResize="0"/>
            <p:nvPr/>
          </p:nvPicPr>
          <p:blipFill>
            <a:blip r:embed="rId3">
              <a:alphaModFix/>
            </a:blip>
            <a:stretch>
              <a:fillRect/>
            </a:stretch>
          </p:blipFill>
          <p:spPr>
            <a:xfrm>
              <a:off x="8227725" y="652663"/>
              <a:ext cx="1742675" cy="1742675"/>
            </a:xfrm>
            <a:prstGeom prst="rect">
              <a:avLst/>
            </a:prstGeom>
            <a:noFill/>
            <a:ln>
              <a:noFill/>
            </a:ln>
          </p:spPr>
        </p:pic>
        <p:sp>
          <p:nvSpPr>
            <p:cNvPr id="408" name="Shape 408"/>
            <p:cNvSpPr/>
            <p:nvPr/>
          </p:nvSpPr>
          <p:spPr>
            <a:xfrm>
              <a:off x="9970400" y="1338451"/>
              <a:ext cx="403500" cy="371100"/>
            </a:xfrm>
            <a:prstGeom prst="mathPlus">
              <a:avLst>
                <a:gd fmla="val 23520" name="adj1"/>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descr="Soules_crop.jpg" id="409" name="Shape 409"/>
            <p:cNvPicPr preferRelativeResize="0"/>
            <p:nvPr/>
          </p:nvPicPr>
          <p:blipFill>
            <a:blip r:embed="rId4">
              <a:alphaModFix/>
            </a:blip>
            <a:stretch>
              <a:fillRect/>
            </a:stretch>
          </p:blipFill>
          <p:spPr>
            <a:xfrm>
              <a:off x="10373900" y="652673"/>
              <a:ext cx="1742675" cy="1742675"/>
            </a:xfrm>
            <a:prstGeom prst="rect">
              <a:avLst/>
            </a:prstGeom>
            <a:noFill/>
            <a:ln>
              <a:noFill/>
            </a:ln>
          </p:spPr>
        </p:pic>
      </p:grpSp>
      <p:grpSp>
        <p:nvGrpSpPr>
          <p:cNvPr id="410" name="Shape 410"/>
          <p:cNvGrpSpPr/>
          <p:nvPr/>
        </p:nvGrpSpPr>
        <p:grpSpPr>
          <a:xfrm>
            <a:off x="4740775" y="3525951"/>
            <a:ext cx="4045951" cy="2406250"/>
            <a:chOff x="4614575" y="3543326"/>
            <a:chExt cx="4045951" cy="2406250"/>
          </a:xfrm>
        </p:grpSpPr>
        <p:sp>
          <p:nvSpPr>
            <p:cNvPr id="411" name="Shape 411"/>
            <p:cNvSpPr/>
            <p:nvPr/>
          </p:nvSpPr>
          <p:spPr>
            <a:xfrm>
              <a:off x="4614575" y="4230050"/>
              <a:ext cx="864600" cy="533400"/>
            </a:xfrm>
            <a:prstGeom prst="mathEqual">
              <a:avLst>
                <a:gd fmla="val 23520" name="adj1"/>
                <a:gd fmla="val 1176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descr="e61264169524e12ce9975fa4113920c9.jpg" id="412" name="Shape 412"/>
            <p:cNvPicPr preferRelativeResize="0"/>
            <p:nvPr/>
          </p:nvPicPr>
          <p:blipFill>
            <a:blip r:embed="rId5">
              <a:alphaModFix/>
            </a:blip>
            <a:stretch>
              <a:fillRect/>
            </a:stretch>
          </p:blipFill>
          <p:spPr>
            <a:xfrm>
              <a:off x="5542550" y="3543326"/>
              <a:ext cx="3117976" cy="2406250"/>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Future Functionality Possibilities</a:t>
            </a:r>
          </a:p>
        </p:txBody>
      </p:sp>
      <p:sp>
        <p:nvSpPr>
          <p:cNvPr id="418" name="Shape 418"/>
          <p:cNvSpPr txBox="1"/>
          <p:nvPr>
            <p:ph idx="1" type="body"/>
          </p:nvPr>
        </p:nvSpPr>
        <p:spPr>
          <a:xfrm>
            <a:off x="381000" y="1371600"/>
            <a:ext cx="4000500" cy="4495800"/>
          </a:xfrm>
          <a:prstGeom prst="rect">
            <a:avLst/>
          </a:prstGeom>
        </p:spPr>
        <p:txBody>
          <a:bodyPr anchorCtr="0" anchor="t" bIns="91425" lIns="91425" rIns="91425" wrap="square" tIns="91425">
            <a:noAutofit/>
          </a:bodyPr>
          <a:lstStyle/>
          <a:p>
            <a:pPr indent="-381000" lvl="0" marL="457200" rtl="0">
              <a:spcBef>
                <a:spcPts val="0"/>
              </a:spcBef>
              <a:spcAft>
                <a:spcPts val="1000"/>
              </a:spcAft>
              <a:buSzPts val="2400"/>
              <a:buChar char="▪"/>
            </a:pPr>
            <a:r>
              <a:rPr lang="en-US" sz="2400"/>
              <a:t>Wireless Functionality</a:t>
            </a:r>
          </a:p>
          <a:p>
            <a:pPr indent="-381000" lvl="0" marL="457200" rtl="0">
              <a:spcBef>
                <a:spcPts val="0"/>
              </a:spcBef>
              <a:spcAft>
                <a:spcPts val="1000"/>
              </a:spcAft>
              <a:buSzPts val="2400"/>
              <a:buChar char="▪"/>
            </a:pPr>
            <a:r>
              <a:rPr lang="en-US" sz="2400"/>
              <a:t>Integrated Power Supply</a:t>
            </a:r>
          </a:p>
          <a:p>
            <a:pPr indent="-381000" lvl="0" marL="457200" rtl="0">
              <a:spcBef>
                <a:spcPts val="0"/>
              </a:spcBef>
              <a:spcAft>
                <a:spcPts val="1000"/>
              </a:spcAft>
              <a:buSzPts val="2400"/>
              <a:buChar char="▪"/>
            </a:pPr>
            <a:r>
              <a:rPr lang="en-US" sz="2400"/>
              <a:t>Shape</a:t>
            </a:r>
            <a:r>
              <a:rPr lang="en-US" sz="2400"/>
              <a:t> to Additional Forms</a:t>
            </a:r>
          </a:p>
          <a:p>
            <a:pPr indent="-381000" lvl="0" marL="457200" rtl="0">
              <a:spcBef>
                <a:spcPts val="0"/>
              </a:spcBef>
              <a:spcAft>
                <a:spcPts val="1000"/>
              </a:spcAft>
              <a:buSzPts val="2400"/>
              <a:buChar char="▪"/>
            </a:pPr>
            <a:r>
              <a:rPr lang="en-US" sz="2400"/>
              <a:t>Synchronized L / R</a:t>
            </a:r>
          </a:p>
        </p:txBody>
      </p:sp>
      <p:pic>
        <p:nvPicPr>
          <p:cNvPr descr="matrix-neo.jpg" id="419" name="Shape 419"/>
          <p:cNvPicPr preferRelativeResize="0"/>
          <p:nvPr/>
        </p:nvPicPr>
        <p:blipFill>
          <a:blip r:embed="rId3">
            <a:alphaModFix/>
          </a:blip>
          <a:stretch>
            <a:fillRect/>
          </a:stretch>
        </p:blipFill>
        <p:spPr>
          <a:xfrm>
            <a:off x="4497928" y="1371600"/>
            <a:ext cx="4495800" cy="4495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Proposed MDR Deliverables</a:t>
            </a:r>
          </a:p>
        </p:txBody>
      </p:sp>
      <p:sp>
        <p:nvSpPr>
          <p:cNvPr id="425" name="Shape 425"/>
          <p:cNvSpPr txBox="1"/>
          <p:nvPr>
            <p:ph idx="1" type="body"/>
          </p:nvPr>
        </p:nvSpPr>
        <p:spPr>
          <a:xfrm>
            <a:off x="381000" y="1371600"/>
            <a:ext cx="8153400" cy="4495800"/>
          </a:xfrm>
          <a:prstGeom prst="rect">
            <a:avLst/>
          </a:prstGeom>
        </p:spPr>
        <p:txBody>
          <a:bodyPr anchorCtr="0" anchor="t" bIns="91425" lIns="91425" rIns="91425" wrap="square" tIns="91425">
            <a:noAutofit/>
          </a:bodyPr>
          <a:lstStyle/>
          <a:p>
            <a:pPr indent="0" lvl="0" marL="0" rtl="0">
              <a:spcBef>
                <a:spcPts val="0"/>
              </a:spcBef>
              <a:buNone/>
            </a:pPr>
            <a:r>
              <a:t/>
            </a:r>
            <a:endParaRPr/>
          </a:p>
          <a:p>
            <a:pPr indent="-381000" lvl="0" marL="457200" rtl="0">
              <a:spcBef>
                <a:spcPts val="0"/>
              </a:spcBef>
              <a:spcAft>
                <a:spcPts val="0"/>
              </a:spcAft>
              <a:buSzPts val="2400"/>
              <a:buChar char="▪"/>
            </a:pPr>
            <a:r>
              <a:rPr lang="en-US"/>
              <a:t>Demonstrate</a:t>
            </a:r>
            <a:r>
              <a:rPr lang="en-US"/>
              <a:t> Finger Sensing </a:t>
            </a:r>
          </a:p>
          <a:p>
            <a:pPr indent="-355600" lvl="1" marL="914400" rtl="0">
              <a:spcBef>
                <a:spcPts val="0"/>
              </a:spcBef>
              <a:buSzPts val="2000"/>
              <a:buChar char="•"/>
            </a:pPr>
            <a:r>
              <a:rPr lang="en-US"/>
              <a:t>IRLED or Micro Servo</a:t>
            </a:r>
          </a:p>
          <a:p>
            <a:pPr indent="0" lvl="0" marL="0" rtl="0">
              <a:spcBef>
                <a:spcPts val="0"/>
              </a:spcBef>
              <a:buNone/>
            </a:pPr>
            <a:r>
              <a:t/>
            </a:r>
            <a:endParaRPr/>
          </a:p>
          <a:p>
            <a:pPr indent="0" lvl="0" marL="0" rtl="0">
              <a:spcBef>
                <a:spcPts val="0"/>
              </a:spcBef>
              <a:buNone/>
            </a:pPr>
            <a:r>
              <a:t/>
            </a:r>
            <a:endParaRPr/>
          </a:p>
          <a:p>
            <a:pPr indent="-381000" lvl="0" marL="457200" rtl="0">
              <a:spcBef>
                <a:spcPts val="0"/>
              </a:spcBef>
              <a:spcAft>
                <a:spcPts val="0"/>
              </a:spcAft>
              <a:buSzPts val="2400"/>
              <a:buChar char="▪"/>
            </a:pPr>
            <a:r>
              <a:rPr lang="en-US"/>
              <a:t>Demonstration of VR Finger Interactions</a:t>
            </a:r>
          </a:p>
          <a:p>
            <a:pPr indent="-355600" lvl="1" marL="914400" rtl="0">
              <a:spcBef>
                <a:spcPts val="0"/>
              </a:spcBef>
              <a:spcAft>
                <a:spcPts val="0"/>
              </a:spcAft>
              <a:buSzPts val="2000"/>
              <a:buChar char="•"/>
            </a:pPr>
            <a:r>
              <a:rPr lang="en-US"/>
              <a:t>Using fabricated data</a:t>
            </a:r>
          </a:p>
          <a:p>
            <a:pPr indent="-355600" lvl="2" marL="1371600" rtl="0">
              <a:spcBef>
                <a:spcPts val="0"/>
              </a:spcBef>
              <a:spcAft>
                <a:spcPts val="0"/>
              </a:spcAft>
              <a:buSzPts val="2000"/>
              <a:buChar char="•"/>
            </a:pPr>
            <a:r>
              <a:rPr lang="en-US"/>
              <a:t>Fingers move dynamically and individually</a:t>
            </a:r>
          </a:p>
          <a:p>
            <a:pPr indent="-355600" lvl="2" marL="1371600">
              <a:spcBef>
                <a:spcPts val="0"/>
              </a:spcBef>
              <a:buSzPts val="2000"/>
              <a:buChar char="•"/>
            </a:pPr>
            <a:r>
              <a:rPr lang="en-US"/>
              <a:t>Able to pick up virtual object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title"/>
          </p:nvPr>
        </p:nvSpPr>
        <p:spPr>
          <a:xfrm>
            <a:off x="304800" y="609600"/>
            <a:ext cx="8839200" cy="533400"/>
          </a:xfrm>
          <a:prstGeom prst="rect">
            <a:avLst/>
          </a:prstGeom>
          <a:noFill/>
          <a:ln>
            <a:noFill/>
          </a:ln>
        </p:spPr>
        <p:txBody>
          <a:bodyPr anchorCtr="0" anchor="ctr" bIns="44450" lIns="90475" rIns="90475" wrap="square" tIns="44450">
            <a:noAutofit/>
          </a:bodyPr>
          <a:lstStyle/>
          <a:p>
            <a:pPr indent="0" lvl="0" marL="0" marR="0" rtl="0" algn="l">
              <a:spcBef>
                <a:spcPts val="0"/>
              </a:spcBef>
              <a:spcAft>
                <a:spcPts val="0"/>
              </a:spcAft>
              <a:buNone/>
            </a:pPr>
            <a:r>
              <a:rPr lang="en-US"/>
              <a:t>Team Members</a:t>
            </a:r>
          </a:p>
        </p:txBody>
      </p:sp>
      <p:pic>
        <p:nvPicPr>
          <p:cNvPr id="73" name="Shape 73"/>
          <p:cNvPicPr preferRelativeResize="0"/>
          <p:nvPr/>
        </p:nvPicPr>
        <p:blipFill rotWithShape="1">
          <a:blip r:embed="rId3">
            <a:alphaModFix/>
          </a:blip>
          <a:srcRect b="9853" l="10331" r="11046" t="0"/>
          <a:stretch/>
        </p:blipFill>
        <p:spPr>
          <a:xfrm>
            <a:off x="1242323" y="1547875"/>
            <a:ext cx="1222100" cy="1474575"/>
          </a:xfrm>
          <a:prstGeom prst="rect">
            <a:avLst/>
          </a:prstGeom>
          <a:noFill/>
          <a:ln>
            <a:noFill/>
          </a:ln>
        </p:spPr>
      </p:pic>
      <p:sp>
        <p:nvSpPr>
          <p:cNvPr id="74" name="Shape 74"/>
          <p:cNvSpPr txBox="1"/>
          <p:nvPr/>
        </p:nvSpPr>
        <p:spPr>
          <a:xfrm>
            <a:off x="1126175" y="3022450"/>
            <a:ext cx="1549200" cy="678600"/>
          </a:xfrm>
          <a:prstGeom prst="rect">
            <a:avLst/>
          </a:prstGeom>
          <a:noFill/>
          <a:ln>
            <a:noFill/>
          </a:ln>
        </p:spPr>
        <p:txBody>
          <a:bodyPr anchorCtr="0" anchor="t" bIns="91425" lIns="91425" rIns="91425" wrap="square" tIns="91425">
            <a:noAutofit/>
          </a:bodyPr>
          <a:lstStyle/>
          <a:p>
            <a:pPr indent="0" lvl="0" marL="0">
              <a:spcBef>
                <a:spcPts val="0"/>
              </a:spcBef>
              <a:buNone/>
            </a:pPr>
            <a:r>
              <a:rPr lang="en-US">
                <a:latin typeface="Verdana"/>
                <a:ea typeface="Verdana"/>
                <a:cs typeface="Verdana"/>
                <a:sym typeface="Verdana"/>
              </a:rPr>
              <a:t>Alex Bonstrom</a:t>
            </a:r>
          </a:p>
          <a:p>
            <a:pPr indent="0" lvl="0" marL="0">
              <a:spcBef>
                <a:spcPts val="0"/>
              </a:spcBef>
              <a:buNone/>
            </a:pPr>
            <a:r>
              <a:rPr lang="en-US">
                <a:latin typeface="Verdana"/>
                <a:ea typeface="Verdana"/>
                <a:cs typeface="Verdana"/>
                <a:sym typeface="Verdana"/>
              </a:rPr>
              <a:t>CSE</a:t>
            </a:r>
          </a:p>
        </p:txBody>
      </p:sp>
      <p:sp>
        <p:nvSpPr>
          <p:cNvPr id="75" name="Shape 75"/>
          <p:cNvSpPr txBox="1"/>
          <p:nvPr/>
        </p:nvSpPr>
        <p:spPr>
          <a:xfrm>
            <a:off x="4812575" y="3022450"/>
            <a:ext cx="1941900" cy="6786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latin typeface="Verdana"/>
                <a:ea typeface="Verdana"/>
                <a:cs typeface="Verdana"/>
                <a:sym typeface="Verdana"/>
              </a:rPr>
              <a:t>Connor McLaughlin</a:t>
            </a:r>
          </a:p>
          <a:p>
            <a:pPr indent="0" lvl="0" marL="0" rtl="0">
              <a:spcBef>
                <a:spcPts val="0"/>
              </a:spcBef>
              <a:buNone/>
            </a:pPr>
            <a:r>
              <a:rPr lang="en-US">
                <a:latin typeface="Verdana"/>
                <a:ea typeface="Verdana"/>
                <a:cs typeface="Verdana"/>
                <a:sym typeface="Verdana"/>
              </a:rPr>
              <a:t>ECE</a:t>
            </a:r>
          </a:p>
        </p:txBody>
      </p:sp>
      <p:pic>
        <p:nvPicPr>
          <p:cNvPr id="76" name="Shape 76"/>
          <p:cNvPicPr preferRelativeResize="0"/>
          <p:nvPr/>
        </p:nvPicPr>
        <p:blipFill rotWithShape="1">
          <a:blip r:embed="rId4">
            <a:alphaModFix/>
          </a:blip>
          <a:srcRect b="5740" l="0" r="0" t="0"/>
          <a:stretch/>
        </p:blipFill>
        <p:spPr>
          <a:xfrm>
            <a:off x="1242325" y="3660625"/>
            <a:ext cx="1222100" cy="1474575"/>
          </a:xfrm>
          <a:prstGeom prst="rect">
            <a:avLst/>
          </a:prstGeom>
          <a:noFill/>
          <a:ln>
            <a:noFill/>
          </a:ln>
        </p:spPr>
      </p:pic>
      <p:sp>
        <p:nvSpPr>
          <p:cNvPr id="77" name="Shape 77"/>
          <p:cNvSpPr txBox="1"/>
          <p:nvPr/>
        </p:nvSpPr>
        <p:spPr>
          <a:xfrm>
            <a:off x="1126175" y="5135200"/>
            <a:ext cx="1549200" cy="6786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latin typeface="Verdana"/>
                <a:ea typeface="Verdana"/>
                <a:cs typeface="Verdana"/>
                <a:sym typeface="Verdana"/>
              </a:rPr>
              <a:t>Austin Fernalld</a:t>
            </a:r>
          </a:p>
          <a:p>
            <a:pPr indent="0" lvl="0" marL="0" rtl="0">
              <a:spcBef>
                <a:spcPts val="0"/>
              </a:spcBef>
              <a:buNone/>
            </a:pPr>
            <a:r>
              <a:rPr lang="en-US">
                <a:latin typeface="Verdana"/>
                <a:ea typeface="Verdana"/>
                <a:cs typeface="Verdana"/>
                <a:sym typeface="Verdana"/>
              </a:rPr>
              <a:t>CSE</a:t>
            </a:r>
          </a:p>
        </p:txBody>
      </p:sp>
      <p:sp>
        <p:nvSpPr>
          <p:cNvPr id="78" name="Shape 78"/>
          <p:cNvSpPr txBox="1"/>
          <p:nvPr/>
        </p:nvSpPr>
        <p:spPr>
          <a:xfrm>
            <a:off x="4812575" y="5135200"/>
            <a:ext cx="1782900" cy="6786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latin typeface="Verdana"/>
                <a:ea typeface="Verdana"/>
                <a:cs typeface="Verdana"/>
                <a:sym typeface="Verdana"/>
              </a:rPr>
              <a:t>Alex Smith</a:t>
            </a:r>
          </a:p>
          <a:p>
            <a:pPr indent="0" lvl="0" marL="0" rtl="0">
              <a:spcBef>
                <a:spcPts val="0"/>
              </a:spcBef>
              <a:buNone/>
            </a:pPr>
            <a:r>
              <a:rPr lang="en-US">
                <a:latin typeface="Verdana"/>
                <a:ea typeface="Verdana"/>
                <a:cs typeface="Verdana"/>
                <a:sym typeface="Verdana"/>
              </a:rPr>
              <a:t>CSE</a:t>
            </a:r>
          </a:p>
        </p:txBody>
      </p:sp>
      <p:pic>
        <p:nvPicPr>
          <p:cNvPr id="79" name="Shape 79"/>
          <p:cNvPicPr preferRelativeResize="0"/>
          <p:nvPr/>
        </p:nvPicPr>
        <p:blipFill>
          <a:blip r:embed="rId5">
            <a:alphaModFix/>
          </a:blip>
          <a:stretch>
            <a:fillRect/>
          </a:stretch>
        </p:blipFill>
        <p:spPr>
          <a:xfrm>
            <a:off x="4908650" y="3660625"/>
            <a:ext cx="1222100" cy="1474575"/>
          </a:xfrm>
          <a:prstGeom prst="rect">
            <a:avLst/>
          </a:prstGeom>
          <a:noFill/>
          <a:ln>
            <a:noFill/>
          </a:ln>
        </p:spPr>
      </p:pic>
      <p:pic>
        <p:nvPicPr>
          <p:cNvPr id="80" name="Shape 80"/>
          <p:cNvPicPr preferRelativeResize="0"/>
          <p:nvPr/>
        </p:nvPicPr>
        <p:blipFill>
          <a:blip r:embed="rId6">
            <a:alphaModFix/>
          </a:blip>
          <a:stretch>
            <a:fillRect/>
          </a:stretch>
        </p:blipFill>
        <p:spPr>
          <a:xfrm>
            <a:off x="4812574" y="1504263"/>
            <a:ext cx="1222100" cy="15617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9" name="Shape 429"/>
        <p:cNvGrpSpPr/>
        <p:nvPr/>
      </p:nvGrpSpPr>
      <p:grpSpPr>
        <a:xfrm>
          <a:off x="0" y="0"/>
          <a:ext cx="0" cy="0"/>
          <a:chOff x="0" y="0"/>
          <a:chExt cx="0" cy="0"/>
        </a:xfrm>
      </p:grpSpPr>
      <p:sp>
        <p:nvSpPr>
          <p:cNvPr id="430" name="Shape 430"/>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Team Member Roles</a:t>
            </a:r>
          </a:p>
        </p:txBody>
      </p:sp>
      <p:sp>
        <p:nvSpPr>
          <p:cNvPr id="431" name="Shape 431"/>
          <p:cNvSpPr txBox="1"/>
          <p:nvPr>
            <p:ph idx="1" type="body"/>
          </p:nvPr>
        </p:nvSpPr>
        <p:spPr>
          <a:xfrm>
            <a:off x="381000" y="1371600"/>
            <a:ext cx="8153400" cy="4495800"/>
          </a:xfrm>
          <a:prstGeom prst="rect">
            <a:avLst/>
          </a:prstGeom>
        </p:spPr>
        <p:txBody>
          <a:bodyPr anchorCtr="0" anchor="t" bIns="91425" lIns="91425" rIns="91425" wrap="square" tIns="91425">
            <a:noAutofit/>
          </a:bodyPr>
          <a:lstStyle/>
          <a:p>
            <a:pPr indent="0" lvl="0" marL="0" rtl="0">
              <a:spcBef>
                <a:spcPts val="0"/>
              </a:spcBef>
              <a:buNone/>
            </a:pPr>
            <a:r>
              <a:rPr lang="en-US"/>
              <a:t>Alex Smith</a:t>
            </a:r>
          </a:p>
          <a:p>
            <a:pPr indent="-317500" lvl="0" marL="457200" rtl="0">
              <a:spcBef>
                <a:spcPts val="0"/>
              </a:spcBef>
              <a:spcAft>
                <a:spcPts val="0"/>
              </a:spcAft>
              <a:buSzPts val="1400"/>
              <a:buChar char="▪"/>
            </a:pPr>
            <a:r>
              <a:rPr lang="en-US" sz="1400"/>
              <a:t>Team Leader</a:t>
            </a:r>
          </a:p>
          <a:p>
            <a:pPr indent="-317500" lvl="0" marL="457200" rtl="0">
              <a:spcBef>
                <a:spcPts val="0"/>
              </a:spcBef>
              <a:buSzPts val="1400"/>
              <a:buChar char="▪"/>
            </a:pPr>
            <a:r>
              <a:rPr lang="en-US" sz="1400"/>
              <a:t>Mechanical Design Lead</a:t>
            </a:r>
          </a:p>
          <a:p>
            <a:pPr indent="0" lvl="0" marL="0" rtl="0">
              <a:spcBef>
                <a:spcPts val="0"/>
              </a:spcBef>
              <a:buNone/>
            </a:pPr>
            <a:r>
              <a:rPr lang="en-US"/>
              <a:t>Alex Bonstrom</a:t>
            </a:r>
          </a:p>
          <a:p>
            <a:pPr indent="-317500" lvl="0" marL="457200" rtl="0">
              <a:spcBef>
                <a:spcPts val="0"/>
              </a:spcBef>
              <a:spcAft>
                <a:spcPts val="0"/>
              </a:spcAft>
              <a:buSzPts val="1400"/>
              <a:buChar char="▪"/>
            </a:pPr>
            <a:r>
              <a:rPr lang="en-US" sz="1400"/>
              <a:t>Software Development Lead</a:t>
            </a:r>
          </a:p>
          <a:p>
            <a:pPr indent="-317500" lvl="0" marL="457200" rtl="0">
              <a:spcBef>
                <a:spcPts val="0"/>
              </a:spcBef>
              <a:buSzPts val="1400"/>
              <a:buChar char="▪"/>
            </a:pPr>
            <a:r>
              <a:rPr lang="en-US" sz="1400"/>
              <a:t>Document Co-Lead</a:t>
            </a:r>
          </a:p>
          <a:p>
            <a:pPr indent="0" lvl="0" marL="0" rtl="0">
              <a:spcBef>
                <a:spcPts val="0"/>
              </a:spcBef>
              <a:buNone/>
            </a:pPr>
            <a:r>
              <a:rPr lang="en-US"/>
              <a:t>Connor McLaughlin</a:t>
            </a:r>
          </a:p>
          <a:p>
            <a:pPr indent="-317500" lvl="0" marL="457200" rtl="0">
              <a:spcBef>
                <a:spcPts val="0"/>
              </a:spcBef>
              <a:spcAft>
                <a:spcPts val="0"/>
              </a:spcAft>
              <a:buSzPts val="1400"/>
              <a:buChar char="▪"/>
            </a:pPr>
            <a:r>
              <a:rPr lang="en-US" sz="1400"/>
              <a:t>Sensor Implementation Lead</a:t>
            </a:r>
          </a:p>
          <a:p>
            <a:pPr indent="-317500" lvl="0" marL="457200" rtl="0">
              <a:spcBef>
                <a:spcPts val="0"/>
              </a:spcBef>
              <a:buSzPts val="1400"/>
              <a:buChar char="▪"/>
            </a:pPr>
            <a:r>
              <a:rPr lang="en-US" sz="1400"/>
              <a:t>Power Disbursement</a:t>
            </a:r>
          </a:p>
          <a:p>
            <a:pPr indent="0" lvl="0" marL="0" rtl="0">
              <a:spcBef>
                <a:spcPts val="0"/>
              </a:spcBef>
              <a:buNone/>
            </a:pPr>
            <a:r>
              <a:rPr lang="en-US"/>
              <a:t>Austin Fernalld</a:t>
            </a:r>
          </a:p>
          <a:p>
            <a:pPr indent="-317500" lvl="0" marL="457200" rtl="0">
              <a:spcBef>
                <a:spcPts val="0"/>
              </a:spcBef>
              <a:spcAft>
                <a:spcPts val="0"/>
              </a:spcAft>
              <a:buSzPts val="1400"/>
              <a:buChar char="▪"/>
            </a:pPr>
            <a:r>
              <a:rPr lang="en-US" sz="1400"/>
              <a:t>Triangulation/Positioning Lead</a:t>
            </a:r>
          </a:p>
          <a:p>
            <a:pPr indent="-317500" lvl="0" marL="457200" rtl="0">
              <a:spcBef>
                <a:spcPts val="0"/>
              </a:spcBef>
              <a:buSzPts val="1400"/>
              <a:buChar char="▪"/>
            </a:pPr>
            <a:r>
              <a:rPr lang="en-US" sz="1400"/>
              <a:t>Document Co-Lead</a:t>
            </a:r>
          </a:p>
          <a:p>
            <a:pPr indent="0" lvl="0" marL="0">
              <a:spcBef>
                <a:spcPts val="0"/>
              </a:spcBef>
              <a:buNone/>
            </a:pPr>
            <a:r>
              <a:t/>
            </a:r>
            <a:endParaRPr sz="1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Thank you </a:t>
            </a:r>
          </a:p>
        </p:txBody>
      </p:sp>
      <p:sp>
        <p:nvSpPr>
          <p:cNvPr id="437" name="Shape 437"/>
          <p:cNvSpPr txBox="1"/>
          <p:nvPr>
            <p:ph idx="1" type="body"/>
          </p:nvPr>
        </p:nvSpPr>
        <p:spPr>
          <a:xfrm>
            <a:off x="381000" y="1371600"/>
            <a:ext cx="8153400" cy="4495800"/>
          </a:xfrm>
          <a:prstGeom prst="rect">
            <a:avLst/>
          </a:prstGeom>
        </p:spPr>
        <p:txBody>
          <a:bodyPr anchorCtr="0" anchor="ctr" bIns="91425" lIns="91425" rIns="91425" wrap="square" tIns="91425">
            <a:noAutofit/>
          </a:bodyPr>
          <a:lstStyle/>
          <a:p>
            <a:pPr indent="-190500" lvl="0" marL="342900" algn="ctr">
              <a:spcBef>
                <a:spcPts val="0"/>
              </a:spcBef>
              <a:buNone/>
            </a:pPr>
            <a:r>
              <a:rPr lang="en-US" sz="6000"/>
              <a:t>Questions?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 VR Controller Designs - </a:t>
            </a:r>
            <a:r>
              <a:rPr lang="en-US"/>
              <a:t>Market Available</a:t>
            </a:r>
          </a:p>
        </p:txBody>
      </p:sp>
      <p:sp>
        <p:nvSpPr>
          <p:cNvPr id="86" name="Shape 86"/>
          <p:cNvSpPr txBox="1"/>
          <p:nvPr>
            <p:ph idx="2" type="body"/>
          </p:nvPr>
        </p:nvSpPr>
        <p:spPr>
          <a:xfrm>
            <a:off x="4533900" y="1371600"/>
            <a:ext cx="4000500" cy="4495800"/>
          </a:xfrm>
          <a:prstGeom prst="rect">
            <a:avLst/>
          </a:prstGeom>
        </p:spPr>
        <p:txBody>
          <a:bodyPr anchorCtr="0" anchor="t" bIns="91425" lIns="91425" rIns="91425" wrap="square" tIns="91425">
            <a:noAutofit/>
          </a:bodyPr>
          <a:lstStyle/>
          <a:p>
            <a:pPr indent="0" lvl="0" marL="0" rtl="0">
              <a:spcBef>
                <a:spcPts val="0"/>
              </a:spcBef>
              <a:buNone/>
            </a:pPr>
            <a:r>
              <a:rPr lang="en-US" sz="2400"/>
              <a:t>Rigid Construction</a:t>
            </a:r>
          </a:p>
          <a:p>
            <a:pPr indent="-317500" lvl="0" marL="457200" rtl="0">
              <a:spcBef>
                <a:spcPts val="0"/>
              </a:spcBef>
              <a:buSzPts val="1400"/>
              <a:buChar char="▪"/>
            </a:pPr>
            <a:r>
              <a:rPr lang="en-US" sz="1400"/>
              <a:t>Doesn’t allow complex motions with the hand</a:t>
            </a:r>
          </a:p>
          <a:p>
            <a:pPr indent="0" lvl="0" marL="0" rtl="0">
              <a:spcBef>
                <a:spcPts val="0"/>
              </a:spcBef>
              <a:buNone/>
            </a:pPr>
            <a:r>
              <a:rPr lang="en-US" sz="2400"/>
              <a:t>Only records orientation and button presses</a:t>
            </a:r>
          </a:p>
          <a:p>
            <a:pPr indent="-317500" lvl="0" marL="457200" rtl="0">
              <a:spcBef>
                <a:spcPts val="0"/>
              </a:spcBef>
              <a:spcAft>
                <a:spcPts val="0"/>
              </a:spcAft>
              <a:buSzPts val="1400"/>
              <a:buChar char="▪"/>
            </a:pPr>
            <a:r>
              <a:rPr lang="en-US" sz="1400"/>
              <a:t>Can’t recognize realistic hand motions</a:t>
            </a:r>
          </a:p>
          <a:p>
            <a:pPr indent="-317500" lvl="0" marL="457200" rtl="0">
              <a:spcBef>
                <a:spcPts val="0"/>
              </a:spcBef>
              <a:buSzPts val="1400"/>
              <a:buChar char="▪"/>
            </a:pPr>
            <a:r>
              <a:rPr lang="en-US" sz="1400"/>
              <a:t>Games based off finger movements hard to implement</a:t>
            </a:r>
          </a:p>
          <a:p>
            <a:pPr indent="0" lvl="0" marL="0" rtl="0">
              <a:spcBef>
                <a:spcPts val="0"/>
              </a:spcBef>
              <a:buNone/>
            </a:pPr>
            <a:r>
              <a:rPr lang="en-US" sz="2400"/>
              <a:t>Only feedback offered is vibration</a:t>
            </a:r>
          </a:p>
          <a:p>
            <a:pPr indent="-317500" lvl="0" marL="457200">
              <a:spcBef>
                <a:spcPts val="0"/>
              </a:spcBef>
              <a:buSzPts val="1400"/>
              <a:buChar char="▪"/>
            </a:pPr>
            <a:r>
              <a:rPr lang="en-US" sz="1400"/>
              <a:t>VR controllers currently only produce vibrations as feedback</a:t>
            </a:r>
          </a:p>
        </p:txBody>
      </p:sp>
      <p:pic>
        <p:nvPicPr>
          <p:cNvPr id="87" name="Shape 87"/>
          <p:cNvPicPr preferRelativeResize="0"/>
          <p:nvPr/>
        </p:nvPicPr>
        <p:blipFill>
          <a:blip r:embed="rId3">
            <a:alphaModFix/>
          </a:blip>
          <a:stretch>
            <a:fillRect/>
          </a:stretch>
        </p:blipFill>
        <p:spPr>
          <a:xfrm>
            <a:off x="378500" y="1371600"/>
            <a:ext cx="3785301" cy="2326224"/>
          </a:xfrm>
          <a:prstGeom prst="rect">
            <a:avLst/>
          </a:prstGeom>
          <a:noFill/>
          <a:ln>
            <a:noFill/>
          </a:ln>
        </p:spPr>
      </p:pic>
      <p:pic>
        <p:nvPicPr>
          <p:cNvPr id="88" name="Shape 88"/>
          <p:cNvPicPr preferRelativeResize="0"/>
          <p:nvPr/>
        </p:nvPicPr>
        <p:blipFill>
          <a:blip r:embed="rId4">
            <a:alphaModFix/>
          </a:blip>
          <a:stretch>
            <a:fillRect/>
          </a:stretch>
        </p:blipFill>
        <p:spPr>
          <a:xfrm>
            <a:off x="304800" y="3697825"/>
            <a:ext cx="1948350" cy="1948350"/>
          </a:xfrm>
          <a:prstGeom prst="rect">
            <a:avLst/>
          </a:prstGeom>
          <a:noFill/>
          <a:ln>
            <a:noFill/>
          </a:ln>
        </p:spPr>
      </p:pic>
      <p:pic>
        <p:nvPicPr>
          <p:cNvPr id="89" name="Shape 89"/>
          <p:cNvPicPr preferRelativeResize="0"/>
          <p:nvPr/>
        </p:nvPicPr>
        <p:blipFill rotWithShape="1">
          <a:blip r:embed="rId5">
            <a:alphaModFix/>
          </a:blip>
          <a:srcRect b="12644" l="21586" r="20526" t="13755"/>
          <a:stretch/>
        </p:blipFill>
        <p:spPr>
          <a:xfrm>
            <a:off x="2253150" y="3846238"/>
            <a:ext cx="1948350" cy="16515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pic>
        <p:nvPicPr>
          <p:cNvPr id="94" name="Shape 94"/>
          <p:cNvPicPr preferRelativeResize="0"/>
          <p:nvPr/>
        </p:nvPicPr>
        <p:blipFill>
          <a:blip r:embed="rId3">
            <a:alphaModFix/>
          </a:blip>
          <a:stretch>
            <a:fillRect/>
          </a:stretch>
        </p:blipFill>
        <p:spPr>
          <a:xfrm>
            <a:off x="96800" y="1244175"/>
            <a:ext cx="3001200" cy="2156525"/>
          </a:xfrm>
          <a:prstGeom prst="rect">
            <a:avLst/>
          </a:prstGeom>
          <a:noFill/>
          <a:ln>
            <a:noFill/>
          </a:ln>
        </p:spPr>
      </p:pic>
      <p:sp>
        <p:nvSpPr>
          <p:cNvPr id="95" name="Shape 95"/>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rtl="0">
              <a:spcBef>
                <a:spcPts val="0"/>
              </a:spcBef>
              <a:buNone/>
            </a:pPr>
            <a:r>
              <a:rPr lang="en-US"/>
              <a:t> VR Controller Designs - In Development</a:t>
            </a:r>
          </a:p>
        </p:txBody>
      </p:sp>
      <p:sp>
        <p:nvSpPr>
          <p:cNvPr id="96" name="Shape 96"/>
          <p:cNvSpPr txBox="1"/>
          <p:nvPr>
            <p:ph idx="2" type="body"/>
          </p:nvPr>
        </p:nvSpPr>
        <p:spPr>
          <a:xfrm>
            <a:off x="1019600" y="2799750"/>
            <a:ext cx="1155600" cy="567600"/>
          </a:xfrm>
          <a:prstGeom prst="rect">
            <a:avLst/>
          </a:prstGeom>
        </p:spPr>
        <p:txBody>
          <a:bodyPr anchorCtr="0" anchor="t" bIns="91425" lIns="91425" rIns="91425" wrap="square" tIns="91425">
            <a:noAutofit/>
          </a:bodyPr>
          <a:lstStyle/>
          <a:p>
            <a:pPr indent="0" lvl="0" marL="0" rtl="0">
              <a:spcBef>
                <a:spcPts val="0"/>
              </a:spcBef>
              <a:buNone/>
            </a:pPr>
            <a:r>
              <a:rPr lang="en-US" sz="1400"/>
              <a:t>Dexmo F2</a:t>
            </a:r>
          </a:p>
        </p:txBody>
      </p:sp>
      <p:pic>
        <p:nvPicPr>
          <p:cNvPr id="97" name="Shape 97"/>
          <p:cNvPicPr preferRelativeResize="0"/>
          <p:nvPr/>
        </p:nvPicPr>
        <p:blipFill>
          <a:blip r:embed="rId4">
            <a:alphaModFix/>
          </a:blip>
          <a:stretch>
            <a:fillRect/>
          </a:stretch>
        </p:blipFill>
        <p:spPr>
          <a:xfrm>
            <a:off x="206925" y="3701150"/>
            <a:ext cx="3063650" cy="2144555"/>
          </a:xfrm>
          <a:prstGeom prst="rect">
            <a:avLst/>
          </a:prstGeom>
          <a:noFill/>
          <a:ln>
            <a:noFill/>
          </a:ln>
        </p:spPr>
      </p:pic>
      <p:pic>
        <p:nvPicPr>
          <p:cNvPr id="98" name="Shape 98"/>
          <p:cNvPicPr preferRelativeResize="0"/>
          <p:nvPr/>
        </p:nvPicPr>
        <p:blipFill>
          <a:blip r:embed="rId5">
            <a:alphaModFix/>
          </a:blip>
          <a:stretch>
            <a:fillRect/>
          </a:stretch>
        </p:blipFill>
        <p:spPr>
          <a:xfrm>
            <a:off x="6000925" y="3753924"/>
            <a:ext cx="2897025" cy="2243176"/>
          </a:xfrm>
          <a:prstGeom prst="rect">
            <a:avLst/>
          </a:prstGeom>
          <a:noFill/>
          <a:ln>
            <a:noFill/>
          </a:ln>
        </p:spPr>
      </p:pic>
      <p:sp>
        <p:nvSpPr>
          <p:cNvPr id="99" name="Shape 99"/>
          <p:cNvSpPr txBox="1"/>
          <p:nvPr/>
        </p:nvSpPr>
        <p:spPr>
          <a:xfrm>
            <a:off x="947800" y="5512600"/>
            <a:ext cx="1581900" cy="4542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Rink by Samsung</a:t>
            </a:r>
          </a:p>
        </p:txBody>
      </p:sp>
      <p:sp>
        <p:nvSpPr>
          <p:cNvPr id="100" name="Shape 100"/>
          <p:cNvSpPr txBox="1"/>
          <p:nvPr/>
        </p:nvSpPr>
        <p:spPr>
          <a:xfrm>
            <a:off x="6948900" y="5613988"/>
            <a:ext cx="1362600" cy="3528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Leap Motion </a:t>
            </a:r>
          </a:p>
        </p:txBody>
      </p:sp>
      <p:sp>
        <p:nvSpPr>
          <p:cNvPr id="101" name="Shape 101"/>
          <p:cNvSpPr txBox="1"/>
          <p:nvPr/>
        </p:nvSpPr>
        <p:spPr>
          <a:xfrm>
            <a:off x="3161850" y="1244175"/>
            <a:ext cx="3306000" cy="1702500"/>
          </a:xfrm>
          <a:prstGeom prst="rect">
            <a:avLst/>
          </a:prstGeom>
          <a:noFill/>
          <a:ln>
            <a:noFill/>
          </a:ln>
        </p:spPr>
        <p:txBody>
          <a:bodyPr anchorCtr="0" anchor="ctr" bIns="91425" lIns="91425" rIns="91425" wrap="square" tIns="91425">
            <a:noAutofit/>
          </a:bodyPr>
          <a:lstStyle/>
          <a:p>
            <a:pPr indent="0" lvl="0" marL="0" rtl="0">
              <a:spcBef>
                <a:spcPts val="560"/>
              </a:spcBef>
              <a:buNone/>
            </a:pPr>
            <a:r>
              <a:rPr lang="en-US" sz="2400">
                <a:solidFill>
                  <a:schemeClr val="dk1"/>
                </a:solidFill>
                <a:latin typeface="Verdana"/>
                <a:ea typeface="Verdana"/>
                <a:cs typeface="Verdana"/>
                <a:sym typeface="Verdana"/>
              </a:rPr>
              <a:t>Exoskeleton/Glove</a:t>
            </a:r>
          </a:p>
          <a:p>
            <a:pPr indent="-317500" lvl="0" marL="457200" rtl="0">
              <a:spcBef>
                <a:spcPts val="560"/>
              </a:spcBef>
              <a:spcAft>
                <a:spcPts val="0"/>
              </a:spcAft>
              <a:buClr>
                <a:schemeClr val="dk1"/>
              </a:buClr>
              <a:buSzPts val="1400"/>
              <a:buFont typeface="Verdana"/>
              <a:buChar char="●"/>
            </a:pPr>
            <a:r>
              <a:rPr lang="en-US">
                <a:solidFill>
                  <a:schemeClr val="dk1"/>
                </a:solidFill>
                <a:latin typeface="Verdana"/>
                <a:ea typeface="Verdana"/>
                <a:cs typeface="Verdana"/>
                <a:sym typeface="Verdana"/>
              </a:rPr>
              <a:t>Provides haptic feedback with the ability to feel objects on the screen</a:t>
            </a:r>
          </a:p>
          <a:p>
            <a:pPr indent="-317500" lvl="0" marL="457200" rtl="0">
              <a:spcBef>
                <a:spcPts val="0"/>
              </a:spcBef>
              <a:buClr>
                <a:schemeClr val="dk1"/>
              </a:buClr>
              <a:buSzPts val="1400"/>
              <a:buFont typeface="Verdana"/>
              <a:buChar char="●"/>
            </a:pPr>
            <a:r>
              <a:rPr lang="en-US">
                <a:solidFill>
                  <a:schemeClr val="dk1"/>
                </a:solidFill>
                <a:latin typeface="Verdana"/>
                <a:ea typeface="Verdana"/>
                <a:cs typeface="Verdana"/>
                <a:sym typeface="Verdana"/>
              </a:rPr>
              <a:t>Main competitors </a:t>
            </a:r>
          </a:p>
        </p:txBody>
      </p:sp>
      <p:sp>
        <p:nvSpPr>
          <p:cNvPr id="102" name="Shape 102"/>
          <p:cNvSpPr txBox="1"/>
          <p:nvPr/>
        </p:nvSpPr>
        <p:spPr>
          <a:xfrm>
            <a:off x="3145100" y="3935050"/>
            <a:ext cx="3001200" cy="18018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sz="2400"/>
              <a:t>Sensor Tech</a:t>
            </a:r>
          </a:p>
          <a:p>
            <a:pPr indent="0" lvl="0" marL="0" rtl="0">
              <a:spcBef>
                <a:spcPts val="0"/>
              </a:spcBef>
              <a:buNone/>
            </a:pPr>
            <a:r>
              <a:t/>
            </a:r>
            <a:endParaRPr>
              <a:latin typeface="Verdana"/>
              <a:ea typeface="Verdana"/>
              <a:cs typeface="Verdana"/>
              <a:sym typeface="Verdana"/>
            </a:endParaRPr>
          </a:p>
          <a:p>
            <a:pPr indent="-317500" lvl="0" marL="457200" rtl="0">
              <a:spcBef>
                <a:spcPts val="0"/>
              </a:spcBef>
              <a:buSzPts val="1400"/>
              <a:buFont typeface="Verdana"/>
              <a:buChar char="●"/>
            </a:pPr>
            <a:r>
              <a:rPr lang="en-US">
                <a:latin typeface="Verdana"/>
                <a:ea typeface="Verdana"/>
                <a:cs typeface="Verdana"/>
                <a:sym typeface="Verdana"/>
              </a:rPr>
              <a:t>Both the Rink and Leap Motion sense the hand and fingers with no haptic feedback </a:t>
            </a:r>
          </a:p>
        </p:txBody>
      </p:sp>
      <p:pic>
        <p:nvPicPr>
          <p:cNvPr id="103" name="Shape 103"/>
          <p:cNvPicPr preferRelativeResize="0"/>
          <p:nvPr/>
        </p:nvPicPr>
        <p:blipFill rotWithShape="1">
          <a:blip r:embed="rId6">
            <a:alphaModFix/>
          </a:blip>
          <a:srcRect b="32259" l="31813" r="27572" t="10724"/>
          <a:stretch/>
        </p:blipFill>
        <p:spPr>
          <a:xfrm>
            <a:off x="6467875" y="1182850"/>
            <a:ext cx="2630549" cy="2460100"/>
          </a:xfrm>
          <a:prstGeom prst="rect">
            <a:avLst/>
          </a:prstGeom>
          <a:noFill/>
          <a:ln>
            <a:noFill/>
          </a:ln>
        </p:spPr>
      </p:pic>
      <p:sp>
        <p:nvSpPr>
          <p:cNvPr id="104" name="Shape 104"/>
          <p:cNvSpPr txBox="1"/>
          <p:nvPr>
            <p:ph idx="2" type="body"/>
          </p:nvPr>
        </p:nvSpPr>
        <p:spPr>
          <a:xfrm>
            <a:off x="7942813" y="3145200"/>
            <a:ext cx="1155600" cy="567600"/>
          </a:xfrm>
          <a:prstGeom prst="rect">
            <a:avLst/>
          </a:prstGeom>
        </p:spPr>
        <p:txBody>
          <a:bodyPr anchorCtr="0" anchor="t" bIns="91425" lIns="91425" rIns="91425" wrap="square" tIns="91425">
            <a:noAutofit/>
          </a:bodyPr>
          <a:lstStyle/>
          <a:p>
            <a:pPr indent="0" lvl="0" marL="0" rtl="0">
              <a:spcBef>
                <a:spcPts val="0"/>
              </a:spcBef>
              <a:buNone/>
            </a:pPr>
            <a:r>
              <a:rPr lang="en-US" sz="1400">
                <a:solidFill>
                  <a:srgbClr val="FFFFFF"/>
                </a:solidFill>
              </a:rPr>
              <a:t>VRgluv</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304800" y="609600"/>
            <a:ext cx="8839200" cy="533400"/>
          </a:xfrm>
          <a:prstGeom prst="rect">
            <a:avLst/>
          </a:prstGeom>
          <a:noFill/>
          <a:ln>
            <a:noFill/>
          </a:ln>
        </p:spPr>
        <p:txBody>
          <a:bodyPr anchorCtr="0" anchor="ctr" bIns="44450" lIns="90475" rIns="90475" wrap="square" tIns="44450">
            <a:noAutofit/>
          </a:bodyPr>
          <a:lstStyle/>
          <a:p>
            <a:pPr indent="0" lvl="0" marL="0" marR="0" rtl="0" algn="l">
              <a:spcBef>
                <a:spcPts val="0"/>
              </a:spcBef>
              <a:spcAft>
                <a:spcPts val="0"/>
              </a:spcAft>
              <a:buNone/>
            </a:pPr>
            <a:r>
              <a:rPr lang="en-US"/>
              <a:t>Problem Statement </a:t>
            </a:r>
          </a:p>
        </p:txBody>
      </p:sp>
      <p:sp>
        <p:nvSpPr>
          <p:cNvPr id="110" name="Shape 110"/>
          <p:cNvSpPr txBox="1"/>
          <p:nvPr>
            <p:ph idx="1" type="body"/>
          </p:nvPr>
        </p:nvSpPr>
        <p:spPr>
          <a:xfrm>
            <a:off x="381000" y="1371600"/>
            <a:ext cx="8153400" cy="4495800"/>
          </a:xfrm>
          <a:prstGeom prst="rect">
            <a:avLst/>
          </a:prstGeom>
        </p:spPr>
        <p:txBody>
          <a:bodyPr anchorCtr="0" anchor="t" bIns="91425" lIns="91425" rIns="91425" wrap="square" tIns="91425">
            <a:noAutofit/>
          </a:bodyPr>
          <a:lstStyle/>
          <a:p>
            <a:pPr indent="-381000" lvl="0" marL="457200" rtl="0">
              <a:spcBef>
                <a:spcPts val="0"/>
              </a:spcBef>
              <a:spcAft>
                <a:spcPts val="1000"/>
              </a:spcAft>
              <a:buSzPts val="2400"/>
              <a:buChar char="▪"/>
            </a:pPr>
            <a:r>
              <a:rPr lang="en-US"/>
              <a:t>Current mainstream controllers cannot properly interact with the virtual environment.</a:t>
            </a:r>
          </a:p>
          <a:p>
            <a:pPr indent="-381000" lvl="0" marL="457200" rtl="0">
              <a:spcBef>
                <a:spcPts val="0"/>
              </a:spcBef>
              <a:spcAft>
                <a:spcPts val="1000"/>
              </a:spcAft>
              <a:buSzPts val="2400"/>
              <a:buChar char="▪"/>
            </a:pPr>
            <a:r>
              <a:rPr lang="en-US"/>
              <a:t>In development, controllers either have not been proven yet or have no physical interaction with fingers.</a:t>
            </a:r>
          </a:p>
          <a:p>
            <a:pPr indent="0" lvl="0" marL="0" rtl="0">
              <a:spcBef>
                <a:spcPts val="0"/>
              </a:spcBef>
              <a:spcAft>
                <a:spcPts val="1000"/>
              </a:spcAft>
              <a:buNone/>
            </a:pPr>
            <a:r>
              <a:t/>
            </a:r>
            <a:endParaRPr/>
          </a:p>
          <a:p>
            <a:pPr indent="-381000" lvl="0" marL="457200" rtl="0">
              <a:spcBef>
                <a:spcPts val="0"/>
              </a:spcBef>
              <a:spcAft>
                <a:spcPts val="1000"/>
              </a:spcAft>
              <a:buSzPts val="2400"/>
              <a:buChar char="▪"/>
            </a:pPr>
            <a:r>
              <a:rPr b="1" lang="en-US" u="sng"/>
              <a:t>Solution:</a:t>
            </a:r>
            <a:r>
              <a:rPr lang="en-US"/>
              <a:t> Design a VR </a:t>
            </a:r>
            <a:r>
              <a:rPr lang="en-US"/>
              <a:t>controller that mimics the feel of real-life objects using a design that puts the weight and conception underneath to provide a better “feel” to the users. </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Requirements Analysis: </a:t>
            </a:r>
            <a:r>
              <a:rPr lang="en-US"/>
              <a:t>System Specifications</a:t>
            </a:r>
          </a:p>
        </p:txBody>
      </p:sp>
      <p:sp>
        <p:nvSpPr>
          <p:cNvPr id="116" name="Shape 116"/>
          <p:cNvSpPr txBox="1"/>
          <p:nvPr>
            <p:ph idx="1" type="body"/>
          </p:nvPr>
        </p:nvSpPr>
        <p:spPr>
          <a:xfrm>
            <a:off x="396125" y="1371600"/>
            <a:ext cx="8286300" cy="4495800"/>
          </a:xfrm>
          <a:prstGeom prst="rect">
            <a:avLst/>
          </a:prstGeom>
        </p:spPr>
        <p:txBody>
          <a:bodyPr anchorCtr="0" anchor="t" bIns="91425" lIns="91425" rIns="91425" wrap="square" tIns="91425">
            <a:noAutofit/>
          </a:bodyPr>
          <a:lstStyle/>
          <a:p>
            <a:pPr indent="-381000" lvl="0" marL="457200" rtl="0">
              <a:spcBef>
                <a:spcPts val="0"/>
              </a:spcBef>
              <a:spcAft>
                <a:spcPts val="1000"/>
              </a:spcAft>
              <a:buSzPts val="2400"/>
              <a:buChar char="▪"/>
            </a:pPr>
            <a:r>
              <a:rPr lang="en-US" sz="2400"/>
              <a:t>Read in finger compression data</a:t>
            </a:r>
          </a:p>
          <a:p>
            <a:pPr indent="-381000" lvl="0" marL="457200" rtl="0">
              <a:spcBef>
                <a:spcPts val="0"/>
              </a:spcBef>
              <a:spcAft>
                <a:spcPts val="1000"/>
              </a:spcAft>
              <a:buSzPts val="2400"/>
              <a:buChar char="▪"/>
            </a:pPr>
            <a:r>
              <a:rPr lang="en-US" sz="2400"/>
              <a:t>Track hand location</a:t>
            </a:r>
          </a:p>
          <a:p>
            <a:pPr indent="-381000" lvl="0" marL="457200" rtl="0">
              <a:spcBef>
                <a:spcPts val="0"/>
              </a:spcBef>
              <a:spcAft>
                <a:spcPts val="1000"/>
              </a:spcAft>
              <a:buSzPts val="2400"/>
              <a:buChar char="▪"/>
            </a:pPr>
            <a:r>
              <a:rPr lang="en-US" sz="2400"/>
              <a:t>Translate hand position into Unity VR coordinates</a:t>
            </a:r>
          </a:p>
          <a:p>
            <a:pPr indent="-381000" lvl="0" marL="457200" rtl="0">
              <a:spcBef>
                <a:spcPts val="0"/>
              </a:spcBef>
              <a:spcAft>
                <a:spcPts val="1000"/>
              </a:spcAft>
              <a:buSzPts val="2400"/>
              <a:buChar char="▪"/>
            </a:pPr>
            <a:r>
              <a:rPr lang="en-US" sz="2400"/>
              <a:t>Provide resistance for each finger</a:t>
            </a:r>
          </a:p>
          <a:p>
            <a:pPr indent="-381000" lvl="0" marL="457200" rtl="0">
              <a:spcBef>
                <a:spcPts val="0"/>
              </a:spcBef>
              <a:spcAft>
                <a:spcPts val="1000"/>
              </a:spcAft>
              <a:buSzPts val="2400"/>
              <a:buChar char="▪"/>
            </a:pPr>
            <a:r>
              <a:rPr lang="en-US" sz="2400"/>
              <a:t>Maximum latency of 80ms</a:t>
            </a:r>
            <a:r>
              <a:rPr lang="en-US" sz="2400"/>
              <a:t> </a:t>
            </a:r>
          </a:p>
          <a:p>
            <a:pPr indent="-381000" lvl="0" marL="457200" rtl="0">
              <a:spcBef>
                <a:spcPts val="0"/>
              </a:spcBef>
              <a:spcAft>
                <a:spcPts val="1000"/>
              </a:spcAft>
              <a:buSzPts val="2400"/>
              <a:buChar char="▪"/>
            </a:pPr>
            <a:r>
              <a:rPr lang="en-US" sz="2400"/>
              <a:t>Less than 3 lbs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Design System (with Block Diagram)</a:t>
            </a:r>
          </a:p>
        </p:txBody>
      </p:sp>
      <p:sp>
        <p:nvSpPr>
          <p:cNvPr id="122" name="Shape 122"/>
          <p:cNvSpPr/>
          <p:nvPr/>
        </p:nvSpPr>
        <p:spPr>
          <a:xfrm>
            <a:off x="6148825" y="2209300"/>
            <a:ext cx="2431500" cy="26652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VR Console/Computer</a:t>
            </a:r>
          </a:p>
        </p:txBody>
      </p:sp>
      <p:sp>
        <p:nvSpPr>
          <p:cNvPr id="123" name="Shape 123"/>
          <p:cNvSpPr/>
          <p:nvPr/>
        </p:nvSpPr>
        <p:spPr>
          <a:xfrm>
            <a:off x="614750" y="1414775"/>
            <a:ext cx="4468800" cy="41622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Enclosure </a:t>
            </a:r>
          </a:p>
        </p:txBody>
      </p:sp>
      <p:sp>
        <p:nvSpPr>
          <p:cNvPr id="124" name="Shape 124"/>
          <p:cNvSpPr/>
          <p:nvPr/>
        </p:nvSpPr>
        <p:spPr>
          <a:xfrm>
            <a:off x="4108650" y="3671525"/>
            <a:ext cx="9267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USB Port</a:t>
            </a:r>
          </a:p>
        </p:txBody>
      </p:sp>
      <p:sp>
        <p:nvSpPr>
          <p:cNvPr id="125" name="Shape 125"/>
          <p:cNvSpPr/>
          <p:nvPr/>
        </p:nvSpPr>
        <p:spPr>
          <a:xfrm>
            <a:off x="2031400" y="3615775"/>
            <a:ext cx="1968600" cy="7128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Microcontroller</a:t>
            </a:r>
          </a:p>
        </p:txBody>
      </p:sp>
      <p:sp>
        <p:nvSpPr>
          <p:cNvPr id="126" name="Shape 126"/>
          <p:cNvSpPr/>
          <p:nvPr/>
        </p:nvSpPr>
        <p:spPr>
          <a:xfrm>
            <a:off x="6230100" y="3326650"/>
            <a:ext cx="1084500" cy="4305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Data Input</a:t>
            </a:r>
          </a:p>
        </p:txBody>
      </p:sp>
      <p:sp>
        <p:nvSpPr>
          <p:cNvPr id="127" name="Shape 127"/>
          <p:cNvSpPr/>
          <p:nvPr/>
        </p:nvSpPr>
        <p:spPr>
          <a:xfrm>
            <a:off x="7542300" y="3627875"/>
            <a:ext cx="926700" cy="4305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Unity </a:t>
            </a:r>
          </a:p>
        </p:txBody>
      </p:sp>
      <p:sp>
        <p:nvSpPr>
          <p:cNvPr id="128" name="Shape 128"/>
          <p:cNvSpPr/>
          <p:nvPr/>
        </p:nvSpPr>
        <p:spPr>
          <a:xfrm>
            <a:off x="908975" y="4484363"/>
            <a:ext cx="16914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Gyroscope </a:t>
            </a:r>
          </a:p>
        </p:txBody>
      </p:sp>
      <p:grpSp>
        <p:nvGrpSpPr>
          <p:cNvPr id="129" name="Shape 129"/>
          <p:cNvGrpSpPr/>
          <p:nvPr/>
        </p:nvGrpSpPr>
        <p:grpSpPr>
          <a:xfrm>
            <a:off x="908975" y="1956263"/>
            <a:ext cx="1912300" cy="691500"/>
            <a:chOff x="864525" y="750613"/>
            <a:chExt cx="1912300" cy="691500"/>
          </a:xfrm>
        </p:grpSpPr>
        <p:sp>
          <p:nvSpPr>
            <p:cNvPr id="130" name="Shape 130"/>
            <p:cNvSpPr/>
            <p:nvPr/>
          </p:nvSpPr>
          <p:spPr>
            <a:xfrm>
              <a:off x="864525" y="946813"/>
              <a:ext cx="17286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Piston</a:t>
              </a:r>
            </a:p>
          </p:txBody>
        </p:sp>
        <p:sp>
          <p:nvSpPr>
            <p:cNvPr id="131" name="Shape 131"/>
            <p:cNvSpPr/>
            <p:nvPr/>
          </p:nvSpPr>
          <p:spPr>
            <a:xfrm>
              <a:off x="913975" y="890288"/>
              <a:ext cx="17286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Piston</a:t>
              </a:r>
            </a:p>
          </p:txBody>
        </p:sp>
        <p:sp>
          <p:nvSpPr>
            <p:cNvPr id="132" name="Shape 132"/>
            <p:cNvSpPr/>
            <p:nvPr/>
          </p:nvSpPr>
          <p:spPr>
            <a:xfrm>
              <a:off x="963425" y="833763"/>
              <a:ext cx="17286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Piston</a:t>
              </a:r>
            </a:p>
          </p:txBody>
        </p:sp>
        <p:sp>
          <p:nvSpPr>
            <p:cNvPr id="133" name="Shape 133"/>
            <p:cNvSpPr/>
            <p:nvPr/>
          </p:nvSpPr>
          <p:spPr>
            <a:xfrm>
              <a:off x="998750" y="784313"/>
              <a:ext cx="17286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Piston</a:t>
              </a:r>
            </a:p>
          </p:txBody>
        </p:sp>
        <p:sp>
          <p:nvSpPr>
            <p:cNvPr id="134" name="Shape 134"/>
            <p:cNvSpPr/>
            <p:nvPr/>
          </p:nvSpPr>
          <p:spPr>
            <a:xfrm>
              <a:off x="1048225" y="750613"/>
              <a:ext cx="17286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IR-LED Sensors</a:t>
              </a:r>
            </a:p>
          </p:txBody>
        </p:sp>
      </p:grpSp>
      <p:sp>
        <p:nvSpPr>
          <p:cNvPr id="135" name="Shape 135"/>
          <p:cNvSpPr/>
          <p:nvPr/>
        </p:nvSpPr>
        <p:spPr>
          <a:xfrm>
            <a:off x="6193875" y="2690750"/>
            <a:ext cx="16914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USB Port</a:t>
            </a:r>
          </a:p>
        </p:txBody>
      </p:sp>
      <p:cxnSp>
        <p:nvCxnSpPr>
          <p:cNvPr id="136" name="Shape 136"/>
          <p:cNvCxnSpPr/>
          <p:nvPr/>
        </p:nvCxnSpPr>
        <p:spPr>
          <a:xfrm>
            <a:off x="1956975" y="3363863"/>
            <a:ext cx="336600" cy="264000"/>
          </a:xfrm>
          <a:prstGeom prst="straightConnector1">
            <a:avLst/>
          </a:prstGeom>
          <a:noFill/>
          <a:ln cap="flat" cmpd="sng" w="9525">
            <a:solidFill>
              <a:srgbClr val="FF0000"/>
            </a:solidFill>
            <a:prstDash val="solid"/>
            <a:round/>
            <a:headEnd len="lg" w="lg" type="none"/>
            <a:tailEnd len="lg" w="lg" type="triangle"/>
          </a:ln>
        </p:spPr>
      </p:cxnSp>
      <p:cxnSp>
        <p:nvCxnSpPr>
          <p:cNvPr id="137" name="Shape 137"/>
          <p:cNvCxnSpPr/>
          <p:nvPr/>
        </p:nvCxnSpPr>
        <p:spPr>
          <a:xfrm flipH="1" rot="10800000">
            <a:off x="1822725" y="4316675"/>
            <a:ext cx="349800" cy="167700"/>
          </a:xfrm>
          <a:prstGeom prst="straightConnector1">
            <a:avLst/>
          </a:prstGeom>
          <a:noFill/>
          <a:ln cap="flat" cmpd="sng" w="9525">
            <a:solidFill>
              <a:srgbClr val="FF0000"/>
            </a:solidFill>
            <a:prstDash val="solid"/>
            <a:round/>
            <a:headEnd len="lg" w="lg" type="none"/>
            <a:tailEnd len="lg" w="lg" type="triangle"/>
          </a:ln>
        </p:spPr>
      </p:cxnSp>
      <p:cxnSp>
        <p:nvCxnSpPr>
          <p:cNvPr id="138" name="Shape 138"/>
          <p:cNvCxnSpPr>
            <a:stCxn id="125" idx="3"/>
          </p:cNvCxnSpPr>
          <p:nvPr/>
        </p:nvCxnSpPr>
        <p:spPr>
          <a:xfrm>
            <a:off x="4000000" y="3972175"/>
            <a:ext cx="254400" cy="0"/>
          </a:xfrm>
          <a:prstGeom prst="straightConnector1">
            <a:avLst/>
          </a:prstGeom>
          <a:noFill/>
          <a:ln cap="flat" cmpd="sng" w="9525">
            <a:solidFill>
              <a:srgbClr val="FF0000"/>
            </a:solidFill>
            <a:prstDash val="solid"/>
            <a:round/>
            <a:headEnd len="lg" w="lg" type="none"/>
            <a:tailEnd len="lg" w="lg" type="triangle"/>
          </a:ln>
        </p:spPr>
      </p:cxnSp>
      <p:cxnSp>
        <p:nvCxnSpPr>
          <p:cNvPr id="139" name="Shape 139"/>
          <p:cNvCxnSpPr>
            <a:stCxn id="124" idx="3"/>
            <a:endCxn id="135" idx="1"/>
          </p:cNvCxnSpPr>
          <p:nvPr/>
        </p:nvCxnSpPr>
        <p:spPr>
          <a:xfrm flipH="1" rot="10800000">
            <a:off x="5035350" y="2938475"/>
            <a:ext cx="1158600" cy="980700"/>
          </a:xfrm>
          <a:prstGeom prst="straightConnector1">
            <a:avLst/>
          </a:prstGeom>
          <a:noFill/>
          <a:ln cap="flat" cmpd="sng" w="9525">
            <a:solidFill>
              <a:srgbClr val="FF0000"/>
            </a:solidFill>
            <a:prstDash val="solid"/>
            <a:round/>
            <a:headEnd len="lg" w="lg" type="none"/>
            <a:tailEnd len="lg" w="lg" type="triangle"/>
          </a:ln>
        </p:spPr>
      </p:cxnSp>
      <p:cxnSp>
        <p:nvCxnSpPr>
          <p:cNvPr id="140" name="Shape 140"/>
          <p:cNvCxnSpPr>
            <a:stCxn id="126" idx="3"/>
            <a:endCxn id="127" idx="1"/>
          </p:cNvCxnSpPr>
          <p:nvPr/>
        </p:nvCxnSpPr>
        <p:spPr>
          <a:xfrm>
            <a:off x="7314600" y="3541900"/>
            <a:ext cx="227700" cy="301200"/>
          </a:xfrm>
          <a:prstGeom prst="straightConnector1">
            <a:avLst/>
          </a:prstGeom>
          <a:noFill/>
          <a:ln cap="flat" cmpd="sng" w="9525">
            <a:solidFill>
              <a:srgbClr val="FF0000"/>
            </a:solidFill>
            <a:prstDash val="solid"/>
            <a:round/>
            <a:headEnd len="lg" w="lg" type="none"/>
            <a:tailEnd len="lg" w="lg" type="triangle"/>
          </a:ln>
        </p:spPr>
      </p:cxnSp>
      <p:cxnSp>
        <p:nvCxnSpPr>
          <p:cNvPr id="141" name="Shape 141"/>
          <p:cNvCxnSpPr/>
          <p:nvPr/>
        </p:nvCxnSpPr>
        <p:spPr>
          <a:xfrm>
            <a:off x="5806150" y="2854100"/>
            <a:ext cx="0" cy="168600"/>
          </a:xfrm>
          <a:prstGeom prst="straightConnector1">
            <a:avLst/>
          </a:prstGeom>
          <a:noFill/>
          <a:ln cap="flat" cmpd="sng" w="9525">
            <a:solidFill>
              <a:srgbClr val="FF0000"/>
            </a:solidFill>
            <a:prstDash val="solid"/>
            <a:round/>
            <a:headEnd len="lg" w="lg" type="none"/>
            <a:tailEnd len="lg" w="lg" type="triangle"/>
          </a:ln>
        </p:spPr>
      </p:cxnSp>
      <p:grpSp>
        <p:nvGrpSpPr>
          <p:cNvPr id="142" name="Shape 142"/>
          <p:cNvGrpSpPr/>
          <p:nvPr/>
        </p:nvGrpSpPr>
        <p:grpSpPr>
          <a:xfrm>
            <a:off x="6027000" y="5030800"/>
            <a:ext cx="1490700" cy="950125"/>
            <a:chOff x="5876525" y="4979675"/>
            <a:chExt cx="1490700" cy="950125"/>
          </a:xfrm>
        </p:grpSpPr>
        <p:sp>
          <p:nvSpPr>
            <p:cNvPr id="143" name="Shape 143"/>
            <p:cNvSpPr/>
            <p:nvPr/>
          </p:nvSpPr>
          <p:spPr>
            <a:xfrm>
              <a:off x="5876525" y="4979675"/>
              <a:ext cx="1490700" cy="9501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Webcam</a:t>
              </a:r>
            </a:p>
          </p:txBody>
        </p:sp>
        <p:sp>
          <p:nvSpPr>
            <p:cNvPr id="144" name="Shape 144"/>
            <p:cNvSpPr/>
            <p:nvPr/>
          </p:nvSpPr>
          <p:spPr>
            <a:xfrm>
              <a:off x="6440525" y="5396400"/>
              <a:ext cx="926700" cy="5334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USB Port</a:t>
              </a:r>
            </a:p>
          </p:txBody>
        </p:sp>
      </p:grpSp>
      <p:sp>
        <p:nvSpPr>
          <p:cNvPr id="145" name="Shape 145"/>
          <p:cNvSpPr/>
          <p:nvPr/>
        </p:nvSpPr>
        <p:spPr>
          <a:xfrm>
            <a:off x="6193875" y="4204525"/>
            <a:ext cx="1691400" cy="495300"/>
          </a:xfrm>
          <a:prstGeom prst="roundRect">
            <a:avLst>
              <a:gd fmla="val 16667" name="adj"/>
            </a:avLst>
          </a:prstGeom>
          <a:solidFill>
            <a:srgbClr val="EEEEEE"/>
          </a:solidFill>
          <a:ln cap="flat" cmpd="sng" w="9525">
            <a:solidFill>
              <a:srgbClr val="595959"/>
            </a:solidFill>
            <a:prstDash val="solid"/>
            <a:round/>
            <a:headEnd len="med" w="med" type="none"/>
            <a:tailEnd len="med" w="med" type="none"/>
          </a:ln>
        </p:spPr>
        <p:txBody>
          <a:bodyPr anchorCtr="0" anchor="t" bIns="91425" lIns="91425" rIns="91425" wrap="square" tIns="91425">
            <a:noAutofit/>
          </a:bodyPr>
          <a:lstStyle/>
          <a:p>
            <a:pPr indent="0" lvl="0" marL="0" rtl="0" algn="ctr">
              <a:spcBef>
                <a:spcPts val="0"/>
              </a:spcBef>
              <a:buNone/>
            </a:pPr>
            <a:r>
              <a:rPr lang="en-US"/>
              <a:t>USB Port</a:t>
            </a:r>
          </a:p>
        </p:txBody>
      </p:sp>
      <p:pic>
        <p:nvPicPr>
          <p:cNvPr id="146" name="Shape 146"/>
          <p:cNvPicPr preferRelativeResize="0"/>
          <p:nvPr/>
        </p:nvPicPr>
        <p:blipFill>
          <a:blip r:embed="rId3">
            <a:alphaModFix/>
          </a:blip>
          <a:stretch>
            <a:fillRect/>
          </a:stretch>
        </p:blipFill>
        <p:spPr>
          <a:xfrm>
            <a:off x="0" y="1238500"/>
            <a:ext cx="9144000" cy="485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p:nvPr/>
        </p:nvSpPr>
        <p:spPr>
          <a:xfrm rot="2376158">
            <a:off x="4129111" y="2838835"/>
            <a:ext cx="737459" cy="2344703"/>
          </a:xfrm>
          <a:prstGeom prst="chord">
            <a:avLst>
              <a:gd fmla="val 2700000" name="adj1"/>
              <a:gd fmla="val 1620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52" name="Shape 152"/>
          <p:cNvSpPr/>
          <p:nvPr/>
        </p:nvSpPr>
        <p:spPr>
          <a:xfrm>
            <a:off x="2716938" y="2050325"/>
            <a:ext cx="1895100" cy="1989900"/>
          </a:xfrm>
          <a:prstGeom prst="parallelogram">
            <a:avLst>
              <a:gd fmla="val 25000" name="adj"/>
            </a:avLst>
          </a:prstGeom>
          <a:solidFill>
            <a:srgbClr val="B6D7A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53" name="Shape 153"/>
          <p:cNvSpPr/>
          <p:nvPr/>
        </p:nvSpPr>
        <p:spPr>
          <a:xfrm rot="825483">
            <a:off x="3477155" y="2703263"/>
            <a:ext cx="374649" cy="800523"/>
          </a:xfrm>
          <a:prstGeom prst="rect">
            <a:avLst/>
          </a:prstGeom>
          <a:solidFill>
            <a:srgbClr val="00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54" name="Shape 154"/>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a:spcBef>
                <a:spcPts val="0"/>
              </a:spcBef>
              <a:buNone/>
            </a:pPr>
            <a:r>
              <a:rPr lang="en-US"/>
              <a:t>General Controller Layout </a:t>
            </a:r>
          </a:p>
        </p:txBody>
      </p:sp>
      <p:grpSp>
        <p:nvGrpSpPr>
          <p:cNvPr id="155" name="Shape 155"/>
          <p:cNvGrpSpPr/>
          <p:nvPr/>
        </p:nvGrpSpPr>
        <p:grpSpPr>
          <a:xfrm>
            <a:off x="2961492" y="2924905"/>
            <a:ext cx="1358501" cy="533389"/>
            <a:chOff x="1525125" y="3582183"/>
            <a:chExt cx="1292825" cy="427567"/>
          </a:xfrm>
        </p:grpSpPr>
        <p:sp>
          <p:nvSpPr>
            <p:cNvPr id="156" name="Shape 156"/>
            <p:cNvSpPr/>
            <p:nvPr/>
          </p:nvSpPr>
          <p:spPr>
            <a:xfrm>
              <a:off x="1525125" y="35821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sp>
          <p:nvSpPr>
            <p:cNvPr id="157" name="Shape 157"/>
            <p:cNvSpPr/>
            <p:nvPr/>
          </p:nvSpPr>
          <p:spPr>
            <a:xfrm>
              <a:off x="1525125" y="36739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cxnSp>
          <p:nvCxnSpPr>
            <p:cNvPr id="158" name="Shape 158"/>
            <p:cNvCxnSpPr/>
            <p:nvPr/>
          </p:nvCxnSpPr>
          <p:spPr>
            <a:xfrm>
              <a:off x="1555425" y="3585550"/>
              <a:ext cx="0" cy="101100"/>
            </a:xfrm>
            <a:prstGeom prst="straightConnector1">
              <a:avLst/>
            </a:prstGeom>
            <a:noFill/>
            <a:ln cap="flat" cmpd="sng" w="28575">
              <a:solidFill>
                <a:srgbClr val="FF0000"/>
              </a:solidFill>
              <a:prstDash val="solid"/>
              <a:round/>
              <a:headEnd len="lg" w="lg" type="none"/>
              <a:tailEnd len="lg" w="lg" type="none"/>
            </a:ln>
          </p:spPr>
        </p:cxnSp>
        <p:cxnSp>
          <p:nvCxnSpPr>
            <p:cNvPr id="159" name="Shape 159"/>
            <p:cNvCxnSpPr/>
            <p:nvPr/>
          </p:nvCxnSpPr>
          <p:spPr>
            <a:xfrm rot="10800000">
              <a:off x="2807850" y="3908650"/>
              <a:ext cx="0" cy="101100"/>
            </a:xfrm>
            <a:prstGeom prst="straightConnector1">
              <a:avLst/>
            </a:prstGeom>
            <a:noFill/>
            <a:ln cap="flat" cmpd="sng" w="28575">
              <a:solidFill>
                <a:srgbClr val="FF0000"/>
              </a:solidFill>
              <a:prstDash val="solid"/>
              <a:round/>
              <a:headEnd len="lg" w="lg" type="none"/>
              <a:tailEnd len="lg" w="lg" type="none"/>
            </a:ln>
          </p:spPr>
        </p:cxnSp>
      </p:grpSp>
      <p:sp>
        <p:nvSpPr>
          <p:cNvPr id="160" name="Shape 160"/>
          <p:cNvSpPr/>
          <p:nvPr/>
        </p:nvSpPr>
        <p:spPr>
          <a:xfrm rot="421316">
            <a:off x="3091132" y="2309253"/>
            <a:ext cx="289572" cy="125771"/>
          </a:xfrm>
          <a:prstGeom prst="parallelogram">
            <a:avLst>
              <a:gd fmla="val 25000" name="adj"/>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161" name="Shape 161"/>
          <p:cNvGrpSpPr/>
          <p:nvPr/>
        </p:nvGrpSpPr>
        <p:grpSpPr>
          <a:xfrm>
            <a:off x="3137028" y="2242178"/>
            <a:ext cx="1358501" cy="533389"/>
            <a:chOff x="1525125" y="3582183"/>
            <a:chExt cx="1292825" cy="427567"/>
          </a:xfrm>
        </p:grpSpPr>
        <p:sp>
          <p:nvSpPr>
            <p:cNvPr id="162" name="Shape 162"/>
            <p:cNvSpPr/>
            <p:nvPr/>
          </p:nvSpPr>
          <p:spPr>
            <a:xfrm>
              <a:off x="1525125" y="35821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sp>
          <p:nvSpPr>
            <p:cNvPr id="163" name="Shape 163"/>
            <p:cNvSpPr/>
            <p:nvPr/>
          </p:nvSpPr>
          <p:spPr>
            <a:xfrm>
              <a:off x="1525125" y="36739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cxnSp>
          <p:nvCxnSpPr>
            <p:cNvPr id="164" name="Shape 164"/>
            <p:cNvCxnSpPr/>
            <p:nvPr/>
          </p:nvCxnSpPr>
          <p:spPr>
            <a:xfrm>
              <a:off x="1555425" y="3585550"/>
              <a:ext cx="0" cy="101100"/>
            </a:xfrm>
            <a:prstGeom prst="straightConnector1">
              <a:avLst/>
            </a:prstGeom>
            <a:noFill/>
            <a:ln cap="flat" cmpd="sng" w="28575">
              <a:solidFill>
                <a:srgbClr val="FF0000"/>
              </a:solidFill>
              <a:prstDash val="solid"/>
              <a:round/>
              <a:headEnd len="lg" w="lg" type="none"/>
              <a:tailEnd len="lg" w="lg" type="none"/>
            </a:ln>
          </p:spPr>
        </p:cxnSp>
        <p:cxnSp>
          <p:nvCxnSpPr>
            <p:cNvPr id="165" name="Shape 165"/>
            <p:cNvCxnSpPr/>
            <p:nvPr/>
          </p:nvCxnSpPr>
          <p:spPr>
            <a:xfrm rot="10800000">
              <a:off x="2807850" y="3908650"/>
              <a:ext cx="0" cy="101100"/>
            </a:xfrm>
            <a:prstGeom prst="straightConnector1">
              <a:avLst/>
            </a:prstGeom>
            <a:noFill/>
            <a:ln cap="flat" cmpd="sng" w="28575">
              <a:solidFill>
                <a:srgbClr val="FF0000"/>
              </a:solidFill>
              <a:prstDash val="solid"/>
              <a:round/>
              <a:headEnd len="lg" w="lg" type="none"/>
              <a:tailEnd len="lg" w="lg" type="none"/>
            </a:ln>
          </p:spPr>
        </p:cxnSp>
      </p:grpSp>
      <p:grpSp>
        <p:nvGrpSpPr>
          <p:cNvPr id="166" name="Shape 166"/>
          <p:cNvGrpSpPr/>
          <p:nvPr/>
        </p:nvGrpSpPr>
        <p:grpSpPr>
          <a:xfrm>
            <a:off x="2883588" y="3325452"/>
            <a:ext cx="1292825" cy="533389"/>
            <a:chOff x="1525125" y="3582183"/>
            <a:chExt cx="1292825" cy="427567"/>
          </a:xfrm>
        </p:grpSpPr>
        <p:sp>
          <p:nvSpPr>
            <p:cNvPr id="167" name="Shape 167"/>
            <p:cNvSpPr/>
            <p:nvPr/>
          </p:nvSpPr>
          <p:spPr>
            <a:xfrm>
              <a:off x="1525125" y="35821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sp>
          <p:nvSpPr>
            <p:cNvPr id="168" name="Shape 168"/>
            <p:cNvSpPr/>
            <p:nvPr/>
          </p:nvSpPr>
          <p:spPr>
            <a:xfrm>
              <a:off x="1525125" y="36739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cxnSp>
          <p:nvCxnSpPr>
            <p:cNvPr id="169" name="Shape 169"/>
            <p:cNvCxnSpPr/>
            <p:nvPr/>
          </p:nvCxnSpPr>
          <p:spPr>
            <a:xfrm>
              <a:off x="1555425" y="3585550"/>
              <a:ext cx="0" cy="101100"/>
            </a:xfrm>
            <a:prstGeom prst="straightConnector1">
              <a:avLst/>
            </a:prstGeom>
            <a:noFill/>
            <a:ln cap="flat" cmpd="sng" w="28575">
              <a:solidFill>
                <a:srgbClr val="FF0000"/>
              </a:solidFill>
              <a:prstDash val="solid"/>
              <a:round/>
              <a:headEnd len="lg" w="lg" type="none"/>
              <a:tailEnd len="lg" w="lg" type="none"/>
            </a:ln>
          </p:spPr>
        </p:cxnSp>
        <p:cxnSp>
          <p:nvCxnSpPr>
            <p:cNvPr id="170" name="Shape 170"/>
            <p:cNvCxnSpPr/>
            <p:nvPr/>
          </p:nvCxnSpPr>
          <p:spPr>
            <a:xfrm rot="10800000">
              <a:off x="2807850" y="3908650"/>
              <a:ext cx="0" cy="101100"/>
            </a:xfrm>
            <a:prstGeom prst="straightConnector1">
              <a:avLst/>
            </a:prstGeom>
            <a:noFill/>
            <a:ln cap="flat" cmpd="sng" w="28575">
              <a:solidFill>
                <a:srgbClr val="FF0000"/>
              </a:solidFill>
              <a:prstDash val="solid"/>
              <a:round/>
              <a:headEnd len="lg" w="lg" type="none"/>
              <a:tailEnd len="lg" w="lg" type="none"/>
            </a:ln>
          </p:spPr>
        </p:cxnSp>
      </p:grpSp>
      <p:grpSp>
        <p:nvGrpSpPr>
          <p:cNvPr id="171" name="Shape 171"/>
          <p:cNvGrpSpPr/>
          <p:nvPr/>
        </p:nvGrpSpPr>
        <p:grpSpPr>
          <a:xfrm>
            <a:off x="3045126" y="2565705"/>
            <a:ext cx="1358501" cy="533389"/>
            <a:chOff x="1525125" y="3582183"/>
            <a:chExt cx="1292825" cy="427567"/>
          </a:xfrm>
        </p:grpSpPr>
        <p:sp>
          <p:nvSpPr>
            <p:cNvPr id="172" name="Shape 172"/>
            <p:cNvSpPr/>
            <p:nvPr/>
          </p:nvSpPr>
          <p:spPr>
            <a:xfrm>
              <a:off x="1525125" y="35821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sp>
          <p:nvSpPr>
            <p:cNvPr id="173" name="Shape 173"/>
            <p:cNvSpPr/>
            <p:nvPr/>
          </p:nvSpPr>
          <p:spPr>
            <a:xfrm>
              <a:off x="1525125" y="3673983"/>
              <a:ext cx="1292825" cy="326575"/>
            </a:xfrm>
            <a:custGeom>
              <a:pathLst>
                <a:path extrusionOk="0" h="13063" w="51713">
                  <a:moveTo>
                    <a:pt x="0" y="135"/>
                  </a:moveTo>
                  <a:cubicBezTo>
                    <a:pt x="5656" y="337"/>
                    <a:pt x="25317" y="-807"/>
                    <a:pt x="33936" y="1347"/>
                  </a:cubicBezTo>
                  <a:cubicBezTo>
                    <a:pt x="42554" y="3501"/>
                    <a:pt x="48750" y="11110"/>
                    <a:pt x="51713" y="13063"/>
                  </a:cubicBezTo>
                </a:path>
              </a:pathLst>
            </a:custGeom>
            <a:noFill/>
            <a:ln cap="flat" cmpd="sng" w="28575">
              <a:solidFill>
                <a:srgbClr val="FF0000"/>
              </a:solidFill>
              <a:prstDash val="solid"/>
              <a:round/>
              <a:headEnd len="lg" w="lg" type="none"/>
              <a:tailEnd len="lg" w="lg" type="none"/>
            </a:ln>
          </p:spPr>
        </p:sp>
        <p:cxnSp>
          <p:nvCxnSpPr>
            <p:cNvPr id="174" name="Shape 174"/>
            <p:cNvCxnSpPr/>
            <p:nvPr/>
          </p:nvCxnSpPr>
          <p:spPr>
            <a:xfrm>
              <a:off x="1555425" y="3585550"/>
              <a:ext cx="0" cy="101100"/>
            </a:xfrm>
            <a:prstGeom prst="straightConnector1">
              <a:avLst/>
            </a:prstGeom>
            <a:noFill/>
            <a:ln cap="flat" cmpd="sng" w="28575">
              <a:solidFill>
                <a:srgbClr val="FF0000"/>
              </a:solidFill>
              <a:prstDash val="solid"/>
              <a:round/>
              <a:headEnd len="lg" w="lg" type="none"/>
              <a:tailEnd len="lg" w="lg" type="none"/>
            </a:ln>
          </p:spPr>
        </p:cxnSp>
        <p:cxnSp>
          <p:nvCxnSpPr>
            <p:cNvPr id="175" name="Shape 175"/>
            <p:cNvCxnSpPr/>
            <p:nvPr/>
          </p:nvCxnSpPr>
          <p:spPr>
            <a:xfrm rot="10800000">
              <a:off x="2807850" y="3908650"/>
              <a:ext cx="0" cy="101100"/>
            </a:xfrm>
            <a:prstGeom prst="straightConnector1">
              <a:avLst/>
            </a:prstGeom>
            <a:noFill/>
            <a:ln cap="flat" cmpd="sng" w="28575">
              <a:solidFill>
                <a:srgbClr val="FF0000"/>
              </a:solidFill>
              <a:prstDash val="solid"/>
              <a:round/>
              <a:headEnd len="lg" w="lg" type="none"/>
              <a:tailEnd len="lg" w="lg" type="none"/>
            </a:ln>
          </p:spPr>
        </p:cxnSp>
      </p:grpSp>
      <p:sp>
        <p:nvSpPr>
          <p:cNvPr id="176" name="Shape 176"/>
          <p:cNvSpPr/>
          <p:nvPr/>
        </p:nvSpPr>
        <p:spPr>
          <a:xfrm>
            <a:off x="2792975" y="1885450"/>
            <a:ext cx="488400" cy="399600"/>
          </a:xfrm>
          <a:prstGeom prst="ellipse">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7" name="Shape 177"/>
          <p:cNvSpPr/>
          <p:nvPr/>
        </p:nvSpPr>
        <p:spPr>
          <a:xfrm>
            <a:off x="2950775" y="2005150"/>
            <a:ext cx="172800" cy="160200"/>
          </a:xfrm>
          <a:prstGeom prst="ellipse">
            <a:avLst/>
          </a:prstGeom>
          <a:solidFill>
            <a:srgbClr val="FF99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8" name="Shape 178"/>
          <p:cNvSpPr/>
          <p:nvPr/>
        </p:nvSpPr>
        <p:spPr>
          <a:xfrm rot="-4138292">
            <a:off x="3224950" y="3445749"/>
            <a:ext cx="171701" cy="1538578"/>
          </a:xfrm>
          <a:prstGeom prst="flowChartInputOutpu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79" name="Shape 179"/>
          <p:cNvSpPr/>
          <p:nvPr/>
        </p:nvSpPr>
        <p:spPr>
          <a:xfrm rot="-10023105">
            <a:off x="2725072" y="2003857"/>
            <a:ext cx="222251" cy="2061895"/>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80" name="Shape 180"/>
          <p:cNvSpPr/>
          <p:nvPr/>
        </p:nvSpPr>
        <p:spPr>
          <a:xfrm rot="-10023105">
            <a:off x="2757402" y="2007609"/>
            <a:ext cx="222251" cy="1773782"/>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81" name="Shape 181"/>
          <p:cNvSpPr/>
          <p:nvPr/>
        </p:nvSpPr>
        <p:spPr>
          <a:xfrm rot="772371">
            <a:off x="2727603" y="2270732"/>
            <a:ext cx="222184" cy="1507235"/>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82" name="Shape 182"/>
          <p:cNvSpPr txBox="1"/>
          <p:nvPr/>
        </p:nvSpPr>
        <p:spPr>
          <a:xfrm>
            <a:off x="1257300" y="2201950"/>
            <a:ext cx="1524900" cy="442500"/>
          </a:xfrm>
          <a:prstGeom prst="rect">
            <a:avLst/>
          </a:prstGeom>
          <a:noFill/>
          <a:ln>
            <a:noFill/>
          </a:ln>
        </p:spPr>
        <p:txBody>
          <a:bodyPr anchorCtr="0" anchor="t" bIns="91425" lIns="91425" rIns="91425" wrap="square" tIns="91425">
            <a:noAutofit/>
          </a:bodyPr>
          <a:lstStyle/>
          <a:p>
            <a:pPr indent="0" lvl="0" marL="0">
              <a:spcBef>
                <a:spcPts val="0"/>
              </a:spcBef>
              <a:buNone/>
            </a:pPr>
            <a:r>
              <a:rPr lang="en-US" sz="1800"/>
              <a:t>Spring Hinge</a:t>
            </a:r>
          </a:p>
        </p:txBody>
      </p:sp>
      <p:grpSp>
        <p:nvGrpSpPr>
          <p:cNvPr id="183" name="Shape 183"/>
          <p:cNvGrpSpPr/>
          <p:nvPr/>
        </p:nvGrpSpPr>
        <p:grpSpPr>
          <a:xfrm>
            <a:off x="3649675" y="1439129"/>
            <a:ext cx="488434" cy="934900"/>
            <a:chOff x="3649675" y="1439129"/>
            <a:chExt cx="488434" cy="934900"/>
          </a:xfrm>
        </p:grpSpPr>
        <p:sp>
          <p:nvSpPr>
            <p:cNvPr id="184" name="Shape 184"/>
            <p:cNvSpPr/>
            <p:nvPr/>
          </p:nvSpPr>
          <p:spPr>
            <a:xfrm rot="468475">
              <a:off x="3857268" y="1606507"/>
              <a:ext cx="181079"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185" name="Shape 185"/>
            <p:cNvGrpSpPr/>
            <p:nvPr/>
          </p:nvGrpSpPr>
          <p:grpSpPr>
            <a:xfrm>
              <a:off x="3649675" y="1439129"/>
              <a:ext cx="488434" cy="934900"/>
              <a:chOff x="3694250" y="1380791"/>
              <a:chExt cx="488434" cy="934900"/>
            </a:xfrm>
          </p:grpSpPr>
          <p:grpSp>
            <p:nvGrpSpPr>
              <p:cNvPr id="186" name="Shape 186"/>
              <p:cNvGrpSpPr/>
              <p:nvPr/>
            </p:nvGrpSpPr>
            <p:grpSpPr>
              <a:xfrm rot="359892">
                <a:off x="3708881" y="2032705"/>
                <a:ext cx="459172" cy="259971"/>
                <a:chOff x="3716850" y="1830838"/>
                <a:chExt cx="459600" cy="434088"/>
              </a:xfrm>
            </p:grpSpPr>
            <p:sp>
              <p:nvSpPr>
                <p:cNvPr id="187" name="Shape 187"/>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88" name="Shape 188"/>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189" name="Shape 189"/>
              <p:cNvGrpSpPr/>
              <p:nvPr/>
            </p:nvGrpSpPr>
            <p:grpSpPr>
              <a:xfrm>
                <a:off x="3882584" y="1380791"/>
                <a:ext cx="295076" cy="572579"/>
                <a:chOff x="3882584" y="1380791"/>
                <a:chExt cx="295076" cy="572579"/>
              </a:xfrm>
            </p:grpSpPr>
            <p:sp>
              <p:nvSpPr>
                <p:cNvPr id="190" name="Shape 190"/>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91" name="Shape 191"/>
                <p:cNvSpPr/>
                <p:nvPr/>
              </p:nvSpPr>
              <p:spPr>
                <a:xfrm rot="467221">
                  <a:off x="3975805" y="1503500"/>
                  <a:ext cx="70853" cy="337758"/>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92" name="Shape 192"/>
                <p:cNvSpPr/>
                <p:nvPr/>
              </p:nvSpPr>
              <p:spPr>
                <a:xfrm rot="556675">
                  <a:off x="3910006" y="1401075"/>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grpSp>
      <p:sp>
        <p:nvSpPr>
          <p:cNvPr id="193" name="Shape 193"/>
          <p:cNvSpPr txBox="1"/>
          <p:nvPr/>
        </p:nvSpPr>
        <p:spPr>
          <a:xfrm>
            <a:off x="4506400" y="1611575"/>
            <a:ext cx="2427900" cy="840600"/>
          </a:xfrm>
          <a:prstGeom prst="rect">
            <a:avLst/>
          </a:prstGeom>
          <a:noFill/>
          <a:ln>
            <a:noFill/>
          </a:ln>
        </p:spPr>
        <p:txBody>
          <a:bodyPr anchorCtr="0" anchor="t" bIns="91425" lIns="91425" rIns="91425" wrap="square" tIns="91425">
            <a:noAutofit/>
          </a:bodyPr>
          <a:lstStyle/>
          <a:p>
            <a:pPr indent="0" lvl="0" marL="0">
              <a:spcBef>
                <a:spcPts val="0"/>
              </a:spcBef>
              <a:buNone/>
            </a:pPr>
            <a:r>
              <a:rPr lang="en-US" sz="1800">
                <a:latin typeface="Verdana"/>
                <a:ea typeface="Verdana"/>
                <a:cs typeface="Verdana"/>
                <a:sym typeface="Verdana"/>
              </a:rPr>
              <a:t>Finger Sensor    (Pressure Shown)</a:t>
            </a:r>
          </a:p>
        </p:txBody>
      </p:sp>
      <p:sp>
        <p:nvSpPr>
          <p:cNvPr id="194" name="Shape 194"/>
          <p:cNvSpPr txBox="1"/>
          <p:nvPr/>
        </p:nvSpPr>
        <p:spPr>
          <a:xfrm>
            <a:off x="4517100" y="2530075"/>
            <a:ext cx="1838100" cy="4425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sz="1800">
                <a:latin typeface="Verdana"/>
                <a:ea typeface="Verdana"/>
                <a:cs typeface="Verdana"/>
                <a:sym typeface="Verdana"/>
              </a:rPr>
              <a:t>Sensor Rail</a:t>
            </a:r>
          </a:p>
        </p:txBody>
      </p:sp>
      <p:sp>
        <p:nvSpPr>
          <p:cNvPr id="195" name="Shape 195"/>
          <p:cNvSpPr txBox="1"/>
          <p:nvPr/>
        </p:nvSpPr>
        <p:spPr>
          <a:xfrm>
            <a:off x="5096200" y="3491550"/>
            <a:ext cx="1838100" cy="4425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sz="1800">
                <a:latin typeface="Verdana"/>
                <a:ea typeface="Verdana"/>
                <a:cs typeface="Verdana"/>
                <a:sym typeface="Verdana"/>
              </a:rPr>
              <a:t>Palm Rest</a:t>
            </a:r>
          </a:p>
        </p:txBody>
      </p:sp>
      <p:grpSp>
        <p:nvGrpSpPr>
          <p:cNvPr id="196" name="Shape 196"/>
          <p:cNvGrpSpPr/>
          <p:nvPr/>
        </p:nvGrpSpPr>
        <p:grpSpPr>
          <a:xfrm rot="1186445">
            <a:off x="3936146" y="1867070"/>
            <a:ext cx="488416" cy="934867"/>
            <a:chOff x="3649675" y="1439129"/>
            <a:chExt cx="488434" cy="934900"/>
          </a:xfrm>
        </p:grpSpPr>
        <p:sp>
          <p:nvSpPr>
            <p:cNvPr id="197" name="Shape 197"/>
            <p:cNvSpPr/>
            <p:nvPr/>
          </p:nvSpPr>
          <p:spPr>
            <a:xfrm rot="468475">
              <a:off x="3857268" y="1606507"/>
              <a:ext cx="181079"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198" name="Shape 198"/>
            <p:cNvGrpSpPr/>
            <p:nvPr/>
          </p:nvGrpSpPr>
          <p:grpSpPr>
            <a:xfrm>
              <a:off x="3649675" y="1439129"/>
              <a:ext cx="488434" cy="934900"/>
              <a:chOff x="3694250" y="1380791"/>
              <a:chExt cx="488434" cy="934900"/>
            </a:xfrm>
          </p:grpSpPr>
          <p:grpSp>
            <p:nvGrpSpPr>
              <p:cNvPr id="199" name="Shape 199"/>
              <p:cNvGrpSpPr/>
              <p:nvPr/>
            </p:nvGrpSpPr>
            <p:grpSpPr>
              <a:xfrm rot="359892">
                <a:off x="3708881" y="2032705"/>
                <a:ext cx="459172" cy="259971"/>
                <a:chOff x="3716850" y="1830838"/>
                <a:chExt cx="459600" cy="434088"/>
              </a:xfrm>
            </p:grpSpPr>
            <p:sp>
              <p:nvSpPr>
                <p:cNvPr id="200" name="Shape 200"/>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01" name="Shape 201"/>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02" name="Shape 202"/>
              <p:cNvGrpSpPr/>
              <p:nvPr/>
            </p:nvGrpSpPr>
            <p:grpSpPr>
              <a:xfrm>
                <a:off x="3882584" y="1380791"/>
                <a:ext cx="295076" cy="572579"/>
                <a:chOff x="3882584" y="1380791"/>
                <a:chExt cx="295076" cy="572579"/>
              </a:xfrm>
            </p:grpSpPr>
            <p:sp>
              <p:nvSpPr>
                <p:cNvPr id="203" name="Shape 203"/>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04" name="Shape 204"/>
                <p:cNvSpPr/>
                <p:nvPr/>
              </p:nvSpPr>
              <p:spPr>
                <a:xfrm rot="467221">
                  <a:off x="3975805" y="1503500"/>
                  <a:ext cx="70853" cy="337758"/>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05" name="Shape 205"/>
                <p:cNvSpPr/>
                <p:nvPr/>
              </p:nvSpPr>
              <p:spPr>
                <a:xfrm rot="556675">
                  <a:off x="3910006" y="1401075"/>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grpSp>
      <p:sp>
        <p:nvSpPr>
          <p:cNvPr id="206" name="Shape 206"/>
          <p:cNvSpPr txBox="1"/>
          <p:nvPr/>
        </p:nvSpPr>
        <p:spPr>
          <a:xfrm>
            <a:off x="2095500" y="1451225"/>
            <a:ext cx="1720800" cy="442500"/>
          </a:xfrm>
          <a:prstGeom prst="rect">
            <a:avLst/>
          </a:prstGeom>
          <a:noFill/>
          <a:ln>
            <a:noFill/>
          </a:ln>
        </p:spPr>
        <p:txBody>
          <a:bodyPr anchorCtr="0" anchor="t" bIns="91425" lIns="91425" rIns="91425" wrap="square" tIns="91425">
            <a:noAutofit/>
          </a:bodyPr>
          <a:lstStyle/>
          <a:p>
            <a:pPr indent="0" lvl="0" marL="0">
              <a:spcBef>
                <a:spcPts val="0"/>
              </a:spcBef>
              <a:buNone/>
            </a:pPr>
            <a:r>
              <a:rPr lang="en-US" sz="1800"/>
              <a:t>rotary encoder</a:t>
            </a:r>
          </a:p>
        </p:txBody>
      </p:sp>
      <p:grpSp>
        <p:nvGrpSpPr>
          <p:cNvPr id="207" name="Shape 207"/>
          <p:cNvGrpSpPr/>
          <p:nvPr/>
        </p:nvGrpSpPr>
        <p:grpSpPr>
          <a:xfrm rot="1354944">
            <a:off x="3850531" y="2198640"/>
            <a:ext cx="488419" cy="934872"/>
            <a:chOff x="3649675" y="1439129"/>
            <a:chExt cx="488434" cy="934900"/>
          </a:xfrm>
        </p:grpSpPr>
        <p:sp>
          <p:nvSpPr>
            <p:cNvPr id="208" name="Shape 208"/>
            <p:cNvSpPr/>
            <p:nvPr/>
          </p:nvSpPr>
          <p:spPr>
            <a:xfrm rot="468475">
              <a:off x="3857268" y="1606507"/>
              <a:ext cx="181079"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209" name="Shape 209"/>
            <p:cNvGrpSpPr/>
            <p:nvPr/>
          </p:nvGrpSpPr>
          <p:grpSpPr>
            <a:xfrm>
              <a:off x="3649675" y="1439129"/>
              <a:ext cx="488434" cy="934900"/>
              <a:chOff x="3694250" y="1380791"/>
              <a:chExt cx="488434" cy="934900"/>
            </a:xfrm>
          </p:grpSpPr>
          <p:grpSp>
            <p:nvGrpSpPr>
              <p:cNvPr id="210" name="Shape 210"/>
              <p:cNvGrpSpPr/>
              <p:nvPr/>
            </p:nvGrpSpPr>
            <p:grpSpPr>
              <a:xfrm rot="359892">
                <a:off x="3708881" y="2032705"/>
                <a:ext cx="459172" cy="259971"/>
                <a:chOff x="3716850" y="1830838"/>
                <a:chExt cx="459600" cy="434088"/>
              </a:xfrm>
            </p:grpSpPr>
            <p:sp>
              <p:nvSpPr>
                <p:cNvPr id="211" name="Shape 211"/>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12" name="Shape 212"/>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13" name="Shape 213"/>
              <p:cNvGrpSpPr/>
              <p:nvPr/>
            </p:nvGrpSpPr>
            <p:grpSpPr>
              <a:xfrm>
                <a:off x="3882584" y="1380791"/>
                <a:ext cx="295076" cy="572579"/>
                <a:chOff x="3882584" y="1380791"/>
                <a:chExt cx="295076" cy="572579"/>
              </a:xfrm>
            </p:grpSpPr>
            <p:sp>
              <p:nvSpPr>
                <p:cNvPr id="214" name="Shape 214"/>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15" name="Shape 215"/>
                <p:cNvSpPr/>
                <p:nvPr/>
              </p:nvSpPr>
              <p:spPr>
                <a:xfrm rot="467221">
                  <a:off x="3975805" y="1503500"/>
                  <a:ext cx="70853" cy="337758"/>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16" name="Shape 216"/>
                <p:cNvSpPr/>
                <p:nvPr/>
              </p:nvSpPr>
              <p:spPr>
                <a:xfrm rot="556675">
                  <a:off x="3910006" y="1401075"/>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grpSp>
      <p:grpSp>
        <p:nvGrpSpPr>
          <p:cNvPr id="217" name="Shape 217"/>
          <p:cNvGrpSpPr/>
          <p:nvPr/>
        </p:nvGrpSpPr>
        <p:grpSpPr>
          <a:xfrm>
            <a:off x="3089005" y="2530084"/>
            <a:ext cx="488434" cy="934900"/>
            <a:chOff x="3649675" y="1439129"/>
            <a:chExt cx="488434" cy="934900"/>
          </a:xfrm>
        </p:grpSpPr>
        <p:sp>
          <p:nvSpPr>
            <p:cNvPr id="218" name="Shape 218"/>
            <p:cNvSpPr/>
            <p:nvPr/>
          </p:nvSpPr>
          <p:spPr>
            <a:xfrm rot="468475">
              <a:off x="3857268" y="1606507"/>
              <a:ext cx="181079" cy="601281"/>
            </a:xfrm>
            <a:prstGeom prst="can">
              <a:avLst>
                <a:gd fmla="val 25000" name="adj"/>
              </a:avLst>
            </a:prstGeom>
            <a:solidFill>
              <a:srgbClr val="CFE2F3"/>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219" name="Shape 219"/>
            <p:cNvGrpSpPr/>
            <p:nvPr/>
          </p:nvGrpSpPr>
          <p:grpSpPr>
            <a:xfrm>
              <a:off x="3649675" y="1439129"/>
              <a:ext cx="488434" cy="934900"/>
              <a:chOff x="3694250" y="1380791"/>
              <a:chExt cx="488434" cy="934900"/>
            </a:xfrm>
          </p:grpSpPr>
          <p:grpSp>
            <p:nvGrpSpPr>
              <p:cNvPr id="220" name="Shape 220"/>
              <p:cNvGrpSpPr/>
              <p:nvPr/>
            </p:nvGrpSpPr>
            <p:grpSpPr>
              <a:xfrm rot="359892">
                <a:off x="3708881" y="2032705"/>
                <a:ext cx="459172" cy="259971"/>
                <a:chOff x="3716850" y="1830838"/>
                <a:chExt cx="459600" cy="434088"/>
              </a:xfrm>
            </p:grpSpPr>
            <p:sp>
              <p:nvSpPr>
                <p:cNvPr id="221" name="Shape 221"/>
                <p:cNvSpPr/>
                <p:nvPr/>
              </p:nvSpPr>
              <p:spPr>
                <a:xfrm>
                  <a:off x="3716850" y="2009925"/>
                  <a:ext cx="459600" cy="255000"/>
                </a:xfrm>
                <a:prstGeom prst="rect">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2" name="Shape 222"/>
                <p:cNvSpPr/>
                <p:nvPr/>
              </p:nvSpPr>
              <p:spPr>
                <a:xfrm>
                  <a:off x="3908750" y="1830838"/>
                  <a:ext cx="80700" cy="189300"/>
                </a:xfrm>
                <a:prstGeom prst="can">
                  <a:avLst>
                    <a:gd fmla="val 25000" name="adj"/>
                  </a:avLst>
                </a:prstGeom>
                <a:solidFill>
                  <a:srgbClr val="6D9EEB"/>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23" name="Shape 223"/>
              <p:cNvGrpSpPr/>
              <p:nvPr/>
            </p:nvGrpSpPr>
            <p:grpSpPr>
              <a:xfrm>
                <a:off x="3882584" y="1380791"/>
                <a:ext cx="295076" cy="572579"/>
                <a:chOff x="3882584" y="1380791"/>
                <a:chExt cx="295076" cy="572579"/>
              </a:xfrm>
            </p:grpSpPr>
            <p:sp>
              <p:nvSpPr>
                <p:cNvPr id="224" name="Shape 224"/>
                <p:cNvSpPr/>
                <p:nvPr/>
              </p:nvSpPr>
              <p:spPr>
                <a:xfrm rot="468475">
                  <a:off x="3889695" y="1823234"/>
                  <a:ext cx="181079" cy="118373"/>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5" name="Shape 225"/>
                <p:cNvSpPr/>
                <p:nvPr/>
              </p:nvSpPr>
              <p:spPr>
                <a:xfrm rot="467221">
                  <a:off x="3975805" y="1503500"/>
                  <a:ext cx="70853" cy="337758"/>
                </a:xfrm>
                <a:prstGeom prst="can">
                  <a:avLst>
                    <a:gd fmla="val 25000" name="adj"/>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26" name="Shape 226"/>
                <p:cNvSpPr/>
                <p:nvPr/>
              </p:nvSpPr>
              <p:spPr>
                <a:xfrm rot="556675">
                  <a:off x="3910006" y="1401075"/>
                  <a:ext cx="260508" cy="110033"/>
                </a:xfrm>
                <a:prstGeom prst="ellipse">
                  <a:avLst/>
                </a:prstGeom>
                <a:solidFill>
                  <a:srgbClr val="3C78D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grpSp>
      <p:grpSp>
        <p:nvGrpSpPr>
          <p:cNvPr id="227" name="Shape 227"/>
          <p:cNvGrpSpPr/>
          <p:nvPr/>
        </p:nvGrpSpPr>
        <p:grpSpPr>
          <a:xfrm>
            <a:off x="3281375" y="3710000"/>
            <a:ext cx="368400" cy="333325"/>
            <a:chOff x="3281375" y="3710000"/>
            <a:chExt cx="368400" cy="333325"/>
          </a:xfrm>
        </p:grpSpPr>
        <p:sp>
          <p:nvSpPr>
            <p:cNvPr id="228" name="Shape 228"/>
            <p:cNvSpPr/>
            <p:nvPr/>
          </p:nvSpPr>
          <p:spPr>
            <a:xfrm>
              <a:off x="3281375" y="3710000"/>
              <a:ext cx="368400" cy="333300"/>
            </a:xfrm>
            <a:prstGeom prst="roundRect">
              <a:avLst>
                <a:gd fmla="val 16667" name="adj"/>
              </a:avLst>
            </a:prstGeom>
            <a:solidFill>
              <a:srgbClr val="D9D9D9"/>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9" name="Shape 229"/>
            <p:cNvSpPr/>
            <p:nvPr/>
          </p:nvSpPr>
          <p:spPr>
            <a:xfrm>
              <a:off x="3313175" y="3738513"/>
              <a:ext cx="314400" cy="276300"/>
            </a:xfrm>
            <a:prstGeom prst="roundRect">
              <a:avLst>
                <a:gd fmla="val 16667" name="adj"/>
              </a:avLst>
            </a:prstGeom>
            <a:gradFill>
              <a:gsLst>
                <a:gs pos="0">
                  <a:srgbClr val="FFFFFF"/>
                </a:gs>
                <a:gs pos="100000">
                  <a:srgbClr val="BEBEBE"/>
                </a:gs>
              </a:gsLst>
              <a:lin ang="5400012" scaled="0"/>
            </a:gra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230" name="Shape 230"/>
            <p:cNvCxnSpPr/>
            <p:nvPr/>
          </p:nvCxnSpPr>
          <p:spPr>
            <a:xfrm>
              <a:off x="3319475" y="3971925"/>
              <a:ext cx="4800" cy="71400"/>
            </a:xfrm>
            <a:prstGeom prst="straightConnector1">
              <a:avLst/>
            </a:prstGeom>
            <a:noFill/>
            <a:ln cap="flat" cmpd="sng" w="9525">
              <a:solidFill>
                <a:schemeClr val="dk2"/>
              </a:solidFill>
              <a:prstDash val="solid"/>
              <a:round/>
              <a:headEnd len="lg" w="lg" type="none"/>
              <a:tailEnd len="lg" w="lg" type="none"/>
            </a:ln>
          </p:spPr>
        </p:cxnSp>
        <p:cxnSp>
          <p:nvCxnSpPr>
            <p:cNvPr id="231" name="Shape 231"/>
            <p:cNvCxnSpPr/>
            <p:nvPr/>
          </p:nvCxnSpPr>
          <p:spPr>
            <a:xfrm>
              <a:off x="3622775" y="3969438"/>
              <a:ext cx="4800" cy="71400"/>
            </a:xfrm>
            <a:prstGeom prst="straightConnector1">
              <a:avLst/>
            </a:prstGeom>
            <a:noFill/>
            <a:ln cap="flat" cmpd="sng" w="9525">
              <a:solidFill>
                <a:schemeClr val="dk2"/>
              </a:solidFill>
              <a:prstDash val="solid"/>
              <a:round/>
              <a:headEnd len="lg" w="lg" type="none"/>
              <a:tailEnd len="lg" w="lg" type="none"/>
            </a:ln>
          </p:spPr>
        </p:cxnSp>
      </p:grpSp>
      <p:sp>
        <p:nvSpPr>
          <p:cNvPr id="232" name="Shape 232"/>
          <p:cNvSpPr txBox="1"/>
          <p:nvPr/>
        </p:nvSpPr>
        <p:spPr>
          <a:xfrm>
            <a:off x="3577450" y="3709988"/>
            <a:ext cx="752400" cy="27630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t>USB</a:t>
            </a:r>
          </a:p>
        </p:txBody>
      </p:sp>
      <p:sp>
        <p:nvSpPr>
          <p:cNvPr id="233" name="Shape 233"/>
          <p:cNvSpPr txBox="1"/>
          <p:nvPr/>
        </p:nvSpPr>
        <p:spPr>
          <a:xfrm rot="631506">
            <a:off x="3357357" y="2990102"/>
            <a:ext cx="614235" cy="252660"/>
          </a:xfrm>
          <a:prstGeom prst="rect">
            <a:avLst/>
          </a:prstGeom>
          <a:noFill/>
          <a:ln>
            <a:noFill/>
          </a:ln>
        </p:spPr>
        <p:txBody>
          <a:bodyPr anchorCtr="0" anchor="t" bIns="91425" lIns="91425" rIns="91425" wrap="square" tIns="91425">
            <a:noAutofit/>
          </a:bodyPr>
          <a:lstStyle/>
          <a:p>
            <a:pPr indent="0" lvl="0" marL="0" rtl="0">
              <a:spcBef>
                <a:spcPts val="0"/>
              </a:spcBef>
              <a:buNone/>
            </a:pPr>
            <a:r>
              <a:rPr lang="en-US">
                <a:solidFill>
                  <a:srgbClr val="FFFFFF"/>
                </a:solidFill>
              </a:rPr>
              <a:t>MCU</a:t>
            </a:r>
          </a:p>
        </p:txBody>
      </p:sp>
      <p:sp>
        <p:nvSpPr>
          <p:cNvPr id="234" name="Shape 234"/>
          <p:cNvSpPr/>
          <p:nvPr/>
        </p:nvSpPr>
        <p:spPr>
          <a:xfrm rot="421316">
            <a:off x="2746432" y="3720603"/>
            <a:ext cx="289572" cy="125771"/>
          </a:xfrm>
          <a:prstGeom prst="parallelogram">
            <a:avLst>
              <a:gd fmla="val 25000" name="adj"/>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35" name="Shape 235"/>
          <p:cNvSpPr txBox="1"/>
          <p:nvPr/>
        </p:nvSpPr>
        <p:spPr>
          <a:xfrm rot="371526">
            <a:off x="2753641" y="3460600"/>
            <a:ext cx="884460" cy="305985"/>
          </a:xfrm>
          <a:prstGeom prst="rect">
            <a:avLst/>
          </a:prstGeom>
          <a:noFill/>
          <a:ln>
            <a:noFill/>
          </a:ln>
        </p:spPr>
        <p:txBody>
          <a:bodyPr anchorCtr="0" anchor="t" bIns="91425" lIns="91425" rIns="91425" wrap="square" tIns="91425">
            <a:noAutofit/>
          </a:bodyPr>
          <a:lstStyle/>
          <a:p>
            <a:pPr indent="0" lvl="0" marL="0" rtl="0">
              <a:spcBef>
                <a:spcPts val="0"/>
              </a:spcBef>
              <a:buNone/>
            </a:pPr>
            <a:r>
              <a:rPr lang="en-US" sz="1200"/>
              <a:t>Actuator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idx="2" type="body"/>
          </p:nvPr>
        </p:nvSpPr>
        <p:spPr>
          <a:xfrm>
            <a:off x="3104213" y="1396200"/>
            <a:ext cx="2958900" cy="44958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165100" lvl="0" marL="342900" rtl="0" algn="ctr">
              <a:spcBef>
                <a:spcPts val="0"/>
              </a:spcBef>
              <a:buNone/>
            </a:pPr>
            <a:r>
              <a:rPr lang="en-US" sz="2400"/>
              <a:t>Infrared Emitting Diode (IR-LED)</a:t>
            </a:r>
          </a:p>
          <a:p>
            <a:pPr indent="457200" lvl="0" marL="0" rtl="0">
              <a:spcBef>
                <a:spcPts val="0"/>
              </a:spcBef>
              <a:buNone/>
            </a:pPr>
            <a:r>
              <a:rPr lang="en-US" sz="1800"/>
              <a:t>Plunger</a:t>
            </a:r>
          </a:p>
          <a:p>
            <a:pPr indent="-69850" lvl="0" marL="0" rtl="0">
              <a:spcBef>
                <a:spcPts val="0"/>
              </a:spcBef>
              <a:buClr>
                <a:schemeClr val="dk1"/>
              </a:buClr>
              <a:buSzPts val="1100"/>
              <a:buFont typeface="Arial"/>
              <a:buNone/>
            </a:pPr>
            <a:r>
              <a:rPr lang="en-US" sz="1800"/>
              <a:t> 	Side Guides </a:t>
            </a:r>
          </a:p>
          <a:p>
            <a:pPr indent="387350" lvl="0" marL="0" rtl="0">
              <a:spcBef>
                <a:spcPts val="0"/>
              </a:spcBef>
              <a:buClr>
                <a:schemeClr val="dk1"/>
              </a:buClr>
              <a:buSzPts val="1100"/>
              <a:buFont typeface="Arial"/>
              <a:buNone/>
            </a:pPr>
            <a:r>
              <a:rPr lang="en-US" sz="1800"/>
              <a:t>IR-LED</a:t>
            </a:r>
          </a:p>
          <a:p>
            <a:pPr indent="-69850" lvl="0" marL="0" rtl="0">
              <a:spcBef>
                <a:spcPts val="0"/>
              </a:spcBef>
              <a:buClr>
                <a:schemeClr val="dk1"/>
              </a:buClr>
              <a:buSzPts val="1100"/>
              <a:buFont typeface="Arial"/>
              <a:buNone/>
            </a:pPr>
            <a:r>
              <a:rPr lang="en-US" sz="1800"/>
              <a:t>	Springs</a:t>
            </a:r>
          </a:p>
          <a:p>
            <a:pPr indent="0" lvl="0" marL="0" rtl="0">
              <a:spcBef>
                <a:spcPts val="0"/>
              </a:spcBef>
              <a:buNone/>
            </a:pPr>
            <a:r>
              <a:t/>
            </a:r>
            <a:endParaRPr sz="1400"/>
          </a:p>
          <a:p>
            <a:pPr indent="-317500" lvl="0" marL="457200" rtl="0">
              <a:lnSpc>
                <a:spcPct val="115000"/>
              </a:lnSpc>
              <a:spcBef>
                <a:spcPts val="0"/>
              </a:spcBef>
              <a:spcAft>
                <a:spcPts val="0"/>
              </a:spcAft>
              <a:buSzPts val="1400"/>
              <a:buChar char="▪"/>
            </a:pPr>
            <a:r>
              <a:rPr lang="en-US" sz="1400"/>
              <a:t>Measures distance using reflections of LED</a:t>
            </a:r>
          </a:p>
          <a:p>
            <a:pPr indent="-317500" lvl="0" marL="457200" rtl="0">
              <a:lnSpc>
                <a:spcPct val="115000"/>
              </a:lnSpc>
              <a:spcBef>
                <a:spcPts val="0"/>
              </a:spcBef>
              <a:spcAft>
                <a:spcPts val="0"/>
              </a:spcAft>
              <a:buSzPts val="1400"/>
              <a:buChar char="▪"/>
            </a:pPr>
            <a:r>
              <a:rPr lang="en-US" sz="1400"/>
              <a:t>Range of 2cm-15cm</a:t>
            </a:r>
          </a:p>
          <a:p>
            <a:pPr indent="-317500" lvl="0" marL="457200" rtl="0">
              <a:lnSpc>
                <a:spcPct val="115000"/>
              </a:lnSpc>
              <a:spcBef>
                <a:spcPts val="0"/>
              </a:spcBef>
              <a:spcAft>
                <a:spcPts val="0"/>
              </a:spcAft>
              <a:buSzPts val="1400"/>
              <a:buChar char="▪"/>
            </a:pPr>
            <a:r>
              <a:rPr lang="en-US" sz="1400"/>
              <a:t>16.5 ms measuring cycle </a:t>
            </a:r>
          </a:p>
          <a:p>
            <a:pPr indent="-317500" lvl="0" marL="457200" rtl="0">
              <a:lnSpc>
                <a:spcPct val="115000"/>
              </a:lnSpc>
              <a:spcBef>
                <a:spcPts val="0"/>
              </a:spcBef>
              <a:buSzPts val="1400"/>
              <a:buChar char="▪"/>
            </a:pPr>
            <a:r>
              <a:rPr lang="en-US" sz="1400"/>
              <a:t>Expensive current draw when measuring </a:t>
            </a:r>
          </a:p>
        </p:txBody>
      </p:sp>
      <p:sp>
        <p:nvSpPr>
          <p:cNvPr id="241" name="Shape 241"/>
          <p:cNvSpPr txBox="1"/>
          <p:nvPr>
            <p:ph idx="2" type="body"/>
          </p:nvPr>
        </p:nvSpPr>
        <p:spPr>
          <a:xfrm>
            <a:off x="85100" y="1396200"/>
            <a:ext cx="2896200" cy="44958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165100" lvl="0" marL="342900" rtl="0" algn="ctr">
              <a:spcBef>
                <a:spcPts val="0"/>
              </a:spcBef>
              <a:buNone/>
            </a:pPr>
            <a:r>
              <a:rPr lang="en-US" sz="2400"/>
              <a:t>Pressure Sensor</a:t>
            </a:r>
          </a:p>
          <a:p>
            <a:pPr indent="-165100" lvl="0" marL="342900" rtl="0">
              <a:spcBef>
                <a:spcPts val="0"/>
              </a:spcBef>
              <a:buNone/>
            </a:pPr>
            <a:r>
              <a:rPr lang="en-US" sz="2400"/>
              <a:t> </a:t>
            </a:r>
            <a:r>
              <a:rPr lang="en-US" sz="2400"/>
              <a:t> 	</a:t>
            </a:r>
            <a:r>
              <a:rPr lang="en-US" sz="1800"/>
              <a:t>Plunger</a:t>
            </a:r>
          </a:p>
          <a:p>
            <a:pPr indent="0" lvl="0" marL="0" rtl="0">
              <a:spcBef>
                <a:spcPts val="0"/>
              </a:spcBef>
              <a:buNone/>
            </a:pPr>
            <a:r>
              <a:rPr lang="en-US" sz="1800"/>
              <a:t> 	Enclosed Tube</a:t>
            </a:r>
          </a:p>
          <a:p>
            <a:pPr indent="0" lvl="0" marL="0" rtl="0">
              <a:spcBef>
                <a:spcPts val="0"/>
              </a:spcBef>
              <a:buNone/>
            </a:pPr>
            <a:r>
              <a:rPr lang="en-US" sz="1800"/>
              <a:t>	</a:t>
            </a:r>
            <a:r>
              <a:rPr lang="en-US" sz="1800"/>
              <a:t>Spring</a:t>
            </a:r>
          </a:p>
          <a:p>
            <a:pPr indent="0" lvl="0" marL="0" rtl="0">
              <a:spcBef>
                <a:spcPts val="0"/>
              </a:spcBef>
              <a:buNone/>
            </a:pPr>
            <a:r>
              <a:rPr lang="en-US" sz="1800"/>
              <a:t>	</a:t>
            </a:r>
            <a:r>
              <a:rPr lang="en-US" sz="1800"/>
              <a:t>Pressure Sensor</a:t>
            </a:r>
          </a:p>
          <a:p>
            <a:pPr indent="0" lvl="0" marL="0" rtl="0">
              <a:spcBef>
                <a:spcPts val="0"/>
              </a:spcBef>
              <a:buNone/>
            </a:pPr>
            <a:r>
              <a:t/>
            </a:r>
            <a:endParaRPr sz="1800"/>
          </a:p>
          <a:p>
            <a:pPr indent="-317500" lvl="0" marL="457200" rtl="0">
              <a:lnSpc>
                <a:spcPct val="115000"/>
              </a:lnSpc>
              <a:spcBef>
                <a:spcPts val="0"/>
              </a:spcBef>
              <a:spcAft>
                <a:spcPts val="0"/>
              </a:spcAft>
              <a:buSzPts val="1400"/>
              <a:buChar char="▪"/>
            </a:pPr>
            <a:r>
              <a:rPr lang="en-US" sz="1400"/>
              <a:t>Measurable pressure in tube</a:t>
            </a:r>
          </a:p>
          <a:p>
            <a:pPr indent="-317500" lvl="0" marL="457200" rtl="0">
              <a:lnSpc>
                <a:spcPct val="115000"/>
              </a:lnSpc>
              <a:spcBef>
                <a:spcPts val="0"/>
              </a:spcBef>
              <a:spcAft>
                <a:spcPts val="0"/>
              </a:spcAft>
              <a:buSzPts val="1400"/>
              <a:buChar char="▪"/>
            </a:pPr>
            <a:r>
              <a:rPr lang="en-US" sz="1400"/>
              <a:t>Adjustable pressure levels by finger</a:t>
            </a:r>
          </a:p>
          <a:p>
            <a:pPr indent="-317500" lvl="0" marL="457200" rtl="0">
              <a:lnSpc>
                <a:spcPct val="115000"/>
              </a:lnSpc>
              <a:spcBef>
                <a:spcPts val="0"/>
              </a:spcBef>
              <a:buSzPts val="1400"/>
              <a:buChar char="▪"/>
            </a:pPr>
            <a:r>
              <a:rPr lang="en-US" sz="1400"/>
              <a:t>Airtight seal hard to maintain</a:t>
            </a:r>
          </a:p>
        </p:txBody>
      </p:sp>
      <p:sp>
        <p:nvSpPr>
          <p:cNvPr id="242" name="Shape 242"/>
          <p:cNvSpPr txBox="1"/>
          <p:nvPr>
            <p:ph type="title"/>
          </p:nvPr>
        </p:nvSpPr>
        <p:spPr>
          <a:xfrm>
            <a:off x="304800" y="609600"/>
            <a:ext cx="8839200" cy="533400"/>
          </a:xfrm>
          <a:prstGeom prst="rect">
            <a:avLst/>
          </a:prstGeom>
        </p:spPr>
        <p:txBody>
          <a:bodyPr anchorCtr="0" anchor="ctr" bIns="91425" lIns="91425" rIns="91425" wrap="square" tIns="91425">
            <a:noAutofit/>
          </a:bodyPr>
          <a:lstStyle/>
          <a:p>
            <a:pPr indent="0" lvl="0" marL="0" rtl="0">
              <a:spcBef>
                <a:spcPts val="0"/>
              </a:spcBef>
              <a:buNone/>
            </a:pPr>
            <a:r>
              <a:rPr lang="en-US"/>
              <a:t>Sensing Finger Distance    (3 Options)</a:t>
            </a:r>
          </a:p>
        </p:txBody>
      </p:sp>
      <p:sp>
        <p:nvSpPr>
          <p:cNvPr id="243" name="Shape 243"/>
          <p:cNvSpPr txBox="1"/>
          <p:nvPr>
            <p:ph idx="2" type="body"/>
          </p:nvPr>
        </p:nvSpPr>
        <p:spPr>
          <a:xfrm>
            <a:off x="6191050" y="1396200"/>
            <a:ext cx="2858400" cy="4495800"/>
          </a:xfrm>
          <a:prstGeom prst="rect">
            <a:avLst/>
          </a:prstGeom>
          <a:ln cap="flat" cmpd="sng" w="9525">
            <a:solidFill>
              <a:srgbClr val="000000"/>
            </a:solidFill>
            <a:prstDash val="solid"/>
            <a:round/>
            <a:headEnd len="med" w="med" type="none"/>
            <a:tailEnd len="med" w="med" type="none"/>
          </a:ln>
        </p:spPr>
        <p:txBody>
          <a:bodyPr anchorCtr="0" anchor="t" bIns="91425" lIns="91425" rIns="91425" wrap="square" tIns="91425">
            <a:noAutofit/>
          </a:bodyPr>
          <a:lstStyle/>
          <a:p>
            <a:pPr indent="-165100" lvl="0" marL="342900" rtl="0" algn="ctr">
              <a:spcBef>
                <a:spcPts val="0"/>
              </a:spcBef>
              <a:buNone/>
            </a:pPr>
            <a:r>
              <a:rPr lang="en-US" sz="2400"/>
              <a:t>Micro-Servo</a:t>
            </a:r>
          </a:p>
          <a:p>
            <a:pPr indent="-165100" lvl="0" marL="342900" rtl="0" algn="ctr">
              <a:spcBef>
                <a:spcPts val="0"/>
              </a:spcBef>
              <a:buNone/>
            </a:pPr>
            <a:r>
              <a:t/>
            </a:r>
            <a:endParaRPr sz="1800"/>
          </a:p>
          <a:p>
            <a:pPr indent="0" lvl="0" marL="0" rtl="0">
              <a:spcBef>
                <a:spcPts val="0"/>
              </a:spcBef>
              <a:buNone/>
            </a:pPr>
            <a:r>
              <a:rPr lang="en-US" sz="1800"/>
              <a:t>	Articulating Arm</a:t>
            </a:r>
          </a:p>
          <a:p>
            <a:pPr indent="0" lvl="0" marL="0" rtl="0">
              <a:spcBef>
                <a:spcPts val="0"/>
              </a:spcBef>
              <a:buNone/>
            </a:pPr>
            <a:r>
              <a:rPr lang="en-US" sz="1800"/>
              <a:t>	Micro Servo</a:t>
            </a:r>
          </a:p>
          <a:p>
            <a:pPr indent="0" lvl="0" marL="0" rtl="0">
              <a:spcBef>
                <a:spcPts val="0"/>
              </a:spcBef>
              <a:buNone/>
            </a:pPr>
            <a:r>
              <a:t/>
            </a:r>
            <a:endParaRPr sz="1800"/>
          </a:p>
          <a:p>
            <a:pPr indent="0" lvl="0" marL="0" rtl="0">
              <a:spcBef>
                <a:spcPts val="0"/>
              </a:spcBef>
              <a:buNone/>
            </a:pPr>
            <a:r>
              <a:t/>
            </a:r>
            <a:endParaRPr sz="1800"/>
          </a:p>
          <a:p>
            <a:pPr indent="-342900" lvl="0" marL="457200" rtl="0">
              <a:spcBef>
                <a:spcPts val="0"/>
              </a:spcBef>
              <a:spcAft>
                <a:spcPts val="0"/>
              </a:spcAft>
              <a:buSzPts val="1800"/>
              <a:buChar char="▪"/>
            </a:pPr>
            <a:r>
              <a:rPr lang="en-US" sz="1800"/>
              <a:t>Sense finger by servo movement </a:t>
            </a:r>
          </a:p>
          <a:p>
            <a:pPr indent="-342900" lvl="0" marL="457200" rtl="0">
              <a:spcBef>
                <a:spcPts val="0"/>
              </a:spcBef>
              <a:spcAft>
                <a:spcPts val="0"/>
              </a:spcAft>
              <a:buSzPts val="1800"/>
              <a:buChar char="▪"/>
            </a:pPr>
            <a:r>
              <a:rPr lang="en-US" sz="1800"/>
              <a:t>Easy to provide feedback</a:t>
            </a:r>
          </a:p>
          <a:p>
            <a:pPr indent="-342900" lvl="0" marL="457200" rtl="0">
              <a:spcBef>
                <a:spcPts val="0"/>
              </a:spcBef>
              <a:buSzPts val="1800"/>
              <a:buChar char="▪"/>
            </a:pPr>
            <a:r>
              <a:rPr lang="en-US" sz="1800"/>
              <a:t>Data might be hard to parse</a:t>
            </a:r>
          </a:p>
          <a:p>
            <a:pPr indent="0" lvl="0" marL="0" rtl="0">
              <a:spcBef>
                <a:spcPts val="0"/>
              </a:spcBef>
              <a:buNone/>
            </a:pPr>
            <a:r>
              <a:t/>
            </a:r>
            <a:endParaRPr sz="1800"/>
          </a:p>
          <a:p>
            <a:pPr indent="0" lvl="0" marL="0" rtl="0">
              <a:spcBef>
                <a:spcPts val="0"/>
              </a:spcBef>
              <a:buNone/>
            </a:pPr>
            <a:r>
              <a:t/>
            </a:r>
            <a:endParaRPr sz="1800"/>
          </a:p>
        </p:txBody>
      </p:sp>
      <p:grpSp>
        <p:nvGrpSpPr>
          <p:cNvPr id="244" name="Shape 244"/>
          <p:cNvGrpSpPr/>
          <p:nvPr/>
        </p:nvGrpSpPr>
        <p:grpSpPr>
          <a:xfrm>
            <a:off x="304800" y="3824525"/>
            <a:ext cx="198600" cy="1176075"/>
            <a:chOff x="304800" y="3916700"/>
            <a:chExt cx="198600" cy="1176075"/>
          </a:xfrm>
        </p:grpSpPr>
        <p:sp>
          <p:nvSpPr>
            <p:cNvPr id="245" name="Shape 245"/>
            <p:cNvSpPr/>
            <p:nvPr/>
          </p:nvSpPr>
          <p:spPr>
            <a:xfrm>
              <a:off x="304800" y="3916700"/>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6" name="Shape 246"/>
            <p:cNvSpPr/>
            <p:nvPr/>
          </p:nvSpPr>
          <p:spPr>
            <a:xfrm>
              <a:off x="304800" y="4388150"/>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47" name="Shape 247"/>
            <p:cNvSpPr/>
            <p:nvPr/>
          </p:nvSpPr>
          <p:spPr>
            <a:xfrm>
              <a:off x="322650" y="4919075"/>
              <a:ext cx="162900" cy="1737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48" name="Shape 248"/>
          <p:cNvGrpSpPr/>
          <p:nvPr/>
        </p:nvGrpSpPr>
        <p:grpSpPr>
          <a:xfrm>
            <a:off x="382950" y="2117650"/>
            <a:ext cx="198600" cy="1229475"/>
            <a:chOff x="382950" y="2117650"/>
            <a:chExt cx="198600" cy="1229475"/>
          </a:xfrm>
        </p:grpSpPr>
        <p:sp>
          <p:nvSpPr>
            <p:cNvPr id="249" name="Shape 249"/>
            <p:cNvSpPr/>
            <p:nvPr/>
          </p:nvSpPr>
          <p:spPr>
            <a:xfrm>
              <a:off x="382950" y="2117650"/>
              <a:ext cx="198600" cy="184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0" name="Shape 250"/>
            <p:cNvSpPr/>
            <p:nvPr/>
          </p:nvSpPr>
          <p:spPr>
            <a:xfrm>
              <a:off x="382950" y="2473050"/>
              <a:ext cx="198600" cy="184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1" name="Shape 251"/>
            <p:cNvSpPr/>
            <p:nvPr/>
          </p:nvSpPr>
          <p:spPr>
            <a:xfrm>
              <a:off x="382950" y="2828450"/>
              <a:ext cx="198600" cy="184500"/>
            </a:xfrm>
            <a:prstGeom prst="rect">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2" name="Shape 252"/>
            <p:cNvSpPr/>
            <p:nvPr/>
          </p:nvSpPr>
          <p:spPr>
            <a:xfrm>
              <a:off x="382950" y="3162625"/>
              <a:ext cx="198600" cy="1845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53" name="Shape 253"/>
          <p:cNvGrpSpPr/>
          <p:nvPr/>
        </p:nvGrpSpPr>
        <p:grpSpPr>
          <a:xfrm rot="-433970">
            <a:off x="2050240" y="1864249"/>
            <a:ext cx="864178" cy="1304130"/>
            <a:chOff x="2331353" y="1980600"/>
            <a:chExt cx="978432" cy="1318413"/>
          </a:xfrm>
        </p:grpSpPr>
        <p:grpSp>
          <p:nvGrpSpPr>
            <p:cNvPr id="254" name="Shape 254"/>
            <p:cNvGrpSpPr/>
            <p:nvPr/>
          </p:nvGrpSpPr>
          <p:grpSpPr>
            <a:xfrm>
              <a:off x="2331353" y="1980600"/>
              <a:ext cx="851726" cy="1318413"/>
              <a:chOff x="2331260" y="1896922"/>
              <a:chExt cx="919790" cy="1423772"/>
            </a:xfrm>
          </p:grpSpPr>
          <p:sp>
            <p:nvSpPr>
              <p:cNvPr id="255" name="Shape 255"/>
              <p:cNvSpPr/>
              <p:nvPr/>
            </p:nvSpPr>
            <p:spPr>
              <a:xfrm rot="309627">
                <a:off x="2687237" y="2423577"/>
                <a:ext cx="315264" cy="701258"/>
              </a:xfrm>
              <a:prstGeom prst="can">
                <a:avLst>
                  <a:gd fmla="val 25000" name="adj"/>
                </a:avLst>
              </a:prstGeom>
              <a:solidFill>
                <a:srgbClr val="9FC5E8"/>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256" name="Shape 256"/>
              <p:cNvGrpSpPr/>
              <p:nvPr/>
            </p:nvGrpSpPr>
            <p:grpSpPr>
              <a:xfrm>
                <a:off x="2331260" y="2991057"/>
                <a:ext cx="831913" cy="329637"/>
                <a:chOff x="420885" y="3196707"/>
                <a:chExt cx="831913" cy="329637"/>
              </a:xfrm>
            </p:grpSpPr>
            <p:sp>
              <p:nvSpPr>
                <p:cNvPr id="257" name="Shape 257"/>
                <p:cNvSpPr/>
                <p:nvPr/>
              </p:nvSpPr>
              <p:spPr>
                <a:xfrm rot="237520">
                  <a:off x="797918" y="3200439"/>
                  <a:ext cx="140673" cy="131950"/>
                </a:xfrm>
                <a:prstGeom prst="can">
                  <a:avLst>
                    <a:gd fmla="val 25000" name="adj"/>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8" name="Shape 258"/>
                <p:cNvSpPr/>
                <p:nvPr/>
              </p:nvSpPr>
              <p:spPr>
                <a:xfrm rot="237520">
                  <a:off x="436264" y="3322459"/>
                  <a:ext cx="801155" cy="177745"/>
                </a:xfrm>
                <a:prstGeom prst="rect">
                  <a:avLst/>
                </a:prstGeom>
                <a:solidFill>
                  <a:srgbClr val="FF0000"/>
                </a:solidFill>
                <a:ln cap="flat" cmpd="sng" w="9525">
                  <a:solidFill>
                    <a:srgbClr val="000000"/>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59" name="Shape 259"/>
              <p:cNvGrpSpPr/>
              <p:nvPr/>
            </p:nvGrpSpPr>
            <p:grpSpPr>
              <a:xfrm>
                <a:off x="2718507" y="1896922"/>
                <a:ext cx="532543" cy="714693"/>
                <a:chOff x="808132" y="2102572"/>
                <a:chExt cx="532543" cy="714693"/>
              </a:xfrm>
            </p:grpSpPr>
            <p:sp>
              <p:nvSpPr>
                <p:cNvPr id="260" name="Shape 260"/>
                <p:cNvSpPr/>
                <p:nvPr/>
              </p:nvSpPr>
              <p:spPr>
                <a:xfrm rot="309627">
                  <a:off x="821407" y="2666459"/>
                  <a:ext cx="315264" cy="138046"/>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1" name="Shape 261"/>
                <p:cNvSpPr/>
                <p:nvPr/>
              </p:nvSpPr>
              <p:spPr>
                <a:xfrm rot="312890">
                  <a:off x="978064" y="2236194"/>
                  <a:ext cx="140774" cy="455658"/>
                </a:xfrm>
                <a:prstGeom prst="can">
                  <a:avLst>
                    <a:gd fmla="val 250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62" name="Shape 262"/>
                <p:cNvSpPr/>
                <p:nvPr/>
              </p:nvSpPr>
              <p:spPr>
                <a:xfrm rot="368453">
                  <a:off x="873911" y="2124891"/>
                  <a:ext cx="452573" cy="128959"/>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sp>
          <p:nvSpPr>
            <p:cNvPr id="263" name="Shape 263"/>
            <p:cNvSpPr/>
            <p:nvPr/>
          </p:nvSpPr>
          <p:spPr>
            <a:xfrm flipH="1" rot="618999">
              <a:off x="3115332" y="2372757"/>
              <a:ext cx="147284" cy="539989"/>
            </a:xfrm>
            <a:prstGeom prst="flowChartMagneticDisk">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264" name="Shape 264"/>
            <p:cNvCxnSpPr>
              <a:stCxn id="263" idx="4"/>
              <a:endCxn id="255" idx="4"/>
            </p:cNvCxnSpPr>
            <p:nvPr/>
          </p:nvCxnSpPr>
          <p:spPr>
            <a:xfrm flipH="1" rot="390338">
              <a:off x="2965630" y="2620797"/>
              <a:ext cx="137687" cy="193931"/>
            </a:xfrm>
            <a:prstGeom prst="straightConnector1">
              <a:avLst/>
            </a:prstGeom>
            <a:noFill/>
            <a:ln cap="flat" cmpd="sng" w="9525">
              <a:solidFill>
                <a:schemeClr val="dk2"/>
              </a:solidFill>
              <a:prstDash val="solid"/>
              <a:round/>
              <a:headEnd len="lg" w="lg" type="none"/>
              <a:tailEnd len="lg" w="lg" type="triangle"/>
            </a:ln>
          </p:spPr>
        </p:cxnSp>
      </p:grpSp>
      <p:grpSp>
        <p:nvGrpSpPr>
          <p:cNvPr id="265" name="Shape 265"/>
          <p:cNvGrpSpPr/>
          <p:nvPr/>
        </p:nvGrpSpPr>
        <p:grpSpPr>
          <a:xfrm>
            <a:off x="5247850" y="2767887"/>
            <a:ext cx="666750" cy="1349238"/>
            <a:chOff x="5496075" y="2253237"/>
            <a:chExt cx="666750" cy="1349238"/>
          </a:xfrm>
        </p:grpSpPr>
        <p:grpSp>
          <p:nvGrpSpPr>
            <p:cNvPr id="266" name="Shape 266"/>
            <p:cNvGrpSpPr/>
            <p:nvPr/>
          </p:nvGrpSpPr>
          <p:grpSpPr>
            <a:xfrm>
              <a:off x="5496075" y="2767875"/>
              <a:ext cx="666600" cy="621700"/>
              <a:chOff x="5496075" y="2767875"/>
              <a:chExt cx="666600" cy="621700"/>
            </a:xfrm>
          </p:grpSpPr>
          <p:sp>
            <p:nvSpPr>
              <p:cNvPr id="267" name="Shape 267"/>
              <p:cNvSpPr/>
              <p:nvPr/>
            </p:nvSpPr>
            <p:spPr>
              <a:xfrm>
                <a:off x="5496075" y="2767875"/>
                <a:ext cx="666600" cy="6147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8" name="Shape 268"/>
              <p:cNvSpPr/>
              <p:nvPr/>
            </p:nvSpPr>
            <p:spPr>
              <a:xfrm>
                <a:off x="6056600" y="2874175"/>
                <a:ext cx="81300" cy="515400"/>
              </a:xfrm>
              <a:prstGeom prst="rect">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9" name="Shape 269"/>
              <p:cNvSpPr/>
              <p:nvPr/>
            </p:nvSpPr>
            <p:spPr>
              <a:xfrm>
                <a:off x="5503425" y="2874175"/>
                <a:ext cx="81300" cy="515400"/>
              </a:xfrm>
              <a:prstGeom prst="rect">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70" name="Shape 270"/>
            <p:cNvGrpSpPr/>
            <p:nvPr/>
          </p:nvGrpSpPr>
          <p:grpSpPr>
            <a:xfrm>
              <a:off x="5496075" y="3292575"/>
              <a:ext cx="666600" cy="309900"/>
              <a:chOff x="5244725" y="3257125"/>
              <a:chExt cx="666600" cy="309900"/>
            </a:xfrm>
          </p:grpSpPr>
          <p:sp>
            <p:nvSpPr>
              <p:cNvPr id="271" name="Shape 271"/>
              <p:cNvSpPr/>
              <p:nvPr/>
            </p:nvSpPr>
            <p:spPr>
              <a:xfrm>
                <a:off x="5354525" y="3257125"/>
                <a:ext cx="447000" cy="1275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72" name="Shape 272"/>
              <p:cNvSpPr/>
              <p:nvPr/>
            </p:nvSpPr>
            <p:spPr>
              <a:xfrm>
                <a:off x="5244725" y="3347125"/>
                <a:ext cx="666600" cy="2199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73" name="Shape 273"/>
            <p:cNvGrpSpPr/>
            <p:nvPr/>
          </p:nvGrpSpPr>
          <p:grpSpPr>
            <a:xfrm>
              <a:off x="5503425" y="2253237"/>
              <a:ext cx="659400" cy="615609"/>
              <a:chOff x="5503425" y="2253237"/>
              <a:chExt cx="659400" cy="615609"/>
            </a:xfrm>
          </p:grpSpPr>
          <p:grpSp>
            <p:nvGrpSpPr>
              <p:cNvPr id="274" name="Shape 274"/>
              <p:cNvGrpSpPr/>
              <p:nvPr/>
            </p:nvGrpSpPr>
            <p:grpSpPr>
              <a:xfrm rot="-622242">
                <a:off x="5630028" y="2289382"/>
                <a:ext cx="450883" cy="543318"/>
                <a:chOff x="849788" y="2106732"/>
                <a:chExt cx="486900" cy="586719"/>
              </a:xfrm>
            </p:grpSpPr>
            <p:sp>
              <p:nvSpPr>
                <p:cNvPr id="275" name="Shape 275"/>
                <p:cNvSpPr/>
                <p:nvPr/>
              </p:nvSpPr>
              <p:spPr>
                <a:xfrm rot="315648">
                  <a:off x="978065" y="2236248"/>
                  <a:ext cx="140693" cy="455706"/>
                </a:xfrm>
                <a:prstGeom prst="can">
                  <a:avLst>
                    <a:gd fmla="val 25000" name="adj"/>
                  </a:avLst>
                </a:prstGeom>
                <a:solidFill>
                  <a:srgbClr val="66666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rtl="0">
                    <a:spcBef>
                      <a:spcPts val="0"/>
                    </a:spcBef>
                    <a:buNone/>
                  </a:pPr>
                  <a:r>
                    <a:t/>
                  </a:r>
                  <a:endParaRPr/>
                </a:p>
              </p:txBody>
            </p:sp>
            <p:sp>
              <p:nvSpPr>
                <p:cNvPr id="276" name="Shape 276"/>
                <p:cNvSpPr/>
                <p:nvPr/>
              </p:nvSpPr>
              <p:spPr>
                <a:xfrm rot="802389">
                  <a:off x="866901" y="2154745"/>
                  <a:ext cx="452675" cy="128974"/>
                </a:xfrm>
                <a:prstGeom prst="ellipse">
                  <a:avLst/>
                </a:prstGeom>
                <a:solidFill>
                  <a:srgbClr val="66666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sp>
            <p:nvSpPr>
              <p:cNvPr id="277" name="Shape 277"/>
              <p:cNvSpPr/>
              <p:nvPr/>
            </p:nvSpPr>
            <p:spPr>
              <a:xfrm>
                <a:off x="5503425" y="2760675"/>
                <a:ext cx="659400" cy="106500"/>
              </a:xfrm>
              <a:prstGeom prst="rect">
                <a:avLst/>
              </a:prstGeom>
              <a:solidFill>
                <a:srgbClr val="666666"/>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grpSp>
        <p:nvGrpSpPr>
          <p:cNvPr id="278" name="Shape 278"/>
          <p:cNvGrpSpPr/>
          <p:nvPr/>
        </p:nvGrpSpPr>
        <p:grpSpPr>
          <a:xfrm>
            <a:off x="3414700" y="2767875"/>
            <a:ext cx="198600" cy="1229475"/>
            <a:chOff x="382950" y="2117650"/>
            <a:chExt cx="198600" cy="1229475"/>
          </a:xfrm>
        </p:grpSpPr>
        <p:sp>
          <p:nvSpPr>
            <p:cNvPr id="279" name="Shape 279"/>
            <p:cNvSpPr/>
            <p:nvPr/>
          </p:nvSpPr>
          <p:spPr>
            <a:xfrm>
              <a:off x="382950" y="2117650"/>
              <a:ext cx="198600" cy="184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0" name="Shape 280"/>
            <p:cNvSpPr/>
            <p:nvPr/>
          </p:nvSpPr>
          <p:spPr>
            <a:xfrm>
              <a:off x="382950" y="2473050"/>
              <a:ext cx="198600" cy="184500"/>
            </a:xfrm>
            <a:prstGeom prst="rect">
              <a:avLst/>
            </a:prstGeom>
            <a:solidFill>
              <a:srgbClr val="6FA8DC"/>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1" name="Shape 281"/>
            <p:cNvSpPr/>
            <p:nvPr/>
          </p:nvSpPr>
          <p:spPr>
            <a:xfrm>
              <a:off x="382950" y="2828450"/>
              <a:ext cx="198600" cy="1845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2" name="Shape 282"/>
            <p:cNvSpPr/>
            <p:nvPr/>
          </p:nvSpPr>
          <p:spPr>
            <a:xfrm>
              <a:off x="382950" y="3162625"/>
              <a:ext cx="198600" cy="184500"/>
            </a:xfrm>
            <a:prstGeom prst="rect">
              <a:avLst/>
            </a:prstGeom>
            <a:solidFill>
              <a:srgbClr val="6AA84F"/>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cxnSp>
        <p:nvCxnSpPr>
          <p:cNvPr id="283" name="Shape 283"/>
          <p:cNvCxnSpPr>
            <a:endCxn id="277" idx="2"/>
          </p:cNvCxnSpPr>
          <p:nvPr/>
        </p:nvCxnSpPr>
        <p:spPr>
          <a:xfrm flipH="1" rot="10800000">
            <a:off x="5439700" y="3381825"/>
            <a:ext cx="145200" cy="432600"/>
          </a:xfrm>
          <a:prstGeom prst="straightConnector1">
            <a:avLst/>
          </a:prstGeom>
          <a:noFill/>
          <a:ln cap="flat" cmpd="sng" w="9525">
            <a:solidFill>
              <a:schemeClr val="dk2"/>
            </a:solidFill>
            <a:prstDash val="solid"/>
            <a:round/>
            <a:headEnd len="lg" w="lg" type="none"/>
            <a:tailEnd len="lg" w="lg" type="triangle"/>
          </a:ln>
        </p:spPr>
      </p:cxnSp>
      <p:cxnSp>
        <p:nvCxnSpPr>
          <p:cNvPr id="284" name="Shape 284"/>
          <p:cNvCxnSpPr>
            <a:stCxn id="277" idx="2"/>
          </p:cNvCxnSpPr>
          <p:nvPr/>
        </p:nvCxnSpPr>
        <p:spPr>
          <a:xfrm>
            <a:off x="5584900" y="3381825"/>
            <a:ext cx="166800" cy="418200"/>
          </a:xfrm>
          <a:prstGeom prst="straightConnector1">
            <a:avLst/>
          </a:prstGeom>
          <a:noFill/>
          <a:ln cap="flat" cmpd="sng" w="9525">
            <a:solidFill>
              <a:schemeClr val="dk2"/>
            </a:solidFill>
            <a:prstDash val="solid"/>
            <a:round/>
            <a:headEnd len="lg" w="lg" type="none"/>
            <a:tailEnd len="lg" w="lg" type="triangle"/>
          </a:ln>
        </p:spPr>
      </p:cxnSp>
      <p:grpSp>
        <p:nvGrpSpPr>
          <p:cNvPr id="285" name="Shape 285"/>
          <p:cNvGrpSpPr/>
          <p:nvPr/>
        </p:nvGrpSpPr>
        <p:grpSpPr>
          <a:xfrm>
            <a:off x="3322375" y="4416063"/>
            <a:ext cx="198600" cy="1150038"/>
            <a:chOff x="3322375" y="4416063"/>
            <a:chExt cx="198600" cy="1150038"/>
          </a:xfrm>
        </p:grpSpPr>
        <p:sp>
          <p:nvSpPr>
            <p:cNvPr id="286" name="Shape 286"/>
            <p:cNvSpPr/>
            <p:nvPr/>
          </p:nvSpPr>
          <p:spPr>
            <a:xfrm>
              <a:off x="3322375" y="4416063"/>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7" name="Shape 287"/>
            <p:cNvSpPr/>
            <p:nvPr/>
          </p:nvSpPr>
          <p:spPr>
            <a:xfrm>
              <a:off x="3322375" y="4891788"/>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8" name="Shape 288"/>
            <p:cNvSpPr/>
            <p:nvPr/>
          </p:nvSpPr>
          <p:spPr>
            <a:xfrm>
              <a:off x="3340225" y="5392400"/>
              <a:ext cx="162900" cy="1737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89" name="Shape 289"/>
            <p:cNvSpPr/>
            <p:nvPr/>
          </p:nvSpPr>
          <p:spPr>
            <a:xfrm>
              <a:off x="3322375" y="5116413"/>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90" name="Shape 290"/>
          <p:cNvGrpSpPr/>
          <p:nvPr/>
        </p:nvGrpSpPr>
        <p:grpSpPr>
          <a:xfrm>
            <a:off x="6496100" y="2367100"/>
            <a:ext cx="198600" cy="539900"/>
            <a:chOff x="382950" y="2117650"/>
            <a:chExt cx="198600" cy="539900"/>
          </a:xfrm>
        </p:grpSpPr>
        <p:sp>
          <p:nvSpPr>
            <p:cNvPr id="291" name="Shape 291"/>
            <p:cNvSpPr/>
            <p:nvPr/>
          </p:nvSpPr>
          <p:spPr>
            <a:xfrm>
              <a:off x="382950" y="2117650"/>
              <a:ext cx="198600" cy="1845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92" name="Shape 292"/>
            <p:cNvSpPr/>
            <p:nvPr/>
          </p:nvSpPr>
          <p:spPr>
            <a:xfrm>
              <a:off x="382950" y="2473050"/>
              <a:ext cx="198600" cy="184500"/>
            </a:xfrm>
            <a:prstGeom prst="rect">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293" name="Shape 293"/>
          <p:cNvGrpSpPr/>
          <p:nvPr/>
        </p:nvGrpSpPr>
        <p:grpSpPr>
          <a:xfrm>
            <a:off x="7819975" y="2626925"/>
            <a:ext cx="1125850" cy="1090050"/>
            <a:chOff x="7787575" y="2257000"/>
            <a:chExt cx="1125850" cy="1090050"/>
          </a:xfrm>
        </p:grpSpPr>
        <p:grpSp>
          <p:nvGrpSpPr>
            <p:cNvPr id="294" name="Shape 294"/>
            <p:cNvGrpSpPr/>
            <p:nvPr/>
          </p:nvGrpSpPr>
          <p:grpSpPr>
            <a:xfrm>
              <a:off x="8323617" y="2257000"/>
              <a:ext cx="589808" cy="950776"/>
              <a:chOff x="8274617" y="2546025"/>
              <a:chExt cx="589808" cy="950776"/>
            </a:xfrm>
          </p:grpSpPr>
          <p:sp>
            <p:nvSpPr>
              <p:cNvPr id="295" name="Shape 295"/>
              <p:cNvSpPr/>
              <p:nvPr/>
            </p:nvSpPr>
            <p:spPr>
              <a:xfrm rot="2700000">
                <a:off x="8496968" y="2857399"/>
                <a:ext cx="145098" cy="689005"/>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nvGrpSpPr>
              <p:cNvPr id="296" name="Shape 296"/>
              <p:cNvGrpSpPr/>
              <p:nvPr/>
            </p:nvGrpSpPr>
            <p:grpSpPr>
              <a:xfrm>
                <a:off x="8463625" y="2546025"/>
                <a:ext cx="400800" cy="521725"/>
                <a:chOff x="8158100" y="2825550"/>
                <a:chExt cx="400800" cy="521725"/>
              </a:xfrm>
            </p:grpSpPr>
            <p:sp>
              <p:nvSpPr>
                <p:cNvPr id="297" name="Shape 297"/>
                <p:cNvSpPr/>
                <p:nvPr/>
              </p:nvSpPr>
              <p:spPr>
                <a:xfrm rot="-1614214">
                  <a:off x="8358426" y="2877481"/>
                  <a:ext cx="90831" cy="435635"/>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98" name="Shape 298"/>
                <p:cNvSpPr/>
                <p:nvPr/>
              </p:nvSpPr>
              <p:spPr>
                <a:xfrm>
                  <a:off x="8158100" y="2825550"/>
                  <a:ext cx="312000" cy="1737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99" name="Shape 299"/>
                <p:cNvSpPr/>
                <p:nvPr/>
              </p:nvSpPr>
              <p:spPr>
                <a:xfrm>
                  <a:off x="8392100" y="3215575"/>
                  <a:ext cx="166800" cy="1317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sp>
          <p:nvSpPr>
            <p:cNvPr id="300" name="Shape 300"/>
            <p:cNvSpPr/>
            <p:nvPr/>
          </p:nvSpPr>
          <p:spPr>
            <a:xfrm>
              <a:off x="7787575" y="3014050"/>
              <a:ext cx="812400" cy="333000"/>
            </a:xfrm>
            <a:prstGeom prst="roundRect">
              <a:avLst>
                <a:gd fmla="val 16667" name="adj"/>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grpSp>
        <p:nvGrpSpPr>
          <p:cNvPr id="301" name="Shape 301"/>
          <p:cNvGrpSpPr/>
          <p:nvPr/>
        </p:nvGrpSpPr>
        <p:grpSpPr>
          <a:xfrm>
            <a:off x="6389025" y="3742913"/>
            <a:ext cx="198600" cy="1289513"/>
            <a:chOff x="6389025" y="3742913"/>
            <a:chExt cx="198600" cy="1289513"/>
          </a:xfrm>
        </p:grpSpPr>
        <p:sp>
          <p:nvSpPr>
            <p:cNvPr id="302" name="Shape 302"/>
            <p:cNvSpPr/>
            <p:nvPr/>
          </p:nvSpPr>
          <p:spPr>
            <a:xfrm>
              <a:off x="6389025" y="3742913"/>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03" name="Shape 303"/>
            <p:cNvSpPr/>
            <p:nvPr/>
          </p:nvSpPr>
          <p:spPr>
            <a:xfrm>
              <a:off x="6406875" y="4858725"/>
              <a:ext cx="162900" cy="173700"/>
            </a:xfrm>
            <a:prstGeom prst="ellipse">
              <a:avLst/>
            </a:prstGeom>
            <a:solidFill>
              <a:srgbClr val="FF00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04" name="Shape 304"/>
            <p:cNvSpPr/>
            <p:nvPr/>
          </p:nvSpPr>
          <p:spPr>
            <a:xfrm>
              <a:off x="6389025" y="4284900"/>
              <a:ext cx="198600" cy="198600"/>
            </a:xfrm>
            <a:prstGeom prst="mathPlus">
              <a:avLst>
                <a:gd fmla="val 23520" name="adj1"/>
              </a:avLst>
            </a:prstGeom>
            <a:solidFill>
              <a:srgbClr val="00FF00"/>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