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Arim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CE0254F-C35B-49B3-8FF4-69A105E54FE6}">
  <a:tblStyle styleId="{ACE0254F-C35B-49B3-8FF4-69A105E54F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m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rimo-italic.fntdata"/><Relationship Id="rId12" Type="http://schemas.openxmlformats.org/officeDocument/2006/relationships/slide" Target="slides/slide7.xml"/><Relationship Id="rId34" Type="http://schemas.openxmlformats.org/officeDocument/2006/relationships/font" Target="fonts/Arim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Arim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Alex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Alex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Alex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Alex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Alex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Smack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https://www.adafruit.com/product/1143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Smack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Smack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Smack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Bonnie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To realize our virtual reality environment, we will be using the Unity game engine, the most popular game engine on the market. With it, we will create a virtual reality environment that contains a user controlled hand object and several objects of different sizes for the hand to pick up.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Austin</a:t>
            </a:r>
          </a:p>
          <a:p>
            <a:pPr indent="-381000" lvl="0" marL="457200" rtl="0">
              <a:spcBef>
                <a:spcPts val="560"/>
              </a:spcBef>
              <a:spcAft>
                <a:spcPts val="1000"/>
              </a:spcAft>
              <a:buClr>
                <a:srgbClr val="840C22"/>
              </a:buClr>
              <a:buSzPts val="2400"/>
              <a:buFont typeface="Noto Sans Symbols"/>
              <a:buChar char="▪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Accelerometer for Z axis (front and back)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How much will it cost in mass production?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Austin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50% Budget Leeway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{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Pressure Sensors: $52.50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Micro Servos: $49.75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IR Leds: $35.80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Bonnie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Go one by one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prepare public demo for april. be prepared to answer what it will look like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Alex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Smack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Austin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Bonnie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Bonnie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Smack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Austin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Computer 8 feet away, screen at 130 degree angle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X width: 236.22cm -&gt; 1000 points -&gt; .236 cm/pixel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Y height: 171.45cm -&gt; 750 points -&gt; .229 cm/pixel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Almost 1:1 in (X,Y) movement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Smith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Bonnie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Bonnie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Alex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200" cy="42255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13520" cy="761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57188"/>
            <a:ext cx="3000794" cy="4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34475" cy="7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152400" y="6172200"/>
            <a:ext cx="6196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7" name="Shape 27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2209800" y="-457200"/>
            <a:ext cx="44958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410200" y="2133600"/>
            <a:ext cx="5257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914400" y="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13520" cy="45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50910" cy="34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34475" cy="7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8382000" y="6172200"/>
            <a:ext cx="609600" cy="30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152400" y="6172200"/>
            <a:ext cx="5162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wrap="square" tIns="4445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wrap="square" tIns="4445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</a:pPr>
            <a:r>
              <a:rPr lang="en-US" sz="2400"/>
              <a:t>December 7</a:t>
            </a:r>
            <a:r>
              <a:rPr lang="en-US" sz="2400"/>
              <a:t>, 2017</a:t>
            </a:r>
          </a:p>
        </p:txBody>
      </p:sp>
      <p:sp>
        <p:nvSpPr>
          <p:cNvPr id="66" name="Shape 66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FIVR </a:t>
            </a:r>
            <a:r>
              <a:rPr b="0" i="0" lang="en-US" sz="6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177850" y="6151950"/>
            <a:ext cx="284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1800"/>
              <a:t>Advisor: Professor Kelly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Our Breadboard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165100" lvl="0" marL="3429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541150" y="13716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165100" lvl="0" marL="3429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9" name="Shape 139"/>
          <p:cNvGrpSpPr/>
          <p:nvPr/>
        </p:nvGrpSpPr>
        <p:grpSpPr>
          <a:xfrm>
            <a:off x="-292" y="1213529"/>
            <a:ext cx="9143837" cy="4864242"/>
            <a:chOff x="211675" y="1143000"/>
            <a:chExt cx="8541651" cy="4724400"/>
          </a:xfrm>
        </p:grpSpPr>
        <p:pic>
          <p:nvPicPr>
            <p:cNvPr id="140" name="Shape 140"/>
            <p:cNvPicPr preferRelativeResize="0"/>
            <p:nvPr/>
          </p:nvPicPr>
          <p:blipFill rotWithShape="1">
            <a:blip r:embed="rId3">
              <a:alphaModFix/>
            </a:blip>
            <a:srcRect b="2825" l="0" r="5383" t="31617"/>
            <a:stretch/>
          </p:blipFill>
          <p:spPr>
            <a:xfrm>
              <a:off x="211675" y="1143000"/>
              <a:ext cx="8541651" cy="4724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Shape 141"/>
            <p:cNvSpPr txBox="1"/>
            <p:nvPr/>
          </p:nvSpPr>
          <p:spPr>
            <a:xfrm>
              <a:off x="381000" y="2093425"/>
              <a:ext cx="722700" cy="42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-US"/>
                <a:t>Servo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1348800" y="4164950"/>
              <a:ext cx="1348800" cy="592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-US"/>
                <a:t>VL6180x TOF</a:t>
              </a:r>
            </a:p>
            <a:p>
              <a:pPr indent="0" lvl="0" marL="0" algn="ctr">
                <a:spcBef>
                  <a:spcPts val="0"/>
                </a:spcBef>
                <a:buNone/>
              </a:pPr>
              <a:r>
                <a:rPr lang="en-US"/>
                <a:t>Sensors</a:t>
              </a: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3896300" y="5144700"/>
              <a:ext cx="934200" cy="72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-US"/>
                <a:t>Voltage</a:t>
              </a:r>
            </a:p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-US"/>
                <a:t>Level</a:t>
              </a:r>
            </a:p>
            <a:p>
              <a:pPr indent="0" lvl="0" marL="0" algn="ctr">
                <a:spcBef>
                  <a:spcPts val="0"/>
                </a:spcBef>
                <a:buNone/>
              </a:pPr>
              <a:r>
                <a:rPr lang="en-US"/>
                <a:t>Shifter</a:t>
              </a: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5042250" y="5488500"/>
              <a:ext cx="722700" cy="37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-US"/>
                <a:t>Button</a:t>
              </a: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2459500" y="1740825"/>
              <a:ext cx="802200" cy="42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-US"/>
                <a:t>8 LEDs</a:t>
              </a: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4126200" y="2463550"/>
              <a:ext cx="1196400" cy="42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-US"/>
                <a:t>Atmega328</a:t>
              </a:r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6391925" y="1928375"/>
              <a:ext cx="722700" cy="42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-US"/>
                <a:t>USB</a:t>
              </a: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6703000" y="4757450"/>
              <a:ext cx="1389300" cy="592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-US"/>
                <a:t>AVRisp Programmer</a:t>
              </a:r>
            </a:p>
          </p:txBody>
        </p:sp>
      </p:grpSp>
      <p:sp>
        <p:nvSpPr>
          <p:cNvPr id="149" name="Shape 149"/>
          <p:cNvSpPr txBox="1"/>
          <p:nvPr/>
        </p:nvSpPr>
        <p:spPr>
          <a:xfrm>
            <a:off x="4306875" y="4158725"/>
            <a:ext cx="5295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I2C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Sensing Finger Distance - Requirements 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675500" y="14870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165100" lvl="0" marL="342900">
              <a:spcBef>
                <a:spcPts val="0"/>
              </a:spcBef>
              <a:buNone/>
            </a:pPr>
            <a:r>
              <a:rPr lang="en-US"/>
              <a:t>Original Idea-IRLED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Range of 2-15cm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Measurement latency = 30ms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1in x .3in x </a:t>
            </a:r>
            <a:r>
              <a:rPr lang="en-US" sz="1400">
                <a:solidFill>
                  <a:srgbClr val="FF0000"/>
                </a:solidFill>
              </a:rPr>
              <a:t>.3in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-US" sz="1400">
                <a:solidFill>
                  <a:srgbClr val="000000"/>
                </a:solidFill>
              </a:rPr>
              <a:t>Analog output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-US" sz="1400">
                <a:solidFill>
                  <a:srgbClr val="000000"/>
                </a:solidFill>
              </a:rPr>
              <a:t>5v, 22mA for 16ms read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ts val="1400"/>
              <a:buChar char="•"/>
            </a:pPr>
            <a:r>
              <a:rPr lang="en-US" sz="1400">
                <a:solidFill>
                  <a:srgbClr val="000000"/>
                </a:solidFill>
              </a:rPr>
              <a:t>5V*22mA*16ms*60Hz*60sec/min*60min/hour= </a:t>
            </a:r>
            <a:r>
              <a:rPr lang="en-US" sz="1400">
                <a:solidFill>
                  <a:srgbClr val="FF0000"/>
                </a:solidFill>
              </a:rPr>
              <a:t>380.16AH per sensor</a:t>
            </a:r>
          </a:p>
          <a:p>
            <a:pPr indent="-165100" lvl="0" marL="3429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148750" y="14870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Requirements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Measure distance within 15cm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Small dimensions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Thin profile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Sampling rate &gt; 60Hz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Low power usage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SzPts val="1800"/>
              <a:buChar char="•"/>
            </a:pPr>
            <a:r>
              <a:rPr lang="en-US" sz="1800"/>
              <a:t>preferably digital output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800" y="4026500"/>
            <a:ext cx="2992575" cy="20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Sensing Finger Distance - Solution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165100" lvl="0" marL="342900">
              <a:spcBef>
                <a:spcPts val="0"/>
              </a:spcBef>
              <a:buNone/>
            </a:pPr>
            <a:r>
              <a:rPr lang="en-US"/>
              <a:t>VL6180x Time of Flight(TOF) Sensor</a:t>
            </a:r>
          </a:p>
          <a:p>
            <a:pPr indent="-165100" lvl="0" marL="3429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Measures up to 20cm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1mm resolution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Sampling Period of 4.4ms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Default Readout rate = 227Hz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Not dependent on </a:t>
            </a:r>
            <a:r>
              <a:rPr lang="en-US" sz="1800"/>
              <a:t>reflectance</a:t>
            </a:r>
            <a:r>
              <a:rPr lang="en-US" sz="1800"/>
              <a:t> of target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Uses I2C bus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solidFill>
                  <a:srgbClr val="FF0000"/>
                </a:solidFill>
              </a:rPr>
              <a:t>default address = 0x29</a:t>
            </a:r>
            <a:r>
              <a:rPr lang="en-US" sz="1800"/>
              <a:t>  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buSzPts val="1800"/>
              <a:buChar char="▪"/>
            </a:pPr>
            <a:r>
              <a:rPr lang="en-US" sz="1800"/>
              <a:t>2.7V*5mA*4.4ms*60Hz*60sec/min*60min/hour = 12.8AH per sensor</a:t>
            </a:r>
          </a:p>
        </p:txBody>
      </p:sp>
      <p:grpSp>
        <p:nvGrpSpPr>
          <p:cNvPr id="165" name="Shape 165"/>
          <p:cNvGrpSpPr/>
          <p:nvPr/>
        </p:nvGrpSpPr>
        <p:grpSpPr>
          <a:xfrm>
            <a:off x="-99025" y="2604700"/>
            <a:ext cx="4632925" cy="3279125"/>
            <a:chOff x="-99025" y="2604700"/>
            <a:chExt cx="4632925" cy="3279125"/>
          </a:xfrm>
        </p:grpSpPr>
        <p:grpSp>
          <p:nvGrpSpPr>
            <p:cNvPr id="166" name="Shape 166"/>
            <p:cNvGrpSpPr/>
            <p:nvPr/>
          </p:nvGrpSpPr>
          <p:grpSpPr>
            <a:xfrm>
              <a:off x="-99025" y="2604700"/>
              <a:ext cx="4632925" cy="3199800"/>
              <a:chOff x="83125" y="2534175"/>
              <a:chExt cx="4632925" cy="3199800"/>
            </a:xfrm>
          </p:grpSpPr>
          <p:pic>
            <p:nvPicPr>
              <p:cNvPr id="167" name="Shape 16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125" y="2534175"/>
                <a:ext cx="4450775" cy="31998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68" name="Shape 168"/>
              <p:cNvCxnSpPr/>
              <p:nvPr/>
            </p:nvCxnSpPr>
            <p:spPr>
              <a:xfrm>
                <a:off x="4442775" y="2798600"/>
                <a:ext cx="264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cxnSp>
          <p:cxnSp>
            <p:nvCxnSpPr>
              <p:cNvPr id="169" name="Shape 169"/>
              <p:cNvCxnSpPr/>
              <p:nvPr/>
            </p:nvCxnSpPr>
            <p:spPr>
              <a:xfrm>
                <a:off x="4716050" y="2807425"/>
                <a:ext cx="0" cy="2662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cxnSp>
          <p:cxnSp>
            <p:nvCxnSpPr>
              <p:cNvPr id="170" name="Shape 170"/>
              <p:cNvCxnSpPr/>
              <p:nvPr/>
            </p:nvCxnSpPr>
            <p:spPr>
              <a:xfrm>
                <a:off x="4412125" y="5469625"/>
                <a:ext cx="273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cxnSp>
        </p:grpSp>
        <p:cxnSp>
          <p:nvCxnSpPr>
            <p:cNvPr id="171" name="Shape 171"/>
            <p:cNvCxnSpPr/>
            <p:nvPr/>
          </p:nvCxnSpPr>
          <p:spPr>
            <a:xfrm>
              <a:off x="2318450" y="5557675"/>
              <a:ext cx="0" cy="29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2" name="Shape 172"/>
            <p:cNvCxnSpPr/>
            <p:nvPr/>
          </p:nvCxnSpPr>
          <p:spPr>
            <a:xfrm>
              <a:off x="2318450" y="5866200"/>
              <a:ext cx="1930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3" name="Shape 173"/>
            <p:cNvCxnSpPr/>
            <p:nvPr/>
          </p:nvCxnSpPr>
          <p:spPr>
            <a:xfrm>
              <a:off x="4257725" y="5584125"/>
              <a:ext cx="0" cy="29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74" name="Shape 174"/>
          <p:cNvSpPr txBox="1"/>
          <p:nvPr/>
        </p:nvSpPr>
        <p:spPr>
          <a:xfrm>
            <a:off x="4116200" y="3861725"/>
            <a:ext cx="511200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.75‘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2997200" y="5469525"/>
            <a:ext cx="3966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.5’</a:t>
            </a:r>
          </a:p>
        </p:txBody>
      </p:sp>
      <p:cxnSp>
        <p:nvCxnSpPr>
          <p:cNvPr id="176" name="Shape 176"/>
          <p:cNvCxnSpPr/>
          <p:nvPr/>
        </p:nvCxnSpPr>
        <p:spPr>
          <a:xfrm>
            <a:off x="4548625" y="3847575"/>
            <a:ext cx="0" cy="56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7" name="Shape 177"/>
          <p:cNvSpPr txBox="1"/>
          <p:nvPr/>
        </p:nvSpPr>
        <p:spPr>
          <a:xfrm>
            <a:off x="4192950" y="5469525"/>
            <a:ext cx="7581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⅛’ thick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VL6180x Problem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134200" y="1371600"/>
            <a:ext cx="36033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On startup all TOF sensors use device address 0x29 on I2C bus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solidFill>
                  <a:srgbClr val="881C1C"/>
                </a:solidFill>
              </a:rPr>
              <a:t>Solution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Put TOF sensors in standby mode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Reactivate one by one and change address</a:t>
            </a:r>
          </a:p>
          <a:p>
            <a:pPr indent="-381000" lvl="0" marL="457200">
              <a:spcBef>
                <a:spcPts val="0"/>
              </a:spcBef>
              <a:buSzPts val="2400"/>
              <a:buChar char="▪"/>
            </a:pPr>
            <a:r>
              <a:rPr lang="en-US" sz="2400"/>
              <a:t>Required voltage level shifter</a:t>
            </a:r>
          </a:p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165100" lvl="0" marL="3429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956653" y="899824"/>
            <a:ext cx="4845998" cy="550545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7601400" y="2322600"/>
            <a:ext cx="1542600" cy="81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US">
                <a:solidFill>
                  <a:srgbClr val="FF9900"/>
                </a:solidFill>
              </a:rPr>
              <a:t>Wire </a:t>
            </a:r>
            <a:r>
              <a:rPr lang="en-US"/>
              <a:t>= activate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-US">
                <a:solidFill>
                  <a:srgbClr val="0000FF"/>
                </a:solidFill>
              </a:rPr>
              <a:t>Wire </a:t>
            </a:r>
            <a:r>
              <a:rPr lang="en-US"/>
              <a:t>= I2C data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-US">
                <a:solidFill>
                  <a:srgbClr val="38761D"/>
                </a:solidFill>
              </a:rPr>
              <a:t>Wire </a:t>
            </a:r>
            <a:r>
              <a:rPr lang="en-US"/>
              <a:t>= I2C clock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Communication with Computer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78750" y="1251325"/>
            <a:ext cx="4405200" cy="48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Used FTDI USB-rs232 converter cable</a:t>
            </a: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Connects to USART</a:t>
            </a: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38400 Baud Rate</a:t>
            </a: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8 data bits, 1 stop bit, no parity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38400bps/(9bits*5 sensors) = 853 finger readings per second</a:t>
            </a:r>
          </a:p>
          <a:p>
            <a:pPr indent="-406400" lvl="0" marL="457200">
              <a:spcBef>
                <a:spcPts val="0"/>
              </a:spcBef>
              <a:buSzPts val="2800"/>
              <a:buChar char="▪"/>
            </a:pPr>
            <a:r>
              <a:rPr lang="en-US"/>
              <a:t>X-CTU to read serial port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9624" l="31875" r="0" t="0"/>
          <a:stretch/>
        </p:blipFill>
        <p:spPr>
          <a:xfrm>
            <a:off x="4622050" y="1256025"/>
            <a:ext cx="4458626" cy="249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050" y="3771200"/>
            <a:ext cx="4458624" cy="23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DS-319HV MicroServo X5 </a:t>
            </a:r>
            <a:r>
              <a:rPr lang="en-US" sz="2400">
                <a:solidFill>
                  <a:srgbClr val="000000"/>
                </a:solidFill>
                <a:highlight>
                  <a:srgbClr val="EBEBEB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81000" y="3674300"/>
            <a:ext cx="4000500" cy="2193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/>
              <a:t>Description:</a:t>
            </a:r>
            <a:r>
              <a:rPr lang="en-US" sz="1400"/>
              <a:t> MG90s High Torque Micro Servo Metal Gear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1400"/>
              <a:t>Torque:</a:t>
            </a:r>
            <a:r>
              <a:rPr lang="en-US" sz="1400"/>
              <a:t> 1.56 lb-in. - 1.9 lb-in.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/>
              <a:t>Voltage:</a:t>
            </a:r>
            <a:r>
              <a:rPr lang="en-US" sz="1400"/>
              <a:t> 4.8V-6V DC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1400"/>
              <a:t>Weight: </a:t>
            </a:r>
            <a:r>
              <a:rPr lang="en-US" sz="1400"/>
              <a:t>.45 oz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1400"/>
              <a:t>Speed: </a:t>
            </a:r>
            <a:r>
              <a:rPr lang="en-US" sz="1400"/>
              <a:t>.1 sec/60°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3937675" y="1412300"/>
            <a:ext cx="4596600" cy="445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u="sng"/>
              <a:t>Requirements:</a:t>
            </a: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Light-weight, durable</a:t>
            </a: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Sample Period of 20ms(50Hz)</a:t>
            </a: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Locking mechanisms for every position</a:t>
            </a: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Feedback control </a:t>
            </a: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buSzPts val="1800"/>
              <a:buChar char="▪"/>
            </a:pPr>
            <a:r>
              <a:rPr lang="en-US" sz="1800"/>
              <a:t>Low power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/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/>
              <a:t> </a:t>
            </a:r>
          </a:p>
        </p:txBody>
      </p:sp>
      <p:graphicFrame>
        <p:nvGraphicFramePr>
          <p:cNvPr id="202" name="Shape 202"/>
          <p:cNvGraphicFramePr/>
          <p:nvPr/>
        </p:nvGraphicFramePr>
        <p:xfrm>
          <a:off x="5994575" y="3861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{ACE0254F-C35B-49B3-8FF4-69A105E54FE6}</a:tableStyleId>
              </a:tblPr>
              <a:tblGrid>
                <a:gridCol w="1227475"/>
                <a:gridCol w="1227475"/>
              </a:tblGrid>
              <a:tr h="70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Quantity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Unit Price (USD)</a:t>
                      </a:r>
                    </a:p>
                  </a:txBody>
                  <a:tcPr marT="91425" marB="91425" marR="91425" marL="91425"/>
                </a:tc>
              </a:tr>
              <a:tr h="46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9.95</a:t>
                      </a:r>
                    </a:p>
                  </a:txBody>
                  <a:tcPr marT="91425" marB="91425" marR="91425" marL="91425"/>
                </a:tc>
              </a:tr>
              <a:tr h="46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8.96</a:t>
                      </a:r>
                    </a:p>
                  </a:txBody>
                  <a:tcPr marT="91425" marB="91425" marR="91425" marL="91425"/>
                </a:tc>
              </a:tr>
              <a:tr h="46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7.96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5400"/>
            <a:ext cx="3038581" cy="22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MicroServo </a:t>
            </a:r>
            <a:r>
              <a:rPr lang="en-US"/>
              <a:t>Implementation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06925" y="1436225"/>
            <a:ext cx="8198400" cy="4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Micro Servo operates in relation to the duty cycle of the PWM</a:t>
            </a:r>
          </a:p>
          <a:p>
            <a:pPr indent="-381000" lvl="0" marL="457200">
              <a:spcBef>
                <a:spcPts val="0"/>
              </a:spcBef>
              <a:buSzPts val="2400"/>
              <a:buChar char="●"/>
            </a:pPr>
            <a:r>
              <a:rPr lang="en-US" sz="2400"/>
              <a:t>Manipulating the  duty cycle will lock the servo in a set position.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100" y="2758300"/>
            <a:ext cx="5012900" cy="261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412375"/>
            <a:ext cx="4156300" cy="11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MicroServo Problems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81000" y="1371600"/>
            <a:ext cx="4000500" cy="178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>
              <a:spcBef>
                <a:spcPts val="0"/>
              </a:spcBef>
              <a:buSzPts val="2800"/>
              <a:buChar char="▪"/>
            </a:pPr>
            <a:r>
              <a:rPr lang="en-US"/>
              <a:t>No proper feedback provided with servo.</a:t>
            </a:r>
          </a:p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165100" lvl="0" marL="342900">
              <a:spcBef>
                <a:spcPts val="0"/>
              </a:spcBef>
              <a:buNone/>
            </a:pPr>
            <a:r>
              <a:rPr lang="en-US" u="sng"/>
              <a:t>Solution:</a:t>
            </a:r>
          </a:p>
          <a:p>
            <a:pPr indent="-406400" lvl="0" marL="457200">
              <a:spcBef>
                <a:spcPts val="0"/>
              </a:spcBef>
              <a:buSzPts val="2800"/>
              <a:buChar char="▪"/>
            </a:pPr>
            <a:r>
              <a:rPr lang="en-US"/>
              <a:t>Unscrew the servo and solder a line from the potentiometer to accurately provide the system with the servos exact position 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875" y="2956100"/>
            <a:ext cx="2800775" cy="2800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Why use the Servo this way? 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81000" y="1371600"/>
            <a:ext cx="84876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Used as feedback within the controller when the VR </a:t>
            </a:r>
            <a:r>
              <a:rPr lang="en-US"/>
              <a:t>environment</a:t>
            </a:r>
            <a:r>
              <a:rPr lang="en-US"/>
              <a:t> detects object in grip path</a:t>
            </a:r>
          </a:p>
          <a:p>
            <a:pPr indent="-406400" lvl="0" marL="457200">
              <a:spcBef>
                <a:spcPts val="0"/>
              </a:spcBef>
              <a:buSzPts val="2800"/>
              <a:buChar char="▪"/>
            </a:pPr>
            <a:r>
              <a:rPr lang="en-US"/>
              <a:t>Feedback involves locking the servo into a certain position to represent accurate dimensions of the VR object.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Modeling the Hand/Other Game Objects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Autodesk Maya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Most common modeling application for Unity integration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Used to model GameObjects for Unity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Unity accepts standard Maya binary files as input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Not good for variable animations</a:t>
            </a:r>
          </a:p>
          <a:p>
            <a:pPr indent="-355600" lvl="1" marL="914400" rtl="0">
              <a:spcBef>
                <a:spcPts val="0"/>
              </a:spcBef>
              <a:buSzPts val="2000"/>
              <a:buChar char="•"/>
            </a:pPr>
            <a:r>
              <a:rPr lang="en-US" sz="2000"/>
              <a:t>Driven Keys don’t work in Unity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1371600"/>
            <a:ext cx="4457698" cy="250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575" y="4107649"/>
            <a:ext cx="1675525" cy="16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Members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9853" l="10331" r="11046" t="0"/>
          <a:stretch/>
        </p:blipFill>
        <p:spPr>
          <a:xfrm>
            <a:off x="1242323" y="1547875"/>
            <a:ext cx="1222100" cy="14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126175" y="3022450"/>
            <a:ext cx="22602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Alex Bonstrom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Unity / Documentation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812575" y="3022450"/>
            <a:ext cx="35004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Connor McLaughlin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Servo / Feedback Implementation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5740" l="0" r="0" t="0"/>
          <a:stretch/>
        </p:blipFill>
        <p:spPr>
          <a:xfrm>
            <a:off x="1242325" y="3660625"/>
            <a:ext cx="1222100" cy="14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126175" y="5135200"/>
            <a:ext cx="26223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Austin Fernalld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Triangulation / Positioning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812575" y="5135200"/>
            <a:ext cx="19785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Alex Smith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Finger Distance / Mechanical Design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8650" y="3660625"/>
            <a:ext cx="1222100" cy="14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2574" y="1504263"/>
            <a:ext cx="1222100" cy="156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Unity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Virtual Reality Engine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All objects used will be made in Maya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Animations will be made in Unity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Unity offers standard VR packages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We will use UnityEngine.VR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Has everything needed for mobile VR game development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075" y="1371600"/>
            <a:ext cx="4276877" cy="240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b="17205" l="14946" r="12177" t="18187"/>
          <a:stretch/>
        </p:blipFill>
        <p:spPr>
          <a:xfrm>
            <a:off x="5200325" y="4235125"/>
            <a:ext cx="3248526" cy="15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Controller Triangulation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04800" y="12932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200"/>
              <a:buChar char="▪"/>
            </a:pPr>
            <a:r>
              <a:rPr lang="en-US" sz="2200"/>
              <a:t>Calculate HSV of ball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200"/>
              <a:buChar char="▪"/>
            </a:pPr>
            <a:r>
              <a:rPr lang="en-US" sz="2200"/>
              <a:t>Implement OpenCV-Python script to track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200"/>
              <a:buChar char="▪"/>
            </a:pPr>
            <a:r>
              <a:rPr lang="en-US" sz="2200"/>
              <a:t>(X,Y,Z) from center and size of radius</a:t>
            </a:r>
          </a:p>
          <a:p>
            <a:pPr indent="-368300" lvl="0" marL="457200" rtl="0">
              <a:spcBef>
                <a:spcPts val="0"/>
              </a:spcBef>
              <a:spcAft>
                <a:spcPts val="1000"/>
              </a:spcAft>
              <a:buSzPts val="2200"/>
              <a:buChar char="▪"/>
            </a:pPr>
            <a:r>
              <a:rPr lang="en-US" sz="2200"/>
              <a:t>Rotation using gyroscope data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200"/>
              <a:buChar char="▪"/>
            </a:pPr>
            <a:r>
              <a:rPr lang="en-US" sz="2200"/>
              <a:t>Translate to VR coordinates</a:t>
            </a:r>
          </a:p>
        </p:txBody>
      </p:sp>
      <p:sp>
        <p:nvSpPr>
          <p:cNvPr id="248" name="Shape 248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17780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descr="OpenCV"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700" y="3795025"/>
            <a:ext cx="1468900" cy="181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10 at 9.17.50 PM.png"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900" y="1371600"/>
            <a:ext cx="4000501" cy="237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Budgetary Analysis</a:t>
            </a:r>
          </a:p>
        </p:txBody>
      </p:sp>
      <p:graphicFrame>
        <p:nvGraphicFramePr>
          <p:cNvPr id="256" name="Shape 256"/>
          <p:cNvGraphicFramePr/>
          <p:nvPr/>
        </p:nvGraphicFramePr>
        <p:xfrm>
          <a:off x="316350" y="144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{ACE0254F-C35B-49B3-8FF4-69A105E54FE6}</a:tableStyleId>
              </a:tblPr>
              <a:tblGrid>
                <a:gridCol w="2859900"/>
                <a:gridCol w="2859900"/>
                <a:gridCol w="2859900"/>
              </a:tblGrid>
              <a:tr h="6017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Component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Singular Unit Price ($)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Mass Unit Price (1000 Unit Price / 1000) [$]</a:t>
                      </a:r>
                    </a:p>
                  </a:txBody>
                  <a:tcPr marT="91425" marB="91425" marR="91425" marL="91425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Enclosure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$10</a:t>
                      </a:r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Finger Sensing Technology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$54.75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$46.25 ($14.50 DIY)</a:t>
                      </a:r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Micro Servo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$50.00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$50.00</a:t>
                      </a:r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Power Supply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$15.50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$15.50</a:t>
                      </a:r>
                    </a:p>
                  </a:txBody>
                  <a:tcPr marT="91425" marB="91425" marR="91425" marL="91425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Microprocessor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$2.00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$1.66</a:t>
                      </a:r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/>
                        <a:t>ccelerometer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$0.59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$0.53</a:t>
                      </a:r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Gyroscope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$3.42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$1.67</a:t>
                      </a:r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Aero-Strike Softball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$6.49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$1.08</a:t>
                      </a:r>
                    </a:p>
                  </a:txBody>
                  <a:tcPr marT="91425" marB="91425" marR="91425" marL="91425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Total: $182.75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Total per Unit: $</a:t>
                      </a:r>
                      <a:r>
                        <a:rPr lang="en-US"/>
                        <a:t>126.69 ($94.94)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7" name="Shape 257"/>
          <p:cNvSpPr txBox="1"/>
          <p:nvPr/>
        </p:nvSpPr>
        <p:spPr>
          <a:xfrm>
            <a:off x="316350" y="5589875"/>
            <a:ext cx="71586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1800"/>
              <a:t>Revenue Per Unit (Sale Price) with ~50% COGS: $249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Proposed CDR Deliverables 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5 TOF sensors operating </a:t>
            </a:r>
            <a:r>
              <a:rPr lang="en-US"/>
              <a:t>simultaneously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Unity hand model mimics controller finger movement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Demonstrate that virtual objects can be picked up by a virtual hand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Micro servos move to position when near Unity object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Demonstrate (X,Y,Z) tracking with webcam, accelerometer and gyroscope</a:t>
            </a:r>
          </a:p>
          <a:p>
            <a:pPr indent="-381000" lvl="0" marL="457200">
              <a:lnSpc>
                <a:spcPct val="115000"/>
              </a:lnSpc>
              <a:spcBef>
                <a:spcPts val="0"/>
              </a:spcBef>
              <a:buSzPts val="2400"/>
              <a:buChar char="▪"/>
            </a:pPr>
            <a:r>
              <a:rPr lang="en-US"/>
              <a:t>Initial mechanical design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Team Responsibilities &amp; Scheduling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78262"/>
            <a:ext cx="8839200" cy="310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660899" y="3007950"/>
            <a:ext cx="1822200" cy="842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2986350" y="3007950"/>
            <a:ext cx="3171300" cy="842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024750" y="3007950"/>
            <a:ext cx="3094500" cy="842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Problem Statement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72200" y="1242500"/>
            <a:ext cx="81534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/>
              <a:t>Commercial Virtual Reality controllers </a:t>
            </a:r>
            <a:r>
              <a:rPr lang="en-US"/>
              <a:t>neglect</a:t>
            </a:r>
            <a:r>
              <a:rPr lang="en-US"/>
              <a:t> the sense of touch in video games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/>
              <a:t>For an authentic VR experience a user must feel, touch and lift as though they are in the environment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475" y="3339450"/>
            <a:ext cx="4322125" cy="27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Solution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/>
              <a:t>Design a VR controller that records hand movement, finger movement while providing feedback (resistance) when the user grips an object in the virtual environment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Inherent Challenges: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Recording the distance a finger moves in free space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Accurate hand positioning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Mechanical design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Allowing independent movement of fingers</a:t>
            </a:r>
          </a:p>
          <a:p>
            <a:pPr indent="-355600" lvl="2" marL="1371600">
              <a:spcBef>
                <a:spcPts val="0"/>
              </a:spcBef>
              <a:buSzPts val="2000"/>
              <a:buChar char="•"/>
            </a:pPr>
            <a:r>
              <a:rPr lang="en-US"/>
              <a:t>Stopping hand from squeezing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System Specifications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96125" y="1371600"/>
            <a:ext cx="82863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1950" lvl="0" marL="457200" rtl="0">
              <a:spcBef>
                <a:spcPts val="0"/>
              </a:spcBef>
              <a:spcAft>
                <a:spcPts val="1000"/>
              </a:spcAft>
              <a:buSzPts val="2100"/>
              <a:buChar char="▪"/>
            </a:pPr>
            <a:r>
              <a:rPr lang="en-US" sz="2100"/>
              <a:t>Measure f</a:t>
            </a:r>
            <a:r>
              <a:rPr lang="en-US" sz="2100"/>
              <a:t>inger position accurate to +/- 5mm</a:t>
            </a:r>
          </a:p>
          <a:p>
            <a:pPr indent="-361950" lvl="0" marL="457200" rtl="0">
              <a:spcBef>
                <a:spcPts val="0"/>
              </a:spcBef>
              <a:spcAft>
                <a:spcPts val="1000"/>
              </a:spcAft>
              <a:buSzPts val="2100"/>
              <a:buChar char="▪"/>
            </a:pPr>
            <a:r>
              <a:rPr lang="en-US" sz="2100"/>
              <a:t>Track hand location</a:t>
            </a:r>
          </a:p>
          <a:p>
            <a:pPr indent="-361950" lvl="1" marL="914400" rtl="0">
              <a:spcBef>
                <a:spcPts val="0"/>
              </a:spcBef>
              <a:spcAft>
                <a:spcPts val="1000"/>
              </a:spcAft>
              <a:buSzPts val="2100"/>
              <a:buChar char="•"/>
            </a:pPr>
            <a:r>
              <a:rPr lang="en-US" sz="2100"/>
              <a:t>(x,y,z) coordinates within +/- 7.5 cm</a:t>
            </a:r>
          </a:p>
          <a:p>
            <a:pPr indent="-361950" lvl="0" marL="457200" rtl="0">
              <a:spcBef>
                <a:spcPts val="0"/>
              </a:spcBef>
              <a:spcAft>
                <a:spcPts val="1000"/>
              </a:spcAft>
              <a:buSzPts val="2100"/>
              <a:buChar char="▪"/>
            </a:pPr>
            <a:r>
              <a:rPr lang="en-US" sz="2100"/>
              <a:t>Resist finger compression</a:t>
            </a:r>
          </a:p>
          <a:p>
            <a:pPr indent="-361950" lvl="1" marL="914400" rtl="0">
              <a:spcBef>
                <a:spcPts val="0"/>
              </a:spcBef>
              <a:spcAft>
                <a:spcPts val="1000"/>
              </a:spcAft>
              <a:buSzPts val="2100"/>
              <a:buChar char="•"/>
            </a:pPr>
            <a:r>
              <a:rPr lang="en-US" sz="2100"/>
              <a:t>Resistance at minimum of 10 locations</a:t>
            </a:r>
          </a:p>
          <a:p>
            <a:pPr indent="-361950" lvl="1" marL="914400" rtl="0">
              <a:spcBef>
                <a:spcPts val="0"/>
              </a:spcBef>
              <a:spcAft>
                <a:spcPts val="1000"/>
              </a:spcAft>
              <a:buSzPts val="2100"/>
              <a:buChar char="•"/>
            </a:pPr>
            <a:r>
              <a:rPr lang="en-US" sz="2100"/>
              <a:t>Allow independent finger movement</a:t>
            </a:r>
          </a:p>
          <a:p>
            <a:pPr indent="-361950" lvl="0" marL="457200" rtl="0">
              <a:spcBef>
                <a:spcPts val="0"/>
              </a:spcBef>
              <a:spcAft>
                <a:spcPts val="1000"/>
              </a:spcAft>
              <a:buSzPts val="2100"/>
              <a:buChar char="▪"/>
            </a:pPr>
            <a:r>
              <a:rPr lang="en-US" sz="2100"/>
              <a:t>Maximum latency of 100 ms</a:t>
            </a:r>
          </a:p>
          <a:p>
            <a:pPr indent="-361950" lvl="1" marL="914400" rtl="0">
              <a:spcBef>
                <a:spcPts val="0"/>
              </a:spcBef>
              <a:spcAft>
                <a:spcPts val="1000"/>
              </a:spcAft>
              <a:buSzPts val="2100"/>
              <a:buChar char="•"/>
            </a:pPr>
            <a:r>
              <a:rPr lang="en-US" sz="2100"/>
              <a:t>Average latency from input to result in PS4 gaming</a:t>
            </a:r>
          </a:p>
          <a:p>
            <a:pPr indent="-361950" lvl="0" marL="457200" rtl="0">
              <a:spcBef>
                <a:spcPts val="0"/>
              </a:spcBef>
              <a:spcAft>
                <a:spcPts val="1000"/>
              </a:spcAft>
              <a:buSzPts val="2100"/>
              <a:buChar char="▪"/>
            </a:pPr>
            <a:r>
              <a:rPr lang="en-US" sz="2100"/>
              <a:t>Less than 1.8 lbs, the weight of three XBOX controllers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Design System (with Block Diagram)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00" y="1268175"/>
            <a:ext cx="8009400" cy="47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Proposed MDR Deliverables (From PDR)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Demonstrate Finger Sensing </a:t>
            </a:r>
          </a:p>
          <a:p>
            <a:pPr indent="-355600" lvl="1" marL="914400" rtl="0">
              <a:spcBef>
                <a:spcPts val="0"/>
              </a:spcBef>
              <a:buSzPts val="2000"/>
              <a:buChar char="•"/>
            </a:pPr>
            <a:r>
              <a:rPr lang="en-US"/>
              <a:t>IRL or Micro Servo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Demonstration of VR Finger Interactions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Using fabricated data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Fingers move dynamically and individually</a:t>
            </a:r>
          </a:p>
          <a:p>
            <a:pPr indent="-355600" lvl="2" marL="1371600" rtl="0">
              <a:spcBef>
                <a:spcPts val="0"/>
              </a:spcBef>
              <a:buSzPts val="2000"/>
              <a:buChar char="•"/>
            </a:pPr>
            <a:r>
              <a:rPr lang="en-US"/>
              <a:t>Able to pick up virtual object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MDR Revised Deliverables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74700" y="1270475"/>
            <a:ext cx="8153400" cy="44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Take distance measurements from 4 fingers</a:t>
            </a: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▪"/>
            </a:pPr>
            <a:r>
              <a:rPr lang="en-US"/>
              <a:t>Transmit distance measurements from microcontroller to PC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(X,Y) coordinates of object via webcam and OpenCV-Python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Servo movement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Demonstration of VR Finger Interactions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Using fabricated data</a:t>
            </a:r>
          </a:p>
          <a:p>
            <a:pPr indent="-355600" lvl="2" marL="1371600" rtl="0">
              <a:lnSpc>
                <a:spcPct val="150000"/>
              </a:lnSpc>
              <a:spcBef>
                <a:spcPts val="0"/>
              </a:spcBef>
              <a:buSzPts val="2000"/>
              <a:buChar char="•"/>
            </a:pPr>
            <a:r>
              <a:rPr lang="en-US"/>
              <a:t>Fingers move dynamically and individually</a:t>
            </a:r>
          </a:p>
          <a:p>
            <a:pPr indent="0" lvl="0" mar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 rot="3219069">
            <a:off x="3199985" y="3653561"/>
            <a:ext cx="1128227" cy="643528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General Controller Layout </a:t>
            </a:r>
          </a:p>
        </p:txBody>
      </p:sp>
      <p:sp>
        <p:nvSpPr>
          <p:cNvPr id="124" name="Shape 124"/>
          <p:cNvSpPr/>
          <p:nvPr/>
        </p:nvSpPr>
        <p:spPr>
          <a:xfrm rot="-1882708">
            <a:off x="2382841" y="2590189"/>
            <a:ext cx="3412019" cy="493467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US"/>
              <a:t>Finger Lever</a:t>
            </a:r>
          </a:p>
        </p:txBody>
      </p:sp>
      <p:sp>
        <p:nvSpPr>
          <p:cNvPr id="125" name="Shape 125"/>
          <p:cNvSpPr/>
          <p:nvPr/>
        </p:nvSpPr>
        <p:spPr>
          <a:xfrm>
            <a:off x="3385050" y="4050325"/>
            <a:ext cx="758100" cy="784500"/>
          </a:xfrm>
          <a:prstGeom prst="rect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US"/>
              <a:t>Servo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808125" y="3168875"/>
            <a:ext cx="9432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Finger Stopper</a:t>
            </a:r>
          </a:p>
        </p:txBody>
      </p:sp>
      <p:sp>
        <p:nvSpPr>
          <p:cNvPr id="127" name="Shape 127"/>
          <p:cNvSpPr/>
          <p:nvPr/>
        </p:nvSpPr>
        <p:spPr>
          <a:xfrm>
            <a:off x="3085350" y="3794700"/>
            <a:ext cx="2459400" cy="2820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US"/>
              <a:t>PCB</a:t>
            </a:r>
          </a:p>
        </p:txBody>
      </p:sp>
      <p:sp>
        <p:nvSpPr>
          <p:cNvPr id="128" name="Shape 128"/>
          <p:cNvSpPr/>
          <p:nvPr/>
        </p:nvSpPr>
        <p:spPr>
          <a:xfrm>
            <a:off x="2292000" y="3450925"/>
            <a:ext cx="878700" cy="7845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1200"/>
              <a:t>Hinge</a:t>
            </a:r>
          </a:p>
        </p:txBody>
      </p:sp>
      <p:sp>
        <p:nvSpPr>
          <p:cNvPr id="129" name="Shape 129"/>
          <p:cNvSpPr/>
          <p:nvPr/>
        </p:nvSpPr>
        <p:spPr>
          <a:xfrm>
            <a:off x="4566250" y="2825050"/>
            <a:ext cx="943200" cy="969650"/>
          </a:xfrm>
          <a:prstGeom prst="flowChartCollat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566250" y="3459725"/>
            <a:ext cx="943200" cy="4761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VL6180x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318000" y="2825050"/>
            <a:ext cx="12315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Compression Spring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