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9144000"/>
  <p:notesSz cx="6858000" cy="9144000"/>
  <p:embeddedFontLst>
    <p:embeddedFont>
      <p:font typeface="Arim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B5F992F-975A-43A5-9E1C-EF133E320BE9}">
  <a:tblStyle styleId="{BB5F992F-975A-43A5-9E1C-EF133E320B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Arimo-regular.fntdata"/><Relationship Id="rId21" Type="http://schemas.openxmlformats.org/officeDocument/2006/relationships/slide" Target="slides/slide15.xml"/><Relationship Id="rId24" Type="http://schemas.openxmlformats.org/officeDocument/2006/relationships/font" Target="fonts/Arimo-italic.fntdata"/><Relationship Id="rId23" Type="http://schemas.openxmlformats.org/officeDocument/2006/relationships/font" Target="fonts/Arim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font" Target="fonts/Arimo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Austin</a:t>
            </a:r>
            <a:endParaRPr/>
          </a:p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Computer 8 feet away, screen at 130 degree angle</a:t>
            </a:r>
            <a:endParaRPr/>
          </a:p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X width: 236.22cm -&gt; 1000 points -&gt; .236 cm/pixel</a:t>
            </a:r>
            <a:endParaRPr/>
          </a:p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Y height: 171.45cm -&gt; 750 points -&gt; .229 cm/pixel</a:t>
            </a:r>
            <a:endParaRPr/>
          </a:p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Almost 1:1 in (X,Y) movement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Bonnie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How much will it cost in mass production?</a:t>
            </a:r>
            <a:endParaRPr/>
          </a:p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Austin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●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50% Budget Leeway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●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{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●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Pressure Sensors: $52.50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●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Micro Servos: $49.75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●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IR Leds: $35.80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●"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Bonnie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Smack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flip the servo and TOF sensor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5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SEAL3.jpg                                                      00006BACMac OS X                       B94893B7:" id="17" name="Shape 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133600" y="2632075"/>
            <a:ext cx="4267200" cy="422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/>
          <p:nvPr>
            <p:ph idx="1" type="subTitle"/>
          </p:nvPr>
        </p:nvSpPr>
        <p:spPr>
          <a:xfrm>
            <a:off x="1790700" y="3124200"/>
            <a:ext cx="5562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9" name="Shape 19"/>
          <p:cNvSpPr txBox="1"/>
          <p:nvPr>
            <p:ph type="ctrTitle"/>
          </p:nvPr>
        </p:nvSpPr>
        <p:spPr>
          <a:xfrm>
            <a:off x="1143000" y="14478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0" name="Shape 20"/>
          <p:cNvSpPr/>
          <p:nvPr/>
        </p:nvSpPr>
        <p:spPr>
          <a:xfrm>
            <a:off x="6156325" y="5943600"/>
            <a:ext cx="301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21" name="Shape 21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Shape 22"/>
          <p:cNvSpPr txBox="1"/>
          <p:nvPr/>
        </p:nvSpPr>
        <p:spPr>
          <a:xfrm>
            <a:off x="1676400" y="830263"/>
            <a:ext cx="12192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Untitled-1.jpg                                                 00000893 keithpaul                      BC07756D:" id="23" name="Shape 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24" name="Shape 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013" y="357188"/>
            <a:ext cx="3049500" cy="40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096000"/>
            <a:ext cx="9144000" cy="77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/>
          <p:nvPr/>
        </p:nvSpPr>
        <p:spPr>
          <a:xfrm>
            <a:off x="152400" y="6172200"/>
            <a:ext cx="30306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enter Dept name in Title Master</a:t>
            </a:r>
            <a:endParaRPr/>
          </a:p>
        </p:txBody>
      </p:sp>
      <p:cxnSp>
        <p:nvCxnSpPr>
          <p:cNvPr id="27" name="Shape 27"/>
          <p:cNvCxnSpPr/>
          <p:nvPr/>
        </p:nvCxnSpPr>
        <p:spPr>
          <a:xfrm>
            <a:off x="0" y="60960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 rot="5400000">
            <a:off x="2209800" y="-457200"/>
            <a:ext cx="4495800" cy="81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 rot="5400000">
            <a:off x="5410200" y="2133600"/>
            <a:ext cx="52578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 rot="5400000">
            <a:off x="914400" y="0"/>
            <a:ext cx="5257800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SEAL3.jpg                                                      00006BACMac OS X                       B94893B7:" id="73" name="Shape 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133600" y="2632075"/>
            <a:ext cx="4267200" cy="422550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>
            <p:ph idx="1" type="subTitle"/>
          </p:nvPr>
        </p:nvSpPr>
        <p:spPr>
          <a:xfrm>
            <a:off x="1790700" y="3124200"/>
            <a:ext cx="5562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5" name="Shape 75"/>
          <p:cNvSpPr txBox="1"/>
          <p:nvPr>
            <p:ph type="ctrTitle"/>
          </p:nvPr>
        </p:nvSpPr>
        <p:spPr>
          <a:xfrm>
            <a:off x="1143000" y="14478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6" name="Shape 76"/>
          <p:cNvSpPr/>
          <p:nvPr/>
        </p:nvSpPr>
        <p:spPr>
          <a:xfrm>
            <a:off x="6156325" y="5943600"/>
            <a:ext cx="301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77" name="Shape 77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8" name="Shape 78"/>
          <p:cNvSpPr txBox="1"/>
          <p:nvPr/>
        </p:nvSpPr>
        <p:spPr>
          <a:xfrm>
            <a:off x="1676400" y="830263"/>
            <a:ext cx="12192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Untitled-1.jpg                                                 00000893 keithpaul                      BC07756D:" id="79" name="Shape 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13520" cy="7617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80" name="Shape 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013" y="357188"/>
            <a:ext cx="3000797" cy="40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096000"/>
            <a:ext cx="9134475" cy="77439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/>
          <p:nvPr/>
        </p:nvSpPr>
        <p:spPr>
          <a:xfrm>
            <a:off x="152400" y="6172200"/>
            <a:ext cx="6196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83" name="Shape 83"/>
          <p:cNvCxnSpPr/>
          <p:nvPr/>
        </p:nvCxnSpPr>
        <p:spPr>
          <a:xfrm>
            <a:off x="0" y="60960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81000" y="1371600"/>
            <a:ext cx="40005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2" type="body"/>
          </p:nvPr>
        </p:nvSpPr>
        <p:spPr>
          <a:xfrm>
            <a:off x="4533900" y="1371600"/>
            <a:ext cx="40005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Times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09" name="Shape 10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 rot="5400000">
            <a:off x="2209800" y="-457200"/>
            <a:ext cx="4495800" cy="81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 rot="5400000">
            <a:off x="5410200" y="2133600"/>
            <a:ext cx="52578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 rot="5400000">
            <a:off x="914400" y="0"/>
            <a:ext cx="5257800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81000" y="1371600"/>
            <a:ext cx="40005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4533900" y="1371600"/>
            <a:ext cx="40005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3" name="Shape 5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1.jpg"/><Relationship Id="rId2" Type="http://schemas.openxmlformats.org/officeDocument/2006/relationships/image" Target="../media/image3.jp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5.jpg"/><Relationship Id="rId2" Type="http://schemas.openxmlformats.org/officeDocument/2006/relationships/image" Target="../media/image7.jp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Shape 7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" name="Shape 8"/>
          <p:cNvSpPr/>
          <p:nvPr/>
        </p:nvSpPr>
        <p:spPr>
          <a:xfrm>
            <a:off x="6156325" y="5943600"/>
            <a:ext cx="301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9" name="Shape 9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Untitled-1.jpg                                                 00000893 keithpaul                      BC07756D:"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11" name="Shape 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114300"/>
            <a:ext cx="25923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9144000" cy="77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/>
          <p:nvPr/>
        </p:nvSpPr>
        <p:spPr>
          <a:xfrm>
            <a:off x="8382000" y="6172200"/>
            <a:ext cx="6096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1" sz="2400">
              <a:solidFill>
                <a:srgbClr val="3366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152400" y="6096000"/>
            <a:ext cx="30846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  <a:endParaRPr sz="1100">
              <a:solidFill>
                <a:srgbClr val="0B3D9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Shape 15"/>
          <p:cNvCxnSpPr/>
          <p:nvPr/>
        </p:nvCxnSpPr>
        <p:spPr>
          <a:xfrm>
            <a:off x="0" y="60960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63" name="Shape 63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4" name="Shape 64"/>
          <p:cNvSpPr/>
          <p:nvPr/>
        </p:nvSpPr>
        <p:spPr>
          <a:xfrm>
            <a:off x="6156325" y="5943600"/>
            <a:ext cx="301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65" name="Shape 65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Untitled-1.jpg                                                 00000893 keithpaul                      BC07756D:" id="66" name="Shape 6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13520" cy="457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67" name="Shape 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114300"/>
            <a:ext cx="2550912" cy="342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9134475" cy="77439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8382000" y="6172200"/>
            <a:ext cx="6096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1" sz="2400">
              <a:solidFill>
                <a:srgbClr val="3366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152400" y="6172200"/>
            <a:ext cx="51621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71" name="Shape 71"/>
          <p:cNvCxnSpPr/>
          <p:nvPr/>
        </p:nvCxnSpPr>
        <p:spPr>
          <a:xfrm>
            <a:off x="0" y="60960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subTitle"/>
          </p:nvPr>
        </p:nvSpPr>
        <p:spPr>
          <a:xfrm>
            <a:off x="1886850" y="3861200"/>
            <a:ext cx="5562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April 19, 2018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/>
          <p:nvPr>
            <p:ph type="ctrTitle"/>
          </p:nvPr>
        </p:nvSpPr>
        <p:spPr>
          <a:xfrm>
            <a:off x="1335300" y="163205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/>
              <a:t>FIVR</a:t>
            </a:r>
            <a:endParaRPr sz="6500"/>
          </a:p>
        </p:txBody>
      </p:sp>
      <p:sp>
        <p:nvSpPr>
          <p:cNvPr id="123" name="Shape 123"/>
          <p:cNvSpPr txBox="1"/>
          <p:nvPr/>
        </p:nvSpPr>
        <p:spPr>
          <a:xfrm>
            <a:off x="2079150" y="2775050"/>
            <a:ext cx="5370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80000"/>
                </a:solidFill>
                <a:latin typeface="Verdana"/>
                <a:ea typeface="Verdana"/>
                <a:cs typeface="Verdana"/>
                <a:sym typeface="Verdana"/>
              </a:rPr>
              <a:t>Finger Interaction Virtual Reality</a:t>
            </a:r>
            <a:endParaRPr sz="2400">
              <a:solidFill>
                <a:srgbClr val="98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350" y="6177350"/>
            <a:ext cx="4413275" cy="31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System Specifications</a:t>
            </a:r>
            <a:endParaRPr/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396125" y="1371600"/>
            <a:ext cx="8286300" cy="44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>
              <a:spcBef>
                <a:spcPts val="560"/>
              </a:spcBef>
              <a:spcAft>
                <a:spcPts val="0"/>
              </a:spcAft>
              <a:buSzPts val="2100"/>
              <a:buChar char="▪"/>
            </a:pPr>
            <a:r>
              <a:rPr lang="en-US" sz="2100"/>
              <a:t>Measure finger position accurate to +/- 5mm</a:t>
            </a:r>
            <a:endParaRPr sz="2100"/>
          </a:p>
          <a:p>
            <a:pPr indent="-361950" lvl="0" marL="457200" rtl="0">
              <a:spcBef>
                <a:spcPts val="1000"/>
              </a:spcBef>
              <a:spcAft>
                <a:spcPts val="0"/>
              </a:spcAft>
              <a:buSzPts val="2100"/>
              <a:buChar char="▪"/>
            </a:pPr>
            <a:r>
              <a:rPr lang="en-US" sz="2100"/>
              <a:t>Track hand location</a:t>
            </a:r>
            <a:endParaRPr sz="2100"/>
          </a:p>
          <a:p>
            <a:pPr indent="-361950" lvl="1" marL="914400" rtl="0"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(x,y,z) coordinates within +/- 7.5 cm</a:t>
            </a:r>
            <a:endParaRPr sz="2100"/>
          </a:p>
          <a:p>
            <a:pPr indent="-361950" lvl="0" marL="457200" rtl="0">
              <a:spcBef>
                <a:spcPts val="1000"/>
              </a:spcBef>
              <a:spcAft>
                <a:spcPts val="0"/>
              </a:spcAft>
              <a:buSzPts val="2100"/>
              <a:buChar char="▪"/>
            </a:pPr>
            <a:r>
              <a:rPr lang="en-US" sz="2100"/>
              <a:t>Resist finger compression</a:t>
            </a:r>
            <a:endParaRPr sz="2100"/>
          </a:p>
          <a:p>
            <a:pPr indent="-361950" lvl="1" marL="914400" rtl="0"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Resistance at minimum of 10 locations</a:t>
            </a:r>
            <a:endParaRPr sz="2100"/>
          </a:p>
          <a:p>
            <a:pPr indent="-361950" lvl="1" marL="914400" rtl="0"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Allow independent finger movement</a:t>
            </a:r>
            <a:endParaRPr sz="2100"/>
          </a:p>
          <a:p>
            <a:pPr indent="-361950" lvl="0" marL="457200" rtl="0">
              <a:spcBef>
                <a:spcPts val="1000"/>
              </a:spcBef>
              <a:spcAft>
                <a:spcPts val="0"/>
              </a:spcAft>
              <a:buSzPts val="2100"/>
              <a:buChar char="▪"/>
            </a:pPr>
            <a:r>
              <a:rPr lang="en-US" sz="2100"/>
              <a:t>Maximum latency of 100 ms</a:t>
            </a:r>
            <a:endParaRPr sz="2100"/>
          </a:p>
          <a:p>
            <a:pPr indent="-361950" lvl="1" marL="914400" rtl="0"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Average latency from input to result in PS4 gaming</a:t>
            </a:r>
            <a:endParaRPr sz="2100"/>
          </a:p>
          <a:p>
            <a:pPr indent="-361950" lvl="0" marL="457200" rtl="0">
              <a:spcBef>
                <a:spcPts val="1000"/>
              </a:spcBef>
              <a:spcAft>
                <a:spcPts val="1000"/>
              </a:spcAft>
              <a:buSzPts val="2100"/>
              <a:buChar char="▪"/>
            </a:pPr>
            <a:r>
              <a:rPr lang="en-US" sz="2100"/>
              <a:t>Less than 1.8 lbs, the weight of three XBOX controllers</a:t>
            </a:r>
            <a:endParaRPr sz="2100"/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8191" y="1323975"/>
            <a:ext cx="487458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0250" y="2038350"/>
            <a:ext cx="762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5641" y="2038350"/>
            <a:ext cx="487458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3650" y="2038338"/>
            <a:ext cx="762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0250" y="3695700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0691" y="3162300"/>
            <a:ext cx="487458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3500" y="4076125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07475" y="4932500"/>
            <a:ext cx="533400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Proposed FDR Deliverables </a:t>
            </a:r>
            <a:endParaRPr/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5 TOF sensors operating simultaneously</a:t>
            </a:r>
            <a:endParaRPr/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Unity hand model mimics controller finger movement</a:t>
            </a:r>
            <a:endParaRPr/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Demonstrate that virtual objects can be picked up by a virtual hand</a:t>
            </a:r>
            <a:endParaRPr/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Micro servos move to position when near Unity object</a:t>
            </a:r>
            <a:endParaRPr/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Demonstrate (X,Y,Z) tracking with webcam, accelerometer and gyroscope</a:t>
            </a:r>
            <a:endParaRPr/>
          </a:p>
          <a:p>
            <a:pPr indent="0" lvl="0" marL="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0050" y="1269250"/>
            <a:ext cx="762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7416" y="1876700"/>
            <a:ext cx="487458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5541" y="3555350"/>
            <a:ext cx="487458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2041" y="4321925"/>
            <a:ext cx="487458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1078" y="2680650"/>
            <a:ext cx="511919" cy="53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Budgetary Analysis</a:t>
            </a:r>
            <a:endParaRPr/>
          </a:p>
        </p:txBody>
      </p:sp>
      <p:graphicFrame>
        <p:nvGraphicFramePr>
          <p:cNvPr id="215" name="Shape 215"/>
          <p:cNvGraphicFramePr/>
          <p:nvPr/>
        </p:nvGraphicFramePr>
        <p:xfrm>
          <a:off x="316350" y="1441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{BB5F992F-975A-43A5-9E1C-EF133E320BE9}</a:tableStyleId>
              </a:tblPr>
              <a:tblGrid>
                <a:gridCol w="2859900"/>
                <a:gridCol w="2859900"/>
                <a:gridCol w="2859900"/>
              </a:tblGrid>
              <a:tr h="6017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Component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Singular Unit Price ($)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Mass Unit Price (1000 Unit Price / 1000) [$]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Enclosure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$10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2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Finger Sensing Technology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$54.75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$46.25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2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Micro Servos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$51.45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$51.45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2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Power Supply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$15.50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$15.50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Microprocessor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$2.00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$1.66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2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Adafruit BNO055 Breakout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$34.77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$34.77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2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Aero-Strike Softball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$6.49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$1.08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2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PCB Fabrication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$33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$23.78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Total: $227.96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Total per Unit: $184.49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16" name="Shape 216"/>
          <p:cNvSpPr txBox="1"/>
          <p:nvPr/>
        </p:nvSpPr>
        <p:spPr>
          <a:xfrm>
            <a:off x="316350" y="5589875"/>
            <a:ext cx="71586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Revenue Per Unit (Sale Price) with ~50% COGS: $299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2432672" y="2819400"/>
            <a:ext cx="4278285" cy="121997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Demo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1386141" y="2819400"/>
            <a:ext cx="6371954" cy="121884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Thank you!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3391163" y="2071050"/>
            <a:ext cx="2133075" cy="30968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?</a:t>
            </a: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90500" lvl="0" marL="34290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6000"/>
              <a:t>Questions?</a:t>
            </a:r>
            <a:endParaRPr sz="6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Team Members</a:t>
            </a:r>
            <a:endParaRPr/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b="9853" l="10331" r="11046" t="0"/>
          <a:stretch/>
        </p:blipFill>
        <p:spPr>
          <a:xfrm>
            <a:off x="1242323" y="1547875"/>
            <a:ext cx="1222100" cy="147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1126175" y="3022450"/>
            <a:ext cx="22602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Alex Bonstrom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Unity / Documentation / Positioning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4812575" y="2900125"/>
            <a:ext cx="38190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Connor McLaughlin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Finger Control Feedback / Mechanical Design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4">
            <a:alphaModFix/>
          </a:blip>
          <a:srcRect b="5740" l="0" r="0" t="0"/>
          <a:stretch/>
        </p:blipFill>
        <p:spPr>
          <a:xfrm>
            <a:off x="1242325" y="3736825"/>
            <a:ext cx="1222100" cy="147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1126175" y="5211400"/>
            <a:ext cx="26223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Austin Fernalld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PCB Designer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4812575" y="5211400"/>
            <a:ext cx="40458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Alex Smith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Finger Distance / Breadboard / Controller Orientation / Mechanical Design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6" name="Shape 1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8650" y="3736825"/>
            <a:ext cx="1222100" cy="147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12574" y="1420238"/>
            <a:ext cx="1222100" cy="1561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Problem Statement</a:t>
            </a:r>
            <a:endParaRPr/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72200" y="1242500"/>
            <a:ext cx="8153400" cy="44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Commercial Virtual Reality controllers neglect the sense of touch in video games</a:t>
            </a:r>
            <a:endParaRPr/>
          </a:p>
          <a:p>
            <a:pPr indent="0" lvl="0" marL="0" rtl="0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For an authentic VR experience a user must feel, touch and lift as though they are in the environment</a:t>
            </a:r>
            <a:endParaRPr/>
          </a:p>
          <a:p>
            <a:pPr indent="0" lvl="0" marL="0" rtl="0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8475" y="3339450"/>
            <a:ext cx="4322125" cy="271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Introduction</a:t>
            </a:r>
            <a:endParaRPr i="1"/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81000" y="3048000"/>
            <a:ext cx="8153400" cy="28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Commercial Virtual Reality controllers neglect the sense of touch in video games.</a:t>
            </a:r>
            <a:endParaRPr/>
          </a:p>
          <a:p>
            <a:pPr indent="-190500" lvl="0" marL="342900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For an authentic VR experience a user must feel, touch and lift as though they are in the environment.</a:t>
            </a:r>
            <a:r>
              <a:rPr lang="en-US"/>
              <a:t> </a:t>
            </a:r>
            <a:endParaRPr/>
          </a:p>
        </p:txBody>
      </p:sp>
      <p:sp>
        <p:nvSpPr>
          <p:cNvPr id="151" name="Shape 151"/>
          <p:cNvSpPr txBox="1"/>
          <p:nvPr/>
        </p:nvSpPr>
        <p:spPr>
          <a:xfrm>
            <a:off x="2801250" y="1228200"/>
            <a:ext cx="3541500" cy="18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980000"/>
                </a:solidFill>
              </a:rPr>
              <a:t>FIVR</a:t>
            </a:r>
            <a:endParaRPr sz="3600">
              <a:solidFill>
                <a:srgbClr val="98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980000"/>
                </a:solidFill>
              </a:rPr>
              <a:t>Virtual Reality Controller</a:t>
            </a:r>
            <a:endParaRPr sz="3600">
              <a:solidFill>
                <a:srgbClr val="98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Solution</a:t>
            </a:r>
            <a:endParaRPr/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Design a VR controller that records hand movement, finger movement while providing feedback (resistance) when the user grips an object in the virtual environment</a:t>
            </a:r>
            <a:endParaRPr/>
          </a:p>
          <a:p>
            <a:pPr indent="0" lvl="0" marL="0" rtl="0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Inherent Challenges:</a:t>
            </a:r>
            <a:endParaRPr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Recording the distance a finger moves in free space</a:t>
            </a:r>
            <a:endParaRPr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Accurate hand positioning</a:t>
            </a:r>
            <a:endParaRPr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Mechanical design</a:t>
            </a:r>
            <a:endParaRPr/>
          </a:p>
          <a:p>
            <a: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Allowing independent movement of fingers</a:t>
            </a:r>
            <a:endParaRPr/>
          </a:p>
          <a:p>
            <a: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Stopping hand from squeezing</a:t>
            </a:r>
            <a:endParaRPr/>
          </a:p>
          <a:p>
            <a:pPr indent="0" lvl="0" marL="914400" rtl="0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 System (with Block Diagram)</a:t>
            </a:r>
            <a:endParaRPr/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300" y="1268175"/>
            <a:ext cx="8009400" cy="477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1271150" y="3532900"/>
            <a:ext cx="740400" cy="233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X </a:t>
            </a:r>
            <a:r>
              <a:rPr lang="en-US"/>
              <a:t>3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PCB Design</a:t>
            </a:r>
            <a:endParaRPr/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Using Altium Designer</a:t>
            </a:r>
            <a:endParaRPr/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52954"/>
            <a:ext cx="9144001" cy="3394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Controller Communication</a:t>
            </a:r>
            <a:endParaRPr/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381000" y="1371600"/>
            <a:ext cx="8153400" cy="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90500" lvl="0" marL="34290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Data Output = 33.47ms = 29.9Hz</a:t>
            </a:r>
            <a:endParaRPr/>
          </a:p>
          <a:p>
            <a:pPr indent="0" lvl="0" marL="0" rtl="0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22700"/>
            <a:ext cx="9144002" cy="418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Unity Communication</a:t>
            </a:r>
            <a:endParaRPr/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2 Sources of Input</a:t>
            </a:r>
            <a:endParaRPr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OpenCV (Using C# wrapper EmguCV)</a:t>
            </a:r>
            <a:endParaRPr/>
          </a:p>
          <a:p>
            <a: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Data: X, Y coordinates</a:t>
            </a:r>
            <a:endParaRPr/>
          </a:p>
          <a:p>
            <a: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Transferred using UDP to Unity</a:t>
            </a:r>
            <a:endParaRPr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Microcontroller Communication</a:t>
            </a:r>
            <a:endParaRPr/>
          </a:p>
          <a:p>
            <a: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Data: Finger readings, orientation data</a:t>
            </a:r>
            <a:endParaRPr/>
          </a:p>
          <a:p>
            <a: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Reads input from Unity using TCP</a:t>
            </a:r>
            <a:endParaRPr/>
          </a:p>
          <a:p>
            <a: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Reads and writes to Microcontroller using C# SerialPort class</a:t>
            </a:r>
            <a:endParaRPr/>
          </a:p>
          <a:p>
            <a: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Sends data to Unity using UDP</a:t>
            </a:r>
            <a:endParaRPr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2 C# Projects = 1 Visual Studio Solution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