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9144000"/>
  <p:notesSz cx="6858000" cy="9144000"/>
  <p:embeddedFontLst>
    <p:embeddedFont>
      <p:font typeface="Arim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50C01AF-15A5-443C-85CE-09DE6A47036A}">
  <a:tblStyle styleId="{F50C01AF-15A5-443C-85CE-09DE6A4703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mo-regular.fntdata"/><Relationship Id="rId20" Type="http://schemas.openxmlformats.org/officeDocument/2006/relationships/slide" Target="slides/slide15.xml"/><Relationship Id="rId42" Type="http://schemas.openxmlformats.org/officeDocument/2006/relationships/font" Target="fonts/Arimo-italic.fntdata"/><Relationship Id="rId41" Type="http://schemas.openxmlformats.org/officeDocument/2006/relationships/font" Target="fonts/Arim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Arim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Alex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Alex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Smack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Bonnie</a:t>
            </a:r>
            <a:endParaRPr/>
          </a:p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To realize our virtual reality environment, we will be using the Unity game engine, the most popular game engine on the market. With it, we will create a virtual reality environment that contains a user controlled hand object and several objects of different sizes for the hand to pick up.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Austin</a:t>
            </a:r>
            <a:endParaRPr/>
          </a:p>
          <a:p>
            <a:pPr indent="-381000" lvl="0" marL="457200" rtl="0">
              <a:spcBef>
                <a:spcPts val="560"/>
              </a:spcBef>
              <a:spcAft>
                <a:spcPts val="1000"/>
              </a:spcAft>
              <a:buClr>
                <a:srgbClr val="840C22"/>
              </a:buClr>
              <a:buSzPts val="2400"/>
              <a:buFont typeface="Noto Sans Symbols"/>
              <a:buChar char="▪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Accelerometer for Z axis (front and back)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How much will it cost in mass production?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Austin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50% Budget Leeway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{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Pressure Sensors: $52.50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Micro Servos: $49.75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IR Leds: $35.80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Bonnie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Bonnie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Go one by one 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prepare public demo for april. be prepared to answer what it will look like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Alex 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Smack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Austin 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Bonnie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Smack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Austin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Computer 8 feet away, screen at 130 degree angle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X width: 236.22cm -&gt; 1000 points -&gt; .236 cm/pixel</a:t>
            </a:r>
            <a:endParaRPr/>
          </a:p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Y height: 171.45cm -&gt; 750 points -&gt; .229 cm/pixel</a:t>
            </a:r>
            <a:endParaRPr/>
          </a:p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Almost 1:1 in (X,Y) movement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flip the servo and TOF sensor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Alex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Alex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200" cy="42255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Shape 20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1" name="Shape 21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Shape 22"/>
          <p:cNvSpPr txBox="1"/>
          <p:nvPr/>
        </p:nvSpPr>
        <p:spPr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13520" cy="761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3" y="357188"/>
            <a:ext cx="3000794" cy="4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96000"/>
            <a:ext cx="9134475" cy="77439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152400" y="6172200"/>
            <a:ext cx="6196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" name="Shape 27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 rot="5400000">
            <a:off x="2209800" y="-457200"/>
            <a:ext cx="449580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5410200" y="2133600"/>
            <a:ext cx="5257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914400" y="0"/>
            <a:ext cx="52578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Shape 5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jpg"/><Relationship Id="rId2" Type="http://schemas.openxmlformats.org/officeDocument/2006/relationships/image" Target="../media/image7.jp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ntitled-1.jpg                                                 00000893 keithpaul                      BC07756D: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13520" cy="45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50910" cy="34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34475" cy="7743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8382000" y="6172200"/>
            <a:ext cx="609600" cy="309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1" sz="240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152400" y="6172200"/>
            <a:ext cx="51621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" name="Shape 15"/>
          <p:cNvCxnSpPr/>
          <p:nvPr/>
        </p:nvCxnSpPr>
        <p:spPr>
          <a:xfrm>
            <a:off x="0" y="6096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Font typeface="Times"/>
              <a:buNone/>
            </a:pPr>
            <a:r>
              <a:rPr lang="en-US" sz="2400"/>
              <a:t>March 7</a:t>
            </a:r>
            <a:r>
              <a:rPr lang="en-US" sz="2400"/>
              <a:t>, 2018</a:t>
            </a:r>
            <a:endParaRPr sz="2400"/>
          </a:p>
        </p:txBody>
      </p:sp>
      <p:sp>
        <p:nvSpPr>
          <p:cNvPr id="66" name="Shape 66"/>
          <p:cNvSpPr txBox="1"/>
          <p:nvPr>
            <p:ph type="ctrTitle"/>
          </p:nvPr>
        </p:nvSpPr>
        <p:spPr>
          <a:xfrm>
            <a:off x="1143000" y="14478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FIVR</a:t>
            </a:r>
            <a:endParaRPr sz="6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CDR Presentation </a:t>
            </a:r>
            <a:r>
              <a:rPr b="0" i="0" lang="en-US" sz="36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3600" u="none" cap="none" strike="noStrike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6177850" y="6151950"/>
            <a:ext cx="2848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Advisor: Professor Kelly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Sensing Finger Distance</a:t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VL6180x Time of Flight(TOF) Sensor</a:t>
            </a:r>
            <a:endParaRPr/>
          </a:p>
          <a:p>
            <a:pPr indent="-165100" lvl="0" marL="34290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Measures up to 20cm</a:t>
            </a:r>
            <a:endParaRPr sz="18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1mm resolution</a:t>
            </a:r>
            <a:endParaRPr sz="18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Theoretical sampling period of 11.5ms = 87Hz</a:t>
            </a:r>
            <a:endParaRPr sz="18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Achieved</a:t>
            </a:r>
            <a:r>
              <a:rPr lang="en-US" sz="1800"/>
              <a:t> 36Hz</a:t>
            </a:r>
            <a:endParaRPr sz="18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Not dependent on </a:t>
            </a:r>
            <a:r>
              <a:rPr lang="en-US" sz="1800"/>
              <a:t>reflectance</a:t>
            </a:r>
            <a:r>
              <a:rPr lang="en-US" sz="1800"/>
              <a:t> of target</a:t>
            </a:r>
            <a:endParaRPr sz="18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Field of view = 12.5°</a:t>
            </a:r>
            <a:endParaRPr sz="18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Uses I2C bus</a:t>
            </a:r>
            <a:endParaRPr sz="1800"/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solidFill>
                  <a:srgbClr val="FF0000"/>
                </a:solidFill>
              </a:rPr>
              <a:t>default address = 0x29</a:t>
            </a:r>
            <a:endParaRPr sz="1800">
              <a:solidFill>
                <a:srgbClr val="FF0000"/>
              </a:solidFill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Level Shifter</a:t>
            </a:r>
            <a:r>
              <a:rPr lang="en-US" sz="1800"/>
              <a:t>  </a:t>
            </a:r>
            <a:endParaRPr sz="1800"/>
          </a:p>
          <a:p>
            <a:pPr indent="0" lvl="0" mar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48" name="Shape 148"/>
          <p:cNvGrpSpPr/>
          <p:nvPr/>
        </p:nvGrpSpPr>
        <p:grpSpPr>
          <a:xfrm>
            <a:off x="-99025" y="2604700"/>
            <a:ext cx="4632925" cy="3279125"/>
            <a:chOff x="-99025" y="2604700"/>
            <a:chExt cx="4632925" cy="3279125"/>
          </a:xfrm>
        </p:grpSpPr>
        <p:grpSp>
          <p:nvGrpSpPr>
            <p:cNvPr id="149" name="Shape 149"/>
            <p:cNvGrpSpPr/>
            <p:nvPr/>
          </p:nvGrpSpPr>
          <p:grpSpPr>
            <a:xfrm>
              <a:off x="-99025" y="2604700"/>
              <a:ext cx="4632925" cy="3199800"/>
              <a:chOff x="83125" y="2534175"/>
              <a:chExt cx="4632925" cy="3199800"/>
            </a:xfrm>
          </p:grpSpPr>
          <p:pic>
            <p:nvPicPr>
              <p:cNvPr id="150" name="Shape 15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125" y="2534175"/>
                <a:ext cx="4450775" cy="31998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51" name="Shape 151"/>
              <p:cNvCxnSpPr/>
              <p:nvPr/>
            </p:nvCxnSpPr>
            <p:spPr>
              <a:xfrm>
                <a:off x="4442775" y="2798600"/>
                <a:ext cx="2646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" name="Shape 152"/>
              <p:cNvCxnSpPr/>
              <p:nvPr/>
            </p:nvCxnSpPr>
            <p:spPr>
              <a:xfrm>
                <a:off x="4716050" y="2807425"/>
                <a:ext cx="0" cy="2662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" name="Shape 153"/>
              <p:cNvCxnSpPr/>
              <p:nvPr/>
            </p:nvCxnSpPr>
            <p:spPr>
              <a:xfrm>
                <a:off x="4412125" y="5469625"/>
                <a:ext cx="273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54" name="Shape 154"/>
            <p:cNvCxnSpPr/>
            <p:nvPr/>
          </p:nvCxnSpPr>
          <p:spPr>
            <a:xfrm>
              <a:off x="2318450" y="5557675"/>
              <a:ext cx="0" cy="291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" name="Shape 155"/>
            <p:cNvCxnSpPr/>
            <p:nvPr/>
          </p:nvCxnSpPr>
          <p:spPr>
            <a:xfrm>
              <a:off x="2318450" y="5866200"/>
              <a:ext cx="1930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" name="Shape 156"/>
            <p:cNvCxnSpPr/>
            <p:nvPr/>
          </p:nvCxnSpPr>
          <p:spPr>
            <a:xfrm>
              <a:off x="4257725" y="5584125"/>
              <a:ext cx="0" cy="299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7" name="Shape 157"/>
          <p:cNvSpPr txBox="1"/>
          <p:nvPr/>
        </p:nvSpPr>
        <p:spPr>
          <a:xfrm>
            <a:off x="4116200" y="3861725"/>
            <a:ext cx="511200" cy="53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.75‘</a:t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2997200" y="5469525"/>
            <a:ext cx="3966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.5’</a:t>
            </a:r>
            <a:endParaRPr/>
          </a:p>
        </p:txBody>
      </p:sp>
      <p:cxnSp>
        <p:nvCxnSpPr>
          <p:cNvPr id="159" name="Shape 159"/>
          <p:cNvCxnSpPr/>
          <p:nvPr/>
        </p:nvCxnSpPr>
        <p:spPr>
          <a:xfrm>
            <a:off x="4548625" y="3847575"/>
            <a:ext cx="0" cy="56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Shape 160"/>
          <p:cNvSpPr txBox="1"/>
          <p:nvPr/>
        </p:nvSpPr>
        <p:spPr>
          <a:xfrm>
            <a:off x="4192950" y="5469525"/>
            <a:ext cx="7581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⅛’ thick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VL6180X Accuracy (within +-5mm from target) </a:t>
            </a:r>
            <a:endParaRPr/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7825"/>
            <a:ext cx="91440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238125" y="1705575"/>
            <a:ext cx="3014700" cy="20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229300" y="1696750"/>
            <a:ext cx="2468100" cy="1533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Overall accuracy = 79.7%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17mm = 87.5%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29mm = 87.5%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64mm = 93.7%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88mm = 81.3%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122mm = 62.5%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Communication with Computer</a:t>
            </a:r>
            <a:endParaRPr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178750" y="1251325"/>
            <a:ext cx="4405200" cy="48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Used FTDI USB-rs232 converter cable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Connects to USART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38400 Baud Rate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8 data bits, 1 stop bit, no parity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38400bps/(9bits*5 sensors) = 853 finger readings per second</a:t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9624" l="31875" r="0" t="0"/>
          <a:stretch/>
        </p:blipFill>
        <p:spPr>
          <a:xfrm>
            <a:off x="4622050" y="1256025"/>
            <a:ext cx="4458626" cy="482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I2C and Usart</a:t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I2C baud rate = 200KHz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5</a:t>
            </a:r>
            <a:r>
              <a:rPr lang="en-US"/>
              <a:t> transmissions per range measurement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Effective range baud rate = 200000/5 = 40000Hz</a:t>
            </a:r>
            <a:endParaRPr/>
          </a:p>
          <a:p>
            <a:pPr indent="-165100" lvl="0" marL="34290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>
            <p:ph idx="2" type="body"/>
          </p:nvPr>
        </p:nvSpPr>
        <p:spPr>
          <a:xfrm>
            <a:off x="4533900" y="1371600"/>
            <a:ext cx="42897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Usart baud rate = 38400Hz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1 transmission per range measurement </a:t>
            </a:r>
            <a:endParaRPr/>
          </a:p>
          <a:p>
            <a:pPr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b="1" lang="en-US"/>
              <a:t>Only 1600 cycles unutilized per second </a:t>
            </a:r>
            <a:endParaRPr b="1"/>
          </a:p>
          <a:p>
            <a: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.04 seconds </a:t>
            </a:r>
            <a:endParaRPr/>
          </a:p>
          <a:p>
            <a:pPr indent="-165100" lvl="0" marL="34290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Unity -&gt; MicroServo Integration </a:t>
            </a:r>
            <a:endParaRPr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0" y="1371600"/>
            <a:ext cx="4548600" cy="24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/>
              <a:t>Unity</a:t>
            </a:r>
            <a:endParaRPr b="1"/>
          </a:p>
          <a:p>
            <a:pPr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D</a:t>
            </a:r>
            <a:r>
              <a:rPr lang="en-US"/>
              <a:t>etects player hand in collision box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Sends servo </a:t>
            </a:r>
            <a:r>
              <a:rPr lang="en-US"/>
              <a:t>position via usart</a:t>
            </a:r>
            <a:endParaRPr/>
          </a:p>
          <a:p>
            <a:pPr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9629250" y="1952775"/>
            <a:ext cx="25701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Unity Game Engine</a:t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671900" y="1468550"/>
            <a:ext cx="43203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/>
              <a:t>Atmega328</a:t>
            </a:r>
            <a:endParaRPr b="1"/>
          </a:p>
          <a:p>
            <a:pPr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Check receive buffer every 10 range measurements</a:t>
            </a:r>
            <a:endParaRPr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≅ 3 times per second 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Updates servo position</a:t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230200" y="3821225"/>
            <a:ext cx="4548600" cy="19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22222"/>
                </a:solidFill>
              </a:rPr>
              <a:t>int count = 0;</a:t>
            </a:r>
            <a:endParaRPr sz="1200">
              <a:solidFill>
                <a:srgbClr val="22222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22222"/>
                </a:solidFill>
              </a:rPr>
              <a:t>if(usart_getchar()){</a:t>
            </a:r>
            <a:endParaRPr sz="1200">
              <a:solidFill>
                <a:srgbClr val="222222"/>
              </a:solidFill>
            </a:endParaRPr>
          </a:p>
          <a:p>
            <a:pPr indent="45720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22222"/>
                </a:solidFill>
              </a:rPr>
              <a:t>while(!(PINB &amp; (1&lt;&lt;PINB1))){</a:t>
            </a:r>
            <a:endParaRPr sz="1200">
              <a:solidFill>
                <a:srgbClr val="22222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22222"/>
                </a:solidFill>
              </a:rPr>
              <a:t>		while(count &lt; 10){</a:t>
            </a:r>
            <a:endParaRPr sz="1200">
              <a:solidFill>
                <a:srgbClr val="22222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22222"/>
                </a:solidFill>
              </a:rPr>
              <a:t>			VL6180X_Single_Range();</a:t>
            </a:r>
            <a:endParaRPr sz="1200">
              <a:solidFill>
                <a:srgbClr val="22222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22222"/>
                </a:solidFill>
              </a:rPr>
              <a:t>			count++;</a:t>
            </a:r>
            <a:endParaRPr sz="1200">
              <a:solidFill>
                <a:srgbClr val="22222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22222"/>
                </a:solidFill>
              </a:rPr>
              <a:t>		}</a:t>
            </a:r>
            <a:endParaRPr sz="1200">
              <a:solidFill>
                <a:srgbClr val="22222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22222"/>
                </a:solidFill>
              </a:rPr>
              <a:t>		if(usart_check_received()){</a:t>
            </a:r>
            <a:endParaRPr sz="1200">
              <a:solidFill>
                <a:srgbClr val="22222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</a:rPr>
              <a:t>			moveServo(usart_getchar_quick());</a:t>
            </a:r>
            <a:endParaRPr sz="1200">
              <a:solidFill>
                <a:srgbClr val="22222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</a:rPr>
              <a:t>		}</a:t>
            </a:r>
            <a:endParaRPr sz="1200">
              <a:solidFill>
                <a:srgbClr val="22222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</a:rPr>
              <a:t>		count = 0;</a:t>
            </a:r>
            <a:endParaRPr sz="1200">
              <a:solidFill>
                <a:srgbClr val="22222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22222"/>
                </a:solidFill>
              </a:rPr>
              <a:t>}}</a:t>
            </a:r>
            <a:endParaRPr sz="1200">
              <a:solidFill>
                <a:srgbClr val="22222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Designing Finger Prototypes in Fusion 360 </a:t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44" y="3290150"/>
            <a:ext cx="1989406" cy="26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304800" y="1330375"/>
            <a:ext cx="3199200" cy="1772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latin typeface="Times New Roman"/>
                <a:ea typeface="Times New Roman"/>
                <a:cs typeface="Times New Roman"/>
                <a:sym typeface="Times New Roman"/>
              </a:rPr>
              <a:t>Dimensions needed: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no longer than 50 mm, a width of 20mm(average width of finger), a smooth curve for each finger to rest on, and an opening to fit a 25T Servo spline. First design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4008600" y="2662956"/>
            <a:ext cx="4353300" cy="98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latin typeface="Times New Roman"/>
                <a:ea typeface="Times New Roman"/>
                <a:cs typeface="Times New Roman"/>
                <a:sym typeface="Times New Roman"/>
              </a:rPr>
              <a:t>Solution: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Use previous design but mold to attach with a premade attachable servo head.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9275" y="3977100"/>
            <a:ext cx="2923852" cy="1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3190638" y="4208900"/>
            <a:ext cx="831600" cy="1049700"/>
          </a:xfrm>
          <a:prstGeom prst="mathPlus">
            <a:avLst>
              <a:gd fmla="val 23520" name="adj1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4022250" y="1412175"/>
            <a:ext cx="4353300" cy="98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latin typeface="Times New Roman"/>
                <a:ea typeface="Times New Roman"/>
                <a:cs typeface="Times New Roman"/>
                <a:sym typeface="Times New Roman"/>
              </a:rPr>
              <a:t>Design Flaws: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Even though first design was optimal, the 3D printer was unable to cut the fine dimensions of the servo spline.</a:t>
            </a:r>
            <a:r>
              <a:rPr b="1" lang="en-US" sz="1800" u="sng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5" name="Shape 205"/>
          <p:cNvCxnSpPr/>
          <p:nvPr/>
        </p:nvCxnSpPr>
        <p:spPr>
          <a:xfrm flipH="1">
            <a:off x="1786200" y="2462025"/>
            <a:ext cx="2222400" cy="3013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6" name="Shape 206"/>
          <p:cNvSpPr/>
          <p:nvPr/>
        </p:nvSpPr>
        <p:spPr>
          <a:xfrm>
            <a:off x="7608025" y="4411700"/>
            <a:ext cx="913500" cy="10497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Prototype</a:t>
            </a:r>
            <a:endParaRPr/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81000" y="1371600"/>
            <a:ext cx="4000500" cy="15405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By accounting for the servo horn being attached to the design I altered the design. By sanding the outer edges to fit the horn and screw it in directly to the model.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050" y="1289750"/>
            <a:ext cx="3119850" cy="46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 b="0" l="50840" r="0" t="29971"/>
          <a:stretch/>
        </p:blipFill>
        <p:spPr>
          <a:xfrm>
            <a:off x="820550" y="3034650"/>
            <a:ext cx="2823775" cy="30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MicroServo </a:t>
            </a:r>
            <a:r>
              <a:rPr lang="en-US"/>
              <a:t>Implementation</a:t>
            </a: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406925" y="1436225"/>
            <a:ext cx="8198400" cy="4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Micro Servo operates in relation to the duty cycle of the PWM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Manipulating the  duty cycle will lock the servo in a set position.</a:t>
            </a:r>
            <a:endParaRPr sz="2400"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100" y="2758300"/>
            <a:ext cx="5012900" cy="261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136500" y="3153275"/>
            <a:ext cx="872700" cy="818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Servo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136500" y="4935375"/>
            <a:ext cx="872700" cy="818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Servo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36500" y="4044325"/>
            <a:ext cx="872700" cy="818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Servo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 Orientation with Bosch BNO055</a:t>
            </a:r>
            <a:endParaRPr/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9DOF sensor</a:t>
            </a:r>
            <a:endParaRPr sz="2400"/>
          </a:p>
          <a:p>
            <a:pPr indent="-3810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Fused gyroscope, accelerometer &amp; magnetometer data</a:t>
            </a:r>
            <a:endParaRPr sz="2400"/>
          </a:p>
          <a:p>
            <a:pPr indent="-3810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Outputs Euler angles or Quaternion units</a:t>
            </a:r>
            <a:endParaRPr sz="2400"/>
          </a:p>
          <a:p>
            <a:pPr indent="-3810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Provides absolute orientation</a:t>
            </a:r>
            <a:endParaRPr sz="2400"/>
          </a:p>
          <a:p>
            <a:pPr indent="-165100" lvl="0" marL="34290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65100" lvl="0" marL="34290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65100" lvl="0" marL="34290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Fused o</a:t>
            </a:r>
            <a:r>
              <a:rPr lang="en-US" sz="2400"/>
              <a:t>utput at 100Hz</a:t>
            </a:r>
            <a:endParaRPr sz="2400"/>
          </a:p>
          <a:p>
            <a:pPr indent="-381000" lvl="0" marL="4572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▪"/>
            </a:pPr>
            <a:r>
              <a:rPr lang="en-US" sz="2400"/>
              <a:t>Communication over I2C</a:t>
            </a:r>
            <a:endParaRPr sz="2400"/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900" y="1371600"/>
            <a:ext cx="16192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Bosch BNO055 Specifications</a:t>
            </a:r>
            <a:endParaRPr/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Triaxial 14-bit accelerometer</a:t>
            </a:r>
            <a:endParaRPr/>
          </a:p>
          <a:p>
            <a:pPr indent="-4064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Triaxial 16-bit gyroscope</a:t>
            </a:r>
            <a:endParaRPr/>
          </a:p>
          <a:p>
            <a:pPr indent="-4064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32-bit microcontroller</a:t>
            </a:r>
            <a:endParaRPr/>
          </a:p>
          <a:p>
            <a:pPr indent="-406400" lvl="0" marL="4572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Char char="▪"/>
            </a:pPr>
            <a:r>
              <a:rPr lang="en-US"/>
              <a:t>5.2 x 3.8 x 1.1mm</a:t>
            </a:r>
            <a:endParaRPr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837" y="1289950"/>
            <a:ext cx="3198625" cy="46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Members</a:t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9853" l="10331" r="11046" t="0"/>
          <a:stretch/>
        </p:blipFill>
        <p:spPr>
          <a:xfrm>
            <a:off x="1242323" y="1547875"/>
            <a:ext cx="1222100" cy="14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1126175" y="3022450"/>
            <a:ext cx="22602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Alex Bonstrom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Unity / Documentation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4812575" y="3022450"/>
            <a:ext cx="35004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Connor McLaughlin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Servo / Feedback Implementation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b="5740" l="0" r="0" t="0"/>
          <a:stretch/>
        </p:blipFill>
        <p:spPr>
          <a:xfrm>
            <a:off x="1242325" y="3660625"/>
            <a:ext cx="1222100" cy="14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1126175" y="5135200"/>
            <a:ext cx="26223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Austin Fernalld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Triangulation &amp; Positioning / PCB Designer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4812575" y="5135200"/>
            <a:ext cx="19785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Alex Smith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Finger Distance / Mechanical Design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8650" y="3660625"/>
            <a:ext cx="1222100" cy="147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2574" y="1504263"/>
            <a:ext cx="1222100" cy="156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Temporary Solution: Bosch BNO055 on USB</a:t>
            </a:r>
            <a:endParaRPr/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Can’t integrate standalone unit until PCB design finished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On-board Cortex M0+</a:t>
            </a:r>
            <a:endParaRPr/>
          </a:p>
          <a:p>
            <a: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Need to integrate provided library / driver into program: difficult</a:t>
            </a:r>
            <a:endParaRPr/>
          </a:p>
        </p:txBody>
      </p:sp>
      <p:pic>
        <p:nvPicPr>
          <p:cNvPr descr="See the source image"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900" y="1777774"/>
            <a:ext cx="4100650" cy="307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PCB Design</a:t>
            </a:r>
            <a:endParaRPr/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Learning Atmel Designer</a:t>
            </a:r>
            <a:endParaRPr/>
          </a:p>
          <a:p>
            <a: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Bosch schematic completed</a:t>
            </a:r>
            <a:endParaRPr/>
          </a:p>
          <a:p>
            <a:pPr indent="-406400" lvl="0" marL="45720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Atmega328 schematic once res./cap. finalized</a:t>
            </a:r>
            <a:endParaRPr/>
          </a:p>
          <a:p>
            <a:pPr indent="-165100" lvl="0" marL="34290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0" y="2166746"/>
            <a:ext cx="4762498" cy="2491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685788" y="2374900"/>
            <a:ext cx="7772400" cy="1362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Software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Modeling the Hand/Other Game Objects</a:t>
            </a:r>
            <a:endParaRPr/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Autodesk Maya</a:t>
            </a:r>
            <a:endParaRPr sz="24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Most common modeling application for Unity integration</a:t>
            </a:r>
            <a:endParaRPr sz="20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Used to model GameObjects for Unity</a:t>
            </a:r>
            <a:endParaRPr sz="24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Unity accepts standard Maya binary files as input</a:t>
            </a:r>
            <a:endParaRPr sz="20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Not good for variable animations</a:t>
            </a:r>
            <a:endParaRPr sz="2000"/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0" y="1371600"/>
            <a:ext cx="4457698" cy="250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2575" y="4107649"/>
            <a:ext cx="1675525" cy="16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Unity</a:t>
            </a:r>
            <a:endParaRPr/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56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Virtual Reality Engine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Industry Standard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Unity offers standard VR packages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All development will be in C#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Unity uses Mono .NET based development platform</a:t>
            </a:r>
            <a:endParaRPr sz="2400"/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7075" y="1371600"/>
            <a:ext cx="4276877" cy="240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 b="17205" l="14946" r="12177" t="18187"/>
          <a:stretch/>
        </p:blipFill>
        <p:spPr>
          <a:xfrm>
            <a:off x="5200325" y="4235125"/>
            <a:ext cx="3248526" cy="15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Unity &lt;-&gt; Micro</a:t>
            </a:r>
            <a:r>
              <a:rPr lang="en-US"/>
              <a:t>processor</a:t>
            </a:r>
            <a:r>
              <a:rPr lang="en-US"/>
              <a:t> Integration</a:t>
            </a:r>
            <a:endParaRPr/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381000" y="1371600"/>
            <a:ext cx="83280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Microprocessor - I2C/COM</a:t>
            </a:r>
            <a:endParaRPr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I2C protocol communicates serially to the computer through COM port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▪"/>
            </a:pPr>
            <a:r>
              <a:rPr lang="en-US"/>
              <a:t>Unity - C#/Mono</a:t>
            </a:r>
            <a:endParaRPr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C# has SerialPort library for this	</a:t>
            </a:r>
            <a:endParaRPr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SerialDataReceivedEventHandler</a:t>
            </a:r>
            <a:endParaRPr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Unity’s Mono platform can’t handle many SerialPort functions:</a:t>
            </a:r>
            <a:endParaRPr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SerialPort.BytesToRead -- Not necessary but useful</a:t>
            </a:r>
            <a:endParaRPr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SerialDataReceivedEventHandler -- Necessary</a:t>
            </a:r>
            <a:endParaRPr/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Cannot connect Unity directly to COM port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Unity &lt;-&gt; Microprocessor Integration Solution</a:t>
            </a:r>
            <a:endParaRPr/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381000" y="1371600"/>
            <a:ext cx="83280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</a:pPr>
            <a:r>
              <a:rPr lang="en-US"/>
              <a:t>Unity - Create TCP Server to service requests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SendMessage()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ListenForData()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Separate C# .exe application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Connects to Unity through TCP client/server connection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Connects to COM port through C# SerialPort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Controller Triangulation</a:t>
            </a:r>
            <a:endParaRPr/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304800" y="12932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Calculate HSV of ball strapped to wrist</a:t>
            </a:r>
            <a:endParaRPr sz="2200"/>
          </a:p>
          <a:p>
            <a:pPr indent="-3683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Implement OpenCV-Python script to track</a:t>
            </a:r>
            <a:endParaRPr sz="2200"/>
          </a:p>
          <a:p>
            <a:pPr indent="-3683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(X,Y,Z) from center and size of radius</a:t>
            </a:r>
            <a:endParaRPr sz="2200"/>
          </a:p>
          <a:p>
            <a:pPr indent="-368300" lvl="0" marL="4572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▪"/>
            </a:pPr>
            <a:r>
              <a:rPr lang="en-US" sz="2200"/>
              <a:t>Translate to VR coordinates</a:t>
            </a:r>
            <a:endParaRPr sz="2200"/>
          </a:p>
        </p:txBody>
      </p:sp>
      <p:sp>
        <p:nvSpPr>
          <p:cNvPr id="293" name="Shape 293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7780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descr="OpenCV"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975" y="1775563"/>
            <a:ext cx="2683100" cy="33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Budgetary Analysis</a:t>
            </a:r>
            <a:endParaRPr/>
          </a:p>
        </p:txBody>
      </p:sp>
      <p:graphicFrame>
        <p:nvGraphicFramePr>
          <p:cNvPr id="300" name="Shape 300"/>
          <p:cNvGraphicFramePr/>
          <p:nvPr/>
        </p:nvGraphicFramePr>
        <p:xfrm>
          <a:off x="316350" y="144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{F50C01AF-15A5-443C-85CE-09DE6A47036A}</a:tableStyleId>
              </a:tblPr>
              <a:tblGrid>
                <a:gridCol w="2859900"/>
                <a:gridCol w="2859900"/>
                <a:gridCol w="2859900"/>
              </a:tblGrid>
              <a:tr h="6017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Component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Singular Unit Price ($)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Mass Unit Price (1000 Unit Price / 1000) [$]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0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Enclosure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Time of Flight Sensors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$42.45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$33.05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Micro Servo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$50.00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</a:t>
                      </a:r>
                      <a:r>
                        <a:rPr lang="en-US"/>
                        <a:t>50.00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Power Supply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$15.50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$15.50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Atmega 328-PU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$2.01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$1.67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Bosch BNO055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$12.07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$5.93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Temporary Bosch USB Stick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$31.25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$31.25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2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Aero-Strike Softball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$6.49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$1.67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Total: $209.77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Total per Unit: $</a:t>
                      </a:r>
                      <a:r>
                        <a:rPr lang="en-US"/>
                        <a:t>149.07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1" name="Shape 301"/>
          <p:cNvSpPr txBox="1"/>
          <p:nvPr/>
        </p:nvSpPr>
        <p:spPr>
          <a:xfrm>
            <a:off x="316350" y="5589875"/>
            <a:ext cx="71586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Revenue Per Unit (Sale Price) with ~50% COGS: $299</a:t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Proposed CDR Deliverables </a:t>
            </a:r>
            <a:endParaRPr/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-US">
                <a:solidFill>
                  <a:srgbClr val="000000"/>
                </a:solidFill>
              </a:rPr>
              <a:t>5 TOF sensors operating </a:t>
            </a:r>
            <a:r>
              <a:rPr lang="en-US">
                <a:solidFill>
                  <a:srgbClr val="000000"/>
                </a:solidFill>
              </a:rPr>
              <a:t>simultaneously </a:t>
            </a:r>
            <a:r>
              <a:rPr lang="en-US">
                <a:solidFill>
                  <a:srgbClr val="FFFF00"/>
                </a:solidFill>
              </a:rPr>
              <a:t>✔</a:t>
            </a:r>
            <a:endParaRPr>
              <a:solidFill>
                <a:srgbClr val="FFFF00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Unity hand model mimics controller finger movement </a:t>
            </a:r>
            <a:r>
              <a:rPr lang="en-US">
                <a:solidFill>
                  <a:srgbClr val="FFFF00"/>
                </a:solidFill>
              </a:rPr>
              <a:t>✔</a:t>
            </a:r>
            <a:endParaRPr>
              <a:solidFill>
                <a:srgbClr val="FFFF00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Demonstrate that virtual objects can be picked up by a virtual hand </a:t>
            </a:r>
            <a:r>
              <a:rPr lang="en-US">
                <a:solidFill>
                  <a:srgbClr val="FF0000"/>
                </a:solidFill>
              </a:rPr>
              <a:t>✔</a:t>
            </a:r>
            <a:endParaRPr>
              <a:solidFill>
                <a:srgbClr val="FF0000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Micro servos move to position when near Unity object </a:t>
            </a:r>
            <a:r>
              <a:rPr lang="en-US">
                <a:solidFill>
                  <a:srgbClr val="FFFF00"/>
                </a:solidFill>
              </a:rPr>
              <a:t>✔</a:t>
            </a:r>
            <a:endParaRPr>
              <a:solidFill>
                <a:srgbClr val="FFFF00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Demonstrate (X,Y,Z) tracking with webcam, accelerometer and gyroscope </a:t>
            </a:r>
            <a:r>
              <a:rPr lang="en-US">
                <a:solidFill>
                  <a:srgbClr val="FFFF00"/>
                </a:solidFill>
              </a:rPr>
              <a:t>✔</a:t>
            </a:r>
            <a:endParaRPr>
              <a:solidFill>
                <a:srgbClr val="FFFF00"/>
              </a:solidFill>
            </a:endParaRPr>
          </a:p>
          <a:p>
            <a: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Initial mechanical design </a:t>
            </a:r>
            <a:r>
              <a:rPr lang="en-US">
                <a:solidFill>
                  <a:srgbClr val="00FF00"/>
                </a:solidFill>
              </a:rPr>
              <a:t>✔</a:t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72200" y="12425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Commercial Virtual Reality controllers </a:t>
            </a:r>
            <a:r>
              <a:rPr lang="en-US"/>
              <a:t>neglect</a:t>
            </a:r>
            <a:r>
              <a:rPr lang="en-US"/>
              <a:t> the sense of touch in video games</a:t>
            </a:r>
            <a:endParaRPr/>
          </a:p>
          <a:p>
            <a:pPr indent="0" lvl="0" marL="0" rt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For an authentic VR experience a user must feel, touch and lift as though they are in the environment</a:t>
            </a:r>
            <a:endParaRPr/>
          </a:p>
          <a:p>
            <a:pPr indent="0" lvl="0" mar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475" y="3339450"/>
            <a:ext cx="4322125" cy="27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Responsibilities &amp; Scheduling</a:t>
            </a:r>
            <a:endParaRPr/>
          </a:p>
        </p:txBody>
      </p:sp>
      <p:graphicFrame>
        <p:nvGraphicFramePr>
          <p:cNvPr id="313" name="Shape 313"/>
          <p:cNvGraphicFramePr/>
          <p:nvPr/>
        </p:nvGraphicFramePr>
        <p:xfrm>
          <a:off x="288350" y="1458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{F50C01AF-15A5-443C-85CE-09DE6A47036A}</a:tableStyleId>
              </a:tblPr>
              <a:tblGrid>
                <a:gridCol w="2141825"/>
                <a:gridCol w="2141825"/>
                <a:gridCol w="2141825"/>
                <a:gridCol w="2141825"/>
              </a:tblGrid>
              <a:tr h="5198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March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Early-Mid April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Late April / Early May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7898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Alex Bonstrom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Finish/Polish Microcontroller + Unity Communication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Finish/Polish Unity Game Environment + Functionality</a:t>
                      </a:r>
                      <a:endParaRPr/>
                    </a:p>
                  </a:txBody>
                  <a:tcPr marT="91425" marB="91425" marR="91425" marL="91425"/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-317500" lvl="0" marL="457200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System Polish</a:t>
                      </a:r>
                      <a:endParaRPr/>
                    </a:p>
                    <a:p>
                      <a:pPr indent="-317500" lvl="0" marL="457200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/>
                        <a:t>Final Documentation</a:t>
                      </a:r>
                      <a:endParaRPr/>
                    </a:p>
                    <a:p>
                      <a:pPr indent="-317500" lvl="0" marL="457200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/>
                        <a:t>Public Demonstration</a:t>
                      </a:r>
                      <a:endParaRPr/>
                    </a:p>
                    <a:p>
                      <a:pPr indent="-317500" lvl="0" marL="4572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1400"/>
                        <a:buChar char="●"/>
                      </a:pPr>
                      <a:r>
                        <a:rPr lang="en-US"/>
                        <a:t>Graduation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7898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Austin Fernalld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Finish PCB Design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Assist with Unity implementation</a:t>
                      </a:r>
                      <a:endParaRPr/>
                    </a:p>
                  </a:txBody>
                  <a:tcPr marT="91425" marB="91425" marR="91425" marL="91425"/>
                </a:tc>
                <a:tc vMerge="1"/>
              </a:tr>
              <a:tr h="10647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Connor McLaughlin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Integrating Servos into Unity through Microcontroller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Assemble Finished Prototype</a:t>
                      </a:r>
                      <a:endParaRPr/>
                    </a:p>
                  </a:txBody>
                  <a:tcPr marT="91425" marB="91425" marR="91425" marL="91425"/>
                </a:tc>
                <a:tc vMerge="1"/>
              </a:tr>
              <a:tr h="12122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Alex Smith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Complete Mechanical Design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Assemble Finished Prototype</a:t>
                      </a:r>
                      <a:endParaRPr/>
                    </a:p>
                  </a:txBody>
                  <a:tcPr marT="91425" marB="91425" marR="91425" marL="91425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FPR Proposed Deliverables</a:t>
            </a:r>
            <a:endParaRPr/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Completed PCB Design</a:t>
            </a:r>
            <a:endParaRPr/>
          </a:p>
          <a:p>
            <a:pPr indent="-3810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Finalized Mechanical Design</a:t>
            </a:r>
            <a:endParaRPr/>
          </a:p>
          <a:p>
            <a:pPr indent="-3810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Movement of hand position and orientation in Unity</a:t>
            </a:r>
            <a:endParaRPr/>
          </a:p>
          <a:p>
            <a:pPr indent="-3810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Servo feedback provided from real data</a:t>
            </a:r>
            <a:endParaRPr/>
          </a:p>
          <a:p>
            <a:pPr indent="-381000" lvl="0" marL="4572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▪"/>
            </a:pPr>
            <a:r>
              <a:rPr lang="en-US"/>
              <a:t>Able to pick up object in unity with feedback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3660899" y="3007950"/>
            <a:ext cx="1822200" cy="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2986350" y="3007950"/>
            <a:ext cx="3171300" cy="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3024750" y="3007950"/>
            <a:ext cx="3094500" cy="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Design a VR controller that records hand movement, finger movement while providing feedback (resistance) when the user grips an object in the virtual environment</a:t>
            </a:r>
            <a:endParaRPr/>
          </a:p>
          <a:p>
            <a:pPr indent="0" lvl="0" marL="0" rtl="0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Inherent Challenges: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Recording the distance a finger moves in free space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Accurate hand positioning</a:t>
            </a:r>
            <a:endParaRPr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Mechanical design</a:t>
            </a:r>
            <a:endParaRPr/>
          </a:p>
          <a:p>
            <a: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Allowing independent movement of fingers</a:t>
            </a:r>
            <a:endParaRPr/>
          </a:p>
          <a:p>
            <a: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Stopping hand from squeezing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Specifications</a:t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96125" y="1371600"/>
            <a:ext cx="82863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>
              <a:spcBef>
                <a:spcPts val="56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Measure f</a:t>
            </a:r>
            <a:r>
              <a:rPr lang="en-US" sz="2100"/>
              <a:t>inger position accurate to +/- 5mm</a:t>
            </a:r>
            <a:endParaRPr sz="2100"/>
          </a:p>
          <a:p>
            <a:pPr indent="-361950" lvl="1" marL="914400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Sample rate = 60Hz</a:t>
            </a:r>
            <a:endParaRPr sz="2100"/>
          </a:p>
          <a:p>
            <a:pPr indent="-361950" lvl="0" marL="457200" rtl="0">
              <a:spcBef>
                <a:spcPts val="100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Track hand location</a:t>
            </a:r>
            <a:endParaRPr sz="2100"/>
          </a:p>
          <a:p>
            <a:pPr indent="-361950" lvl="1" marL="914400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(x,y,z) coordinates within +/- 7.5 cm</a:t>
            </a:r>
            <a:endParaRPr sz="2100"/>
          </a:p>
          <a:p>
            <a:pPr indent="-361950" lvl="0" marL="457200" rtl="0">
              <a:spcBef>
                <a:spcPts val="100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Resist finger compression</a:t>
            </a:r>
            <a:endParaRPr sz="2100"/>
          </a:p>
          <a:p>
            <a:pPr indent="-361950" lvl="1" marL="914400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Resistance at minimum of 10 locations</a:t>
            </a:r>
            <a:endParaRPr sz="2100"/>
          </a:p>
          <a:p>
            <a:pPr indent="-361950" lvl="1" marL="914400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Allow independent finger movement</a:t>
            </a:r>
            <a:endParaRPr sz="2100"/>
          </a:p>
          <a:p>
            <a:pPr indent="-361950" lvl="0" marL="457200" rtl="0">
              <a:spcBef>
                <a:spcPts val="1000"/>
              </a:spcBef>
              <a:spcAft>
                <a:spcPts val="0"/>
              </a:spcAft>
              <a:buSzPts val="2100"/>
              <a:buChar char="▪"/>
            </a:pPr>
            <a:r>
              <a:rPr lang="en-US" sz="2100"/>
              <a:t>Maximum latency of 100 ms</a:t>
            </a:r>
            <a:endParaRPr sz="2100"/>
          </a:p>
          <a:p>
            <a:pPr indent="-361950" lvl="1" marL="914400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Average latency from input to result in PS4 gaming</a:t>
            </a:r>
            <a:endParaRPr sz="2100"/>
          </a:p>
          <a:p>
            <a:pPr indent="-361950" lvl="0" marL="457200" rtl="0">
              <a:spcBef>
                <a:spcPts val="1000"/>
              </a:spcBef>
              <a:spcAft>
                <a:spcPts val="1000"/>
              </a:spcAft>
              <a:buSzPts val="2100"/>
              <a:buChar char="▪"/>
            </a:pPr>
            <a:r>
              <a:rPr lang="en-US" sz="2100"/>
              <a:t>Less than 1.8 lbs, the weight of three XBOX controllers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System (with Block Diagram)</a:t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00" y="1268175"/>
            <a:ext cx="8009400" cy="47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rot="3219069">
            <a:off x="3199985" y="3653561"/>
            <a:ext cx="1128227" cy="643528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Controller Layout </a:t>
            </a:r>
            <a:endParaRPr/>
          </a:p>
        </p:txBody>
      </p:sp>
      <p:sp>
        <p:nvSpPr>
          <p:cNvPr id="112" name="Shape 112"/>
          <p:cNvSpPr/>
          <p:nvPr/>
        </p:nvSpPr>
        <p:spPr>
          <a:xfrm rot="-1882708">
            <a:off x="2382841" y="2590189"/>
            <a:ext cx="3412019" cy="493467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Finger Lever</a:t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3385050" y="4050325"/>
            <a:ext cx="758100" cy="784500"/>
          </a:xfrm>
          <a:prstGeom prst="rect">
            <a:avLst/>
          </a:prstGeom>
          <a:solidFill>
            <a:srgbClr val="7F6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Servo</a:t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3808125" y="3168875"/>
            <a:ext cx="9432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Finger Stopper</a:t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3085350" y="3794700"/>
            <a:ext cx="2459400" cy="2820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PCB</a:t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2292000" y="3450925"/>
            <a:ext cx="878700" cy="7845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Hinge</a:t>
            </a:r>
            <a:endParaRPr sz="1200"/>
          </a:p>
        </p:txBody>
      </p:sp>
      <p:sp>
        <p:nvSpPr>
          <p:cNvPr id="117" name="Shape 117"/>
          <p:cNvSpPr/>
          <p:nvPr/>
        </p:nvSpPr>
        <p:spPr>
          <a:xfrm>
            <a:off x="4566250" y="2825050"/>
            <a:ext cx="943200" cy="969650"/>
          </a:xfrm>
          <a:prstGeom prst="flowChartCollat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4566250" y="3459725"/>
            <a:ext cx="943200" cy="4761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VL6180x</a:t>
            </a: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5318000" y="2825050"/>
            <a:ext cx="12315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Compression Spring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685788" y="2374900"/>
            <a:ext cx="7772400" cy="1362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Hardware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135812" y="-930439"/>
            <a:ext cx="4863628" cy="9152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Breadboard</a:t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2" type="body"/>
          </p:nvPr>
        </p:nvSpPr>
        <p:spPr>
          <a:xfrm>
            <a:off x="4541150" y="1371600"/>
            <a:ext cx="40005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34290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Shape 133"/>
          <p:cNvGrpSpPr/>
          <p:nvPr/>
        </p:nvGrpSpPr>
        <p:grpSpPr>
          <a:xfrm>
            <a:off x="547076" y="1687817"/>
            <a:ext cx="8164466" cy="3772905"/>
            <a:chOff x="722994" y="1603652"/>
            <a:chExt cx="7626778" cy="3664437"/>
          </a:xfrm>
        </p:grpSpPr>
        <p:sp>
          <p:nvSpPr>
            <p:cNvPr id="134" name="Shape 134"/>
            <p:cNvSpPr txBox="1"/>
            <p:nvPr/>
          </p:nvSpPr>
          <p:spPr>
            <a:xfrm>
              <a:off x="722994" y="2455014"/>
              <a:ext cx="1348800" cy="592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VL6180x TOF</a:t>
              </a:r>
              <a:endParaRPr/>
            </a:p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Sensors</a:t>
              </a:r>
              <a:endParaRPr/>
            </a:p>
          </p:txBody>
        </p:sp>
        <p:sp>
          <p:nvSpPr>
            <p:cNvPr id="135" name="Shape 135"/>
            <p:cNvSpPr txBox="1"/>
            <p:nvPr/>
          </p:nvSpPr>
          <p:spPr>
            <a:xfrm>
              <a:off x="5382311" y="4545390"/>
              <a:ext cx="934200" cy="72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Voltage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Level</a:t>
              </a:r>
              <a:endParaRPr/>
            </a:p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Shifter</a:t>
              </a:r>
              <a:endParaRPr/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7092600" y="4495372"/>
              <a:ext cx="722700" cy="37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Button</a:t>
              </a:r>
              <a:endParaRPr/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x="5676223" y="2455003"/>
              <a:ext cx="1196400" cy="42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Atmega328</a:t>
              </a:r>
              <a:endParaRPr/>
            </a:p>
          </p:txBody>
        </p:sp>
        <p:sp>
          <p:nvSpPr>
            <p:cNvPr id="138" name="Shape 138"/>
            <p:cNvSpPr txBox="1"/>
            <p:nvPr/>
          </p:nvSpPr>
          <p:spPr>
            <a:xfrm>
              <a:off x="7627072" y="2819923"/>
              <a:ext cx="722700" cy="42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USB</a:t>
              </a:r>
              <a:endParaRPr/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5355546" y="1603652"/>
              <a:ext cx="1389300" cy="592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AVRisp Programmer</a:t>
              </a:r>
              <a:endParaRPr/>
            </a:p>
          </p:txBody>
        </p:sp>
      </p:grpSp>
      <p:sp>
        <p:nvSpPr>
          <p:cNvPr id="140" name="Shape 140"/>
          <p:cNvSpPr txBox="1"/>
          <p:nvPr/>
        </p:nvSpPr>
        <p:spPr>
          <a:xfrm>
            <a:off x="5770150" y="3379244"/>
            <a:ext cx="529500" cy="53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I2C Bus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