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Aldrich"/>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906E283-296A-48E5-9219-5FA7BDF85748}">
  <a:tblStyle styleId="{4906E283-296A-48E5-9219-5FA7BDF85748}"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drich-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Justify design choices</a:t>
            </a:r>
          </a:p>
          <a:p>
            <a:pPr indent="0" lvl="0" marL="0">
              <a:spcBef>
                <a:spcPts val="0"/>
              </a:spcBef>
              <a:buNone/>
            </a:pPr>
            <a:r>
              <a:rPr lang="en"/>
              <a:t>Use independent wheel control</a:t>
            </a:r>
          </a:p>
          <a:p>
            <a:pPr indent="0" lvl="0" marL="0">
              <a:spcBef>
                <a:spcPts val="0"/>
              </a:spcBef>
              <a:buNone/>
            </a:pPr>
            <a:r>
              <a:rPr lang="en"/>
              <a:t>Interference with signals</a:t>
            </a:r>
          </a:p>
          <a:p>
            <a:pPr indent="0" lvl="0" marL="0">
              <a:spcBef>
                <a:spcPts val="0"/>
              </a:spcBef>
              <a:buNone/>
            </a:pPr>
            <a:r>
              <a:rPr lang="en"/>
              <a:t>Use DR as backup</a:t>
            </a:r>
          </a:p>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SzPts val="1100"/>
              <a:buChar char="●"/>
            </a:pPr>
            <a:r>
              <a:rPr lang="en"/>
              <a:t>Our project is RoMo, the autonomous lawn mower. Our goal is to remove the human from the equation of this mind numbing chore. We plan to do this by modifying an older lawn mower with new technology to allow it to mow a lawn with minimal amount of help or setup.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Clr>
                <a:schemeClr val="dk1"/>
              </a:buClr>
              <a:buSzPts val="1100"/>
              <a:buChar char="●"/>
            </a:pPr>
            <a:r>
              <a:rPr lang="en">
                <a:solidFill>
                  <a:schemeClr val="dk1"/>
                </a:solidFill>
              </a:rPr>
              <a:t>For Obvious reasons people don’t like to mow their own lawn</a:t>
            </a:r>
          </a:p>
          <a:p>
            <a:pPr indent="-298450" lvl="0" marL="457200" rtl="0">
              <a:spcBef>
                <a:spcPts val="0"/>
              </a:spcBef>
              <a:buClr>
                <a:schemeClr val="dk1"/>
              </a:buClr>
              <a:buSzPts val="1100"/>
              <a:buChar char="●"/>
            </a:pPr>
            <a:r>
              <a:rPr lang="en">
                <a:solidFill>
                  <a:schemeClr val="dk1"/>
                </a:solidFill>
              </a:rPr>
              <a:t>It takes up free time that you could spend doing things you enjoy or need to do</a:t>
            </a:r>
          </a:p>
          <a:p>
            <a:pPr indent="-298450" lvl="0" marL="457200" rtl="0">
              <a:spcBef>
                <a:spcPts val="0"/>
              </a:spcBef>
              <a:buClr>
                <a:schemeClr val="dk1"/>
              </a:buClr>
              <a:buSzPts val="1100"/>
              <a:buChar char="●"/>
            </a:pPr>
            <a:r>
              <a:rPr lang="en">
                <a:solidFill>
                  <a:schemeClr val="dk1"/>
                </a:solidFill>
              </a:rPr>
              <a:t>The average american spends 70 hr/yr</a:t>
            </a:r>
          </a:p>
          <a:p>
            <a:pPr indent="-298450" lvl="0" marL="457200" rtl="0">
              <a:spcBef>
                <a:spcPts val="0"/>
              </a:spcBef>
              <a:buClr>
                <a:schemeClr val="dk1"/>
              </a:buClr>
              <a:buSzPts val="1100"/>
              <a:buChar char="●"/>
            </a:pPr>
            <a:r>
              <a:rPr lang="en">
                <a:solidFill>
                  <a:schemeClr val="dk1"/>
                </a:solidFill>
              </a:rPr>
              <a:t>It requires a certain degree of physical ability to be able to do</a:t>
            </a:r>
          </a:p>
          <a:p>
            <a:pPr indent="-298450" lvl="0" marL="457200" rtl="0">
              <a:spcBef>
                <a:spcPts val="0"/>
              </a:spcBef>
              <a:buClr>
                <a:schemeClr val="dk1"/>
              </a:buClr>
              <a:buSzPts val="1100"/>
              <a:buChar char="●"/>
            </a:pPr>
            <a:r>
              <a:rPr lang="en">
                <a:solidFill>
                  <a:schemeClr val="dk1"/>
                </a:solidFill>
              </a:rPr>
              <a:t>If you aren’t able to do it on your own it requires you to pay someone else to do it</a:t>
            </a:r>
          </a:p>
          <a:p>
            <a:pPr indent="-298450" lvl="0" marL="457200" rtl="0">
              <a:spcBef>
                <a:spcPts val="0"/>
              </a:spcBef>
              <a:buClr>
                <a:schemeClr val="dk1"/>
              </a:buClr>
              <a:buSzPts val="1100"/>
              <a:buChar char="●"/>
            </a:pPr>
            <a:r>
              <a:rPr lang="en">
                <a:solidFill>
                  <a:schemeClr val="dk1"/>
                </a:solidFill>
              </a:rPr>
              <a:t>It costs the average american $150/yr to maintain their lawn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9.jpg"/><Relationship Id="rId5" Type="http://schemas.openxmlformats.org/officeDocument/2006/relationships/image" Target="../media/image25.jpg"/><Relationship Id="rId6" Type="http://schemas.openxmlformats.org/officeDocument/2006/relationships/image" Target="../media/image18.jp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3.jpg"/><Relationship Id="rId5" Type="http://schemas.openxmlformats.org/officeDocument/2006/relationships/image" Target="../media/image17.jpg"/><Relationship Id="rId6" Type="http://schemas.openxmlformats.org/officeDocument/2006/relationships/image" Target="../media/image16.jpg"/><Relationship Id="rId7" Type="http://schemas.openxmlformats.org/officeDocument/2006/relationships/image" Target="../media/image15.jp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13.png"/><Relationship Id="rId7"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9.jpg"/><Relationship Id="rId5" Type="http://schemas.openxmlformats.org/officeDocument/2006/relationships/image" Target="../media/image7.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Preliminary Design Report</a:t>
            </a:r>
          </a:p>
          <a:p>
            <a:pPr indent="0" lvl="0" marL="0">
              <a:spcBef>
                <a:spcPts val="0"/>
              </a:spcBef>
              <a:buNone/>
            </a:pPr>
            <a:r>
              <a:t/>
            </a:r>
            <a:endParaRPr sz="2400">
              <a:solidFill>
                <a:srgbClr val="A61C00"/>
              </a:solidFill>
              <a:latin typeface="Times New Roman"/>
              <a:ea typeface="Times New Roman"/>
              <a:cs typeface="Times New Roman"/>
              <a:sym typeface="Times New Roman"/>
            </a:endParaRPr>
          </a:p>
        </p:txBody>
      </p:sp>
      <p:sp>
        <p:nvSpPr>
          <p:cNvPr id="55" name="Shape 55"/>
          <p:cNvSpPr txBox="1"/>
          <p:nvPr/>
        </p:nvSpPr>
        <p:spPr>
          <a:xfrm>
            <a:off x="2509325" y="1972500"/>
            <a:ext cx="4519200" cy="16728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3600"/>
              <a:t>Team RoMo</a:t>
            </a:r>
          </a:p>
          <a:p>
            <a:pPr indent="0" lvl="0" marL="0" algn="ctr">
              <a:spcBef>
                <a:spcPts val="0"/>
              </a:spcBef>
              <a:buNone/>
            </a:pPr>
            <a:r>
              <a:rPr lang="en" sz="3600"/>
              <a:t>October 18, 2017 </a:t>
            </a:r>
          </a:p>
        </p:txBody>
      </p:sp>
      <p:pic>
        <p:nvPicPr>
          <p:cNvPr descr="kwon.JPG" id="56" name="Shape 56"/>
          <p:cNvPicPr preferRelativeResize="0"/>
          <p:nvPr/>
        </p:nvPicPr>
        <p:blipFill>
          <a:blip r:embed="rId3">
            <a:alphaModFix/>
          </a:blip>
          <a:stretch>
            <a:fillRect/>
          </a:stretch>
        </p:blipFill>
        <p:spPr>
          <a:xfrm>
            <a:off x="0" y="4533900"/>
            <a:ext cx="9144001"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pic>
        <p:nvPicPr>
          <p:cNvPr descr="Raspberry-Pi-3-1-1619x1080.jpg" id="143" name="Shape 143"/>
          <p:cNvPicPr preferRelativeResize="0"/>
          <p:nvPr/>
        </p:nvPicPr>
        <p:blipFill rotWithShape="1">
          <a:blip r:embed="rId4">
            <a:alphaModFix/>
          </a:blip>
          <a:srcRect b="7431" l="5103" r="7514" t="8315"/>
          <a:stretch/>
        </p:blipFill>
        <p:spPr>
          <a:xfrm>
            <a:off x="4743200" y="2295350"/>
            <a:ext cx="3473500" cy="2234150"/>
          </a:xfrm>
          <a:prstGeom prst="rect">
            <a:avLst/>
          </a:prstGeom>
          <a:noFill/>
          <a:ln>
            <a:noFill/>
          </a:ln>
        </p:spPr>
      </p:pic>
      <p:sp>
        <p:nvSpPr>
          <p:cNvPr id="144" name="Shape 144"/>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Base Station</a:t>
            </a:r>
            <a:r>
              <a:rPr lang="en" sz="2400">
                <a:solidFill>
                  <a:srgbClr val="A61C00"/>
                </a:solidFill>
                <a:latin typeface="Times New Roman"/>
                <a:ea typeface="Times New Roman"/>
                <a:cs typeface="Times New Roman"/>
                <a:sym typeface="Times New Roman"/>
              </a:rPr>
              <a:t> System Block Diagram</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20140604_105532__89353.1401852544.1280.1280.jpg" id="145" name="Shape 145"/>
          <p:cNvPicPr preferRelativeResize="0"/>
          <p:nvPr/>
        </p:nvPicPr>
        <p:blipFill rotWithShape="1">
          <a:blip r:embed="rId5">
            <a:alphaModFix/>
          </a:blip>
          <a:srcRect b="21571" l="25263" r="30421" t="22356"/>
          <a:stretch/>
        </p:blipFill>
        <p:spPr>
          <a:xfrm>
            <a:off x="365200" y="3311362"/>
            <a:ext cx="1475850" cy="1218150"/>
          </a:xfrm>
          <a:prstGeom prst="rect">
            <a:avLst/>
          </a:prstGeom>
          <a:noFill/>
          <a:ln>
            <a:noFill/>
          </a:ln>
        </p:spPr>
      </p:pic>
      <p:pic>
        <p:nvPicPr>
          <p:cNvPr descr="51Vy6P7iAPL._SL1000_.jpg" id="146" name="Shape 146"/>
          <p:cNvPicPr preferRelativeResize="0"/>
          <p:nvPr/>
        </p:nvPicPr>
        <p:blipFill rotWithShape="1">
          <a:blip r:embed="rId6">
            <a:alphaModFix/>
          </a:blip>
          <a:srcRect b="22794" l="11854" r="11762" t="9081"/>
          <a:stretch/>
        </p:blipFill>
        <p:spPr>
          <a:xfrm>
            <a:off x="7485200" y="993700"/>
            <a:ext cx="1553943" cy="1385975"/>
          </a:xfrm>
          <a:prstGeom prst="rect">
            <a:avLst/>
          </a:prstGeom>
          <a:noFill/>
          <a:ln>
            <a:noFill/>
          </a:ln>
        </p:spPr>
      </p:pic>
      <p:pic>
        <p:nvPicPr>
          <p:cNvPr descr="base_station.png" id="147" name="Shape 147"/>
          <p:cNvPicPr preferRelativeResize="0"/>
          <p:nvPr/>
        </p:nvPicPr>
        <p:blipFill>
          <a:blip r:embed="rId7">
            <a:alphaModFix/>
          </a:blip>
          <a:stretch>
            <a:fillRect/>
          </a:stretch>
        </p:blipFill>
        <p:spPr>
          <a:xfrm>
            <a:off x="152400" y="1088800"/>
            <a:ext cx="6173100" cy="227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Shape 152"/>
          <p:cNvSpPr txBox="1"/>
          <p:nvPr/>
        </p:nvSpPr>
        <p:spPr>
          <a:xfrm>
            <a:off x="1621200" y="1504950"/>
            <a:ext cx="1376400" cy="462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800">
                <a:latin typeface="Aldrich"/>
                <a:ea typeface="Aldrich"/>
                <a:cs typeface="Aldrich"/>
                <a:sym typeface="Aldrich"/>
              </a:rPr>
              <a:t>Standby</a:t>
            </a:r>
          </a:p>
        </p:txBody>
      </p:sp>
      <p:sp>
        <p:nvSpPr>
          <p:cNvPr id="153" name="Shape 153"/>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Operation</a:t>
            </a:r>
            <a:r>
              <a:rPr lang="en" sz="2400">
                <a:solidFill>
                  <a:srgbClr val="A61C00"/>
                </a:solidFill>
                <a:latin typeface="Times New Roman"/>
                <a:ea typeface="Times New Roman"/>
                <a:cs typeface="Times New Roman"/>
                <a:sym typeface="Times New Roman"/>
              </a:rPr>
              <a:t>: Rover</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154" name="Shape 154"/>
          <p:cNvSpPr txBox="1"/>
          <p:nvPr/>
        </p:nvSpPr>
        <p:spPr>
          <a:xfrm>
            <a:off x="4443613" y="2973525"/>
            <a:ext cx="1376400" cy="723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600">
                <a:latin typeface="Aldrich"/>
                <a:ea typeface="Aldrich"/>
                <a:cs typeface="Aldrich"/>
                <a:sym typeface="Aldrich"/>
              </a:rPr>
              <a:t>Mow Forward</a:t>
            </a:r>
          </a:p>
        </p:txBody>
      </p:sp>
      <p:sp>
        <p:nvSpPr>
          <p:cNvPr id="155" name="Shape 155"/>
          <p:cNvSpPr txBox="1"/>
          <p:nvPr/>
        </p:nvSpPr>
        <p:spPr>
          <a:xfrm>
            <a:off x="4443625" y="1098700"/>
            <a:ext cx="1376400" cy="723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600">
                <a:latin typeface="Aldrich"/>
                <a:ea typeface="Aldrich"/>
                <a:cs typeface="Aldrich"/>
                <a:sym typeface="Aldrich"/>
              </a:rPr>
              <a:t>Ping Base Ready</a:t>
            </a:r>
          </a:p>
        </p:txBody>
      </p:sp>
      <p:sp>
        <p:nvSpPr>
          <p:cNvPr id="156" name="Shape 156"/>
          <p:cNvSpPr/>
          <p:nvPr/>
        </p:nvSpPr>
        <p:spPr>
          <a:xfrm>
            <a:off x="2045475" y="1294625"/>
            <a:ext cx="527875" cy="248850"/>
          </a:xfrm>
          <a:custGeom>
            <a:pathLst>
              <a:path extrusionOk="0" h="20969" w="21115">
                <a:moveTo>
                  <a:pt x="413" y="20969"/>
                </a:moveTo>
                <a:cubicBezTo>
                  <a:pt x="646" y="17858"/>
                  <a:pt x="-1297" y="5418"/>
                  <a:pt x="1813" y="2308"/>
                </a:cubicBezTo>
                <a:cubicBezTo>
                  <a:pt x="4923" y="-802"/>
                  <a:pt x="15886" y="-724"/>
                  <a:pt x="19074" y="2308"/>
                </a:cubicBezTo>
                <a:cubicBezTo>
                  <a:pt x="22262" y="5340"/>
                  <a:pt x="20629" y="17469"/>
                  <a:pt x="20941" y="20502"/>
                </a:cubicBezTo>
              </a:path>
            </a:pathLst>
          </a:custGeom>
          <a:noFill/>
          <a:ln cap="flat" cmpd="sng" w="9525">
            <a:solidFill>
              <a:schemeClr val="dk2"/>
            </a:solidFill>
            <a:prstDash val="solid"/>
            <a:round/>
            <a:headEnd len="lg" w="lg" type="none"/>
            <a:tailEnd len="lg" w="lg" type="triangle"/>
          </a:ln>
        </p:spPr>
      </p:sp>
      <p:sp>
        <p:nvSpPr>
          <p:cNvPr id="157" name="Shape 157"/>
          <p:cNvSpPr txBox="1"/>
          <p:nvPr/>
        </p:nvSpPr>
        <p:spPr>
          <a:xfrm>
            <a:off x="2849763" y="1131775"/>
            <a:ext cx="1625400" cy="547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sz="1300"/>
              <a:t>Ready Switch On</a:t>
            </a:r>
          </a:p>
        </p:txBody>
      </p:sp>
      <p:sp>
        <p:nvSpPr>
          <p:cNvPr id="158" name="Shape 158"/>
          <p:cNvSpPr txBox="1"/>
          <p:nvPr/>
        </p:nvSpPr>
        <p:spPr>
          <a:xfrm>
            <a:off x="1034200" y="3812150"/>
            <a:ext cx="2126100" cy="4656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600">
                <a:latin typeface="Aldrich"/>
                <a:ea typeface="Aldrich"/>
                <a:cs typeface="Aldrich"/>
                <a:sym typeface="Aldrich"/>
              </a:rPr>
              <a:t>Decelerate/Turn</a:t>
            </a:r>
          </a:p>
        </p:txBody>
      </p:sp>
      <p:sp>
        <p:nvSpPr>
          <p:cNvPr id="159" name="Shape 159"/>
          <p:cNvSpPr txBox="1"/>
          <p:nvPr/>
        </p:nvSpPr>
        <p:spPr>
          <a:xfrm>
            <a:off x="1196950" y="2680250"/>
            <a:ext cx="1376400" cy="462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800">
                <a:latin typeface="Aldrich"/>
                <a:ea typeface="Aldrich"/>
                <a:cs typeface="Aldrich"/>
                <a:sym typeface="Aldrich"/>
              </a:rPr>
              <a:t>Full Stop</a:t>
            </a:r>
          </a:p>
        </p:txBody>
      </p:sp>
      <p:sp>
        <p:nvSpPr>
          <p:cNvPr id="160" name="Shape 160"/>
          <p:cNvSpPr txBox="1"/>
          <p:nvPr/>
        </p:nvSpPr>
        <p:spPr>
          <a:xfrm>
            <a:off x="7096275" y="1237325"/>
            <a:ext cx="1376400" cy="723000"/>
          </a:xfrm>
          <a:prstGeom prst="rect">
            <a:avLst/>
          </a:prstGeom>
          <a:solidFill>
            <a:srgbClr val="E69138"/>
          </a:solidFill>
          <a:ln>
            <a:noFill/>
          </a:ln>
        </p:spPr>
        <p:txBody>
          <a:bodyPr anchorCtr="0" anchor="ctr" bIns="91425" lIns="91425" rIns="91425" wrap="square" tIns="91425">
            <a:noAutofit/>
          </a:bodyPr>
          <a:lstStyle/>
          <a:p>
            <a:pPr indent="0" lvl="0" marL="0" rtl="0" algn="ctr">
              <a:spcBef>
                <a:spcPts val="0"/>
              </a:spcBef>
              <a:buNone/>
            </a:pPr>
            <a:r>
              <a:rPr lang="en" sz="1500">
                <a:latin typeface="Aldrich"/>
                <a:ea typeface="Aldrich"/>
                <a:cs typeface="Aldrich"/>
                <a:sym typeface="Aldrich"/>
              </a:rPr>
              <a:t>Start Kinematic GPS</a:t>
            </a:r>
          </a:p>
        </p:txBody>
      </p:sp>
      <p:sp>
        <p:nvSpPr>
          <p:cNvPr id="161" name="Shape 161"/>
          <p:cNvSpPr txBox="1"/>
          <p:nvPr/>
        </p:nvSpPr>
        <p:spPr>
          <a:xfrm>
            <a:off x="6909675" y="2966500"/>
            <a:ext cx="1749600" cy="723000"/>
          </a:xfrm>
          <a:prstGeom prst="rect">
            <a:avLst/>
          </a:prstGeom>
          <a:solidFill>
            <a:srgbClr val="E69138"/>
          </a:solidFill>
          <a:ln>
            <a:noFill/>
          </a:ln>
        </p:spPr>
        <p:txBody>
          <a:bodyPr anchorCtr="0" anchor="ctr" bIns="91425" lIns="91425" rIns="91425" wrap="square" tIns="91425">
            <a:noAutofit/>
          </a:bodyPr>
          <a:lstStyle/>
          <a:p>
            <a:pPr indent="0" lvl="0" marL="0" rtl="0" algn="ctr">
              <a:spcBef>
                <a:spcPts val="0"/>
              </a:spcBef>
              <a:buNone/>
            </a:pPr>
            <a:r>
              <a:rPr lang="en" sz="1600">
                <a:latin typeface="Aldrich"/>
                <a:ea typeface="Aldrich"/>
                <a:cs typeface="Aldrich"/>
                <a:sym typeface="Aldrich"/>
              </a:rPr>
              <a:t>Map path</a:t>
            </a:r>
          </a:p>
        </p:txBody>
      </p:sp>
      <p:sp>
        <p:nvSpPr>
          <p:cNvPr id="162" name="Shape 162"/>
          <p:cNvSpPr txBox="1"/>
          <p:nvPr/>
        </p:nvSpPr>
        <p:spPr>
          <a:xfrm>
            <a:off x="361575" y="1543500"/>
            <a:ext cx="933000" cy="384900"/>
          </a:xfrm>
          <a:prstGeom prst="rect">
            <a:avLst/>
          </a:prstGeom>
          <a:solidFill>
            <a:srgbClr val="00FFFF"/>
          </a:solidFill>
          <a:ln>
            <a:noFill/>
          </a:ln>
        </p:spPr>
        <p:txBody>
          <a:bodyPr anchorCtr="0" anchor="ctr" bIns="91425" lIns="91425" rIns="91425" wrap="square" tIns="91425">
            <a:noAutofit/>
          </a:bodyPr>
          <a:lstStyle/>
          <a:p>
            <a:pPr indent="0" lvl="0" marL="0" rtl="0" algn="ctr">
              <a:spcBef>
                <a:spcPts val="0"/>
              </a:spcBef>
              <a:buNone/>
            </a:pPr>
            <a:r>
              <a:rPr lang="en">
                <a:latin typeface="Aldrich"/>
                <a:ea typeface="Aldrich"/>
                <a:cs typeface="Aldrich"/>
                <a:sym typeface="Aldrich"/>
              </a:rPr>
              <a:t>Start</a:t>
            </a:r>
          </a:p>
        </p:txBody>
      </p:sp>
      <p:cxnSp>
        <p:nvCxnSpPr>
          <p:cNvPr id="163" name="Shape 163"/>
          <p:cNvCxnSpPr>
            <a:stCxn id="159" idx="0"/>
            <a:endCxn id="152" idx="2"/>
          </p:cNvCxnSpPr>
          <p:nvPr/>
        </p:nvCxnSpPr>
        <p:spPr>
          <a:xfrm flipH="1" rot="10800000">
            <a:off x="1885150" y="1966850"/>
            <a:ext cx="424200" cy="713400"/>
          </a:xfrm>
          <a:prstGeom prst="straightConnector1">
            <a:avLst/>
          </a:prstGeom>
          <a:noFill/>
          <a:ln cap="flat" cmpd="sng" w="9525">
            <a:solidFill>
              <a:schemeClr val="dk2"/>
            </a:solidFill>
            <a:prstDash val="solid"/>
            <a:round/>
            <a:headEnd len="lg" w="lg" type="none"/>
            <a:tailEnd len="lg" w="lg" type="triangle"/>
          </a:ln>
        </p:spPr>
      </p:cxnSp>
      <p:cxnSp>
        <p:nvCxnSpPr>
          <p:cNvPr id="164" name="Shape 164"/>
          <p:cNvCxnSpPr>
            <a:stCxn id="154" idx="2"/>
            <a:endCxn id="158" idx="3"/>
          </p:cNvCxnSpPr>
          <p:nvPr/>
        </p:nvCxnSpPr>
        <p:spPr>
          <a:xfrm flipH="1">
            <a:off x="3160213" y="3696525"/>
            <a:ext cx="1971600" cy="348300"/>
          </a:xfrm>
          <a:prstGeom prst="straightConnector1">
            <a:avLst/>
          </a:prstGeom>
          <a:noFill/>
          <a:ln cap="flat" cmpd="sng" w="9525">
            <a:solidFill>
              <a:schemeClr val="dk2"/>
            </a:solidFill>
            <a:prstDash val="solid"/>
            <a:round/>
            <a:headEnd len="lg" w="lg" type="none"/>
            <a:tailEnd len="lg" w="lg" type="triangle"/>
          </a:ln>
        </p:spPr>
      </p:cxnSp>
      <p:cxnSp>
        <p:nvCxnSpPr>
          <p:cNvPr id="165" name="Shape 165"/>
          <p:cNvCxnSpPr>
            <a:stCxn id="158" idx="0"/>
            <a:endCxn id="154" idx="1"/>
          </p:cNvCxnSpPr>
          <p:nvPr/>
        </p:nvCxnSpPr>
        <p:spPr>
          <a:xfrm flipH="1" rot="10800000">
            <a:off x="2097250" y="3335150"/>
            <a:ext cx="2346300" cy="477000"/>
          </a:xfrm>
          <a:prstGeom prst="straightConnector1">
            <a:avLst/>
          </a:prstGeom>
          <a:noFill/>
          <a:ln cap="flat" cmpd="sng" w="9525">
            <a:solidFill>
              <a:schemeClr val="dk2"/>
            </a:solidFill>
            <a:prstDash val="solid"/>
            <a:round/>
            <a:headEnd len="lg" w="lg" type="none"/>
            <a:tailEnd len="lg" w="lg" type="triangle"/>
          </a:ln>
        </p:spPr>
      </p:cxnSp>
      <p:cxnSp>
        <p:nvCxnSpPr>
          <p:cNvPr id="166" name="Shape 166"/>
          <p:cNvCxnSpPr>
            <a:stCxn id="154" idx="1"/>
            <a:endCxn id="159" idx="3"/>
          </p:cNvCxnSpPr>
          <p:nvPr/>
        </p:nvCxnSpPr>
        <p:spPr>
          <a:xfrm rot="10800000">
            <a:off x="2573413" y="2911125"/>
            <a:ext cx="1870200" cy="423900"/>
          </a:xfrm>
          <a:prstGeom prst="straightConnector1">
            <a:avLst/>
          </a:prstGeom>
          <a:noFill/>
          <a:ln cap="flat" cmpd="sng" w="9525">
            <a:solidFill>
              <a:schemeClr val="dk2"/>
            </a:solidFill>
            <a:prstDash val="solid"/>
            <a:round/>
            <a:headEnd len="lg" w="lg" type="none"/>
            <a:tailEnd len="lg" w="lg" type="triangle"/>
          </a:ln>
        </p:spPr>
      </p:cxnSp>
      <p:cxnSp>
        <p:nvCxnSpPr>
          <p:cNvPr id="167" name="Shape 167"/>
          <p:cNvCxnSpPr>
            <a:stCxn id="161" idx="1"/>
            <a:endCxn id="154" idx="3"/>
          </p:cNvCxnSpPr>
          <p:nvPr/>
        </p:nvCxnSpPr>
        <p:spPr>
          <a:xfrm flipH="1">
            <a:off x="5820075" y="3328000"/>
            <a:ext cx="1089600" cy="6900"/>
          </a:xfrm>
          <a:prstGeom prst="straightConnector1">
            <a:avLst/>
          </a:prstGeom>
          <a:noFill/>
          <a:ln cap="flat" cmpd="sng" w="9525">
            <a:solidFill>
              <a:schemeClr val="dk2"/>
            </a:solidFill>
            <a:prstDash val="solid"/>
            <a:round/>
            <a:headEnd len="lg" w="lg" type="none"/>
            <a:tailEnd len="lg" w="lg" type="triangle"/>
          </a:ln>
        </p:spPr>
      </p:cxnSp>
      <p:cxnSp>
        <p:nvCxnSpPr>
          <p:cNvPr id="168" name="Shape 168"/>
          <p:cNvCxnSpPr>
            <a:stCxn id="160" idx="2"/>
            <a:endCxn id="161" idx="0"/>
          </p:cNvCxnSpPr>
          <p:nvPr/>
        </p:nvCxnSpPr>
        <p:spPr>
          <a:xfrm>
            <a:off x="7784475" y="1960325"/>
            <a:ext cx="0" cy="1006200"/>
          </a:xfrm>
          <a:prstGeom prst="straightConnector1">
            <a:avLst/>
          </a:prstGeom>
          <a:noFill/>
          <a:ln cap="flat" cmpd="sng" w="9525">
            <a:solidFill>
              <a:schemeClr val="dk2"/>
            </a:solidFill>
            <a:prstDash val="solid"/>
            <a:round/>
            <a:headEnd len="lg" w="lg" type="none"/>
            <a:tailEnd len="lg" w="lg" type="triangle"/>
          </a:ln>
        </p:spPr>
      </p:cxnSp>
      <p:cxnSp>
        <p:nvCxnSpPr>
          <p:cNvPr id="169" name="Shape 169"/>
          <p:cNvCxnSpPr>
            <a:stCxn id="155" idx="3"/>
            <a:endCxn id="160" idx="1"/>
          </p:cNvCxnSpPr>
          <p:nvPr/>
        </p:nvCxnSpPr>
        <p:spPr>
          <a:xfrm>
            <a:off x="5820025" y="1460200"/>
            <a:ext cx="1276200" cy="138600"/>
          </a:xfrm>
          <a:prstGeom prst="straightConnector1">
            <a:avLst/>
          </a:prstGeom>
          <a:noFill/>
          <a:ln cap="flat" cmpd="sng" w="9525">
            <a:solidFill>
              <a:schemeClr val="dk2"/>
            </a:solidFill>
            <a:prstDash val="solid"/>
            <a:round/>
            <a:headEnd len="lg" w="lg" type="none"/>
            <a:tailEnd len="lg" w="lg" type="triangle"/>
          </a:ln>
        </p:spPr>
      </p:cxnSp>
      <p:cxnSp>
        <p:nvCxnSpPr>
          <p:cNvPr id="170" name="Shape 170"/>
          <p:cNvCxnSpPr>
            <a:stCxn id="152" idx="3"/>
            <a:endCxn id="155" idx="1"/>
          </p:cNvCxnSpPr>
          <p:nvPr/>
        </p:nvCxnSpPr>
        <p:spPr>
          <a:xfrm flipH="1" rot="10800000">
            <a:off x="2997600" y="1460250"/>
            <a:ext cx="1446000" cy="275700"/>
          </a:xfrm>
          <a:prstGeom prst="straightConnector1">
            <a:avLst/>
          </a:prstGeom>
          <a:noFill/>
          <a:ln cap="flat" cmpd="sng" w="9525">
            <a:solidFill>
              <a:schemeClr val="dk2"/>
            </a:solidFill>
            <a:prstDash val="solid"/>
            <a:round/>
            <a:headEnd len="lg" w="lg" type="none"/>
            <a:tailEnd len="lg" w="lg" type="triangle"/>
          </a:ln>
        </p:spPr>
      </p:cxnSp>
      <p:sp>
        <p:nvSpPr>
          <p:cNvPr id="171" name="Shape 171"/>
          <p:cNvSpPr/>
          <p:nvPr/>
        </p:nvSpPr>
        <p:spPr>
          <a:xfrm flipH="1" rot="10800000">
            <a:off x="4867888" y="1830538"/>
            <a:ext cx="527875" cy="248850"/>
          </a:xfrm>
          <a:custGeom>
            <a:pathLst>
              <a:path extrusionOk="0" h="20969" w="21115">
                <a:moveTo>
                  <a:pt x="413" y="20969"/>
                </a:moveTo>
                <a:cubicBezTo>
                  <a:pt x="646" y="17858"/>
                  <a:pt x="-1297" y="5418"/>
                  <a:pt x="1813" y="2308"/>
                </a:cubicBezTo>
                <a:cubicBezTo>
                  <a:pt x="4923" y="-802"/>
                  <a:pt x="15886" y="-724"/>
                  <a:pt x="19074" y="2308"/>
                </a:cubicBezTo>
                <a:cubicBezTo>
                  <a:pt x="22262" y="5340"/>
                  <a:pt x="20629" y="17469"/>
                  <a:pt x="20941" y="20502"/>
                </a:cubicBezTo>
              </a:path>
            </a:pathLst>
          </a:custGeom>
          <a:noFill/>
          <a:ln cap="flat" cmpd="sng" w="9525">
            <a:solidFill>
              <a:schemeClr val="dk2"/>
            </a:solidFill>
            <a:prstDash val="solid"/>
            <a:round/>
            <a:headEnd len="lg" w="lg" type="none"/>
            <a:tailEnd len="lg" w="lg" type="triangle"/>
          </a:ln>
        </p:spPr>
      </p:sp>
      <p:sp>
        <p:nvSpPr>
          <p:cNvPr id="172" name="Shape 172"/>
          <p:cNvSpPr txBox="1"/>
          <p:nvPr/>
        </p:nvSpPr>
        <p:spPr>
          <a:xfrm>
            <a:off x="1434613" y="876270"/>
            <a:ext cx="1749600" cy="384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sz="1300"/>
              <a:t>Ready Switch Off</a:t>
            </a:r>
          </a:p>
        </p:txBody>
      </p:sp>
      <p:sp>
        <p:nvSpPr>
          <p:cNvPr id="173" name="Shape 173"/>
          <p:cNvSpPr txBox="1"/>
          <p:nvPr/>
        </p:nvSpPr>
        <p:spPr>
          <a:xfrm>
            <a:off x="4172113" y="1976447"/>
            <a:ext cx="1749600" cy="547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sz="1300"/>
              <a:t>Base Not Transmitting GPS</a:t>
            </a:r>
          </a:p>
        </p:txBody>
      </p:sp>
      <p:sp>
        <p:nvSpPr>
          <p:cNvPr id="174" name="Shape 174"/>
          <p:cNvSpPr txBox="1"/>
          <p:nvPr/>
        </p:nvSpPr>
        <p:spPr>
          <a:xfrm>
            <a:off x="2609150" y="2581588"/>
            <a:ext cx="1625400" cy="384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Distance Left = 0</a:t>
            </a:r>
          </a:p>
        </p:txBody>
      </p:sp>
      <p:sp>
        <p:nvSpPr>
          <p:cNvPr id="175" name="Shape 175"/>
          <p:cNvSpPr txBox="1"/>
          <p:nvPr/>
        </p:nvSpPr>
        <p:spPr>
          <a:xfrm>
            <a:off x="3422900" y="3956575"/>
            <a:ext cx="1860300" cy="547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Turns remaining = yes</a:t>
            </a:r>
          </a:p>
        </p:txBody>
      </p:sp>
      <p:sp>
        <p:nvSpPr>
          <p:cNvPr id="176" name="Shape 176"/>
          <p:cNvSpPr txBox="1"/>
          <p:nvPr/>
        </p:nvSpPr>
        <p:spPr>
          <a:xfrm>
            <a:off x="5921725" y="936400"/>
            <a:ext cx="1625400" cy="4656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sz="1300"/>
              <a:t>Base Transmitting GPS</a:t>
            </a:r>
          </a:p>
        </p:txBody>
      </p:sp>
      <p:cxnSp>
        <p:nvCxnSpPr>
          <p:cNvPr id="177" name="Shape 177"/>
          <p:cNvCxnSpPr>
            <a:stCxn id="162" idx="3"/>
            <a:endCxn id="152" idx="1"/>
          </p:cNvCxnSpPr>
          <p:nvPr/>
        </p:nvCxnSpPr>
        <p:spPr>
          <a:xfrm>
            <a:off x="1294575" y="1735950"/>
            <a:ext cx="326700" cy="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Shape 182"/>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Rover</a:t>
            </a:r>
            <a:r>
              <a:rPr lang="en" sz="2400">
                <a:solidFill>
                  <a:srgbClr val="A61C00"/>
                </a:solidFill>
                <a:latin typeface="Times New Roman"/>
                <a:ea typeface="Times New Roman"/>
                <a:cs typeface="Times New Roman"/>
                <a:sym typeface="Times New Roman"/>
              </a:rPr>
              <a:t> System Block Diagram</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st-micro-lsm9ds1tr-ph.jpg" id="183" name="Shape 183"/>
          <p:cNvPicPr preferRelativeResize="0"/>
          <p:nvPr/>
        </p:nvPicPr>
        <p:blipFill>
          <a:blip r:embed="rId4">
            <a:alphaModFix/>
          </a:blip>
          <a:stretch>
            <a:fillRect/>
          </a:stretch>
        </p:blipFill>
        <p:spPr>
          <a:xfrm>
            <a:off x="7306925" y="1017150"/>
            <a:ext cx="1706400" cy="1279800"/>
          </a:xfrm>
          <a:prstGeom prst="rect">
            <a:avLst/>
          </a:prstGeom>
          <a:noFill/>
          <a:ln>
            <a:noFill/>
          </a:ln>
        </p:spPr>
      </p:pic>
      <p:pic>
        <p:nvPicPr>
          <p:cNvPr descr="1PCS-STM32F407VGT6-STM32F407-LQFP-100.jpg_640x640.jpg" id="184" name="Shape 184"/>
          <p:cNvPicPr preferRelativeResize="0"/>
          <p:nvPr/>
        </p:nvPicPr>
        <p:blipFill rotWithShape="1">
          <a:blip r:embed="rId5">
            <a:alphaModFix/>
          </a:blip>
          <a:srcRect b="30363" l="4149" r="47094" t="22568"/>
          <a:stretch/>
        </p:blipFill>
        <p:spPr>
          <a:xfrm>
            <a:off x="411375" y="2797088"/>
            <a:ext cx="1411250" cy="1362325"/>
          </a:xfrm>
          <a:prstGeom prst="rect">
            <a:avLst/>
          </a:prstGeom>
          <a:noFill/>
          <a:ln>
            <a:noFill/>
          </a:ln>
        </p:spPr>
      </p:pic>
      <p:pic>
        <p:nvPicPr>
          <p:cNvPr descr="0J1905.1200.jpg" id="185" name="Shape 185"/>
          <p:cNvPicPr preferRelativeResize="0"/>
          <p:nvPr/>
        </p:nvPicPr>
        <p:blipFill rotWithShape="1">
          <a:blip r:embed="rId6">
            <a:alphaModFix/>
          </a:blip>
          <a:srcRect b="5526" l="0" r="0" t="0"/>
          <a:stretch/>
        </p:blipFill>
        <p:spPr>
          <a:xfrm>
            <a:off x="303950" y="1032475"/>
            <a:ext cx="1706400" cy="1668549"/>
          </a:xfrm>
          <a:prstGeom prst="rect">
            <a:avLst/>
          </a:prstGeom>
          <a:noFill/>
          <a:ln>
            <a:noFill/>
          </a:ln>
        </p:spPr>
      </p:pic>
      <p:pic>
        <p:nvPicPr>
          <p:cNvPr descr="31gAF1XUZ0L.jpg" id="186" name="Shape 186"/>
          <p:cNvPicPr preferRelativeResize="0"/>
          <p:nvPr/>
        </p:nvPicPr>
        <p:blipFill rotWithShape="1">
          <a:blip r:embed="rId7">
            <a:alphaModFix/>
          </a:blip>
          <a:srcRect b="12508" l="12661" r="17845" t="12725"/>
          <a:stretch/>
        </p:blipFill>
        <p:spPr>
          <a:xfrm>
            <a:off x="6926600" y="2708150"/>
            <a:ext cx="2086725" cy="1540200"/>
          </a:xfrm>
          <a:prstGeom prst="rect">
            <a:avLst/>
          </a:prstGeom>
          <a:noFill/>
          <a:ln>
            <a:noFill/>
          </a:ln>
        </p:spPr>
      </p:pic>
      <p:pic>
        <p:nvPicPr>
          <p:cNvPr descr="rover_blk.png" id="187" name="Shape 187"/>
          <p:cNvPicPr preferRelativeResize="0"/>
          <p:nvPr/>
        </p:nvPicPr>
        <p:blipFill>
          <a:blip r:embed="rId8">
            <a:alphaModFix/>
          </a:blip>
          <a:stretch>
            <a:fillRect/>
          </a:stretch>
        </p:blipFill>
        <p:spPr>
          <a:xfrm>
            <a:off x="2068900" y="936400"/>
            <a:ext cx="4611450" cy="354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Shape 192"/>
          <p:cNvSpPr txBox="1"/>
          <p:nvPr>
            <p:ph idx="1" type="body"/>
          </p:nvPr>
        </p:nvSpPr>
        <p:spPr>
          <a:xfrm>
            <a:off x="154375" y="1158825"/>
            <a:ext cx="8520600" cy="30750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SzPts val="1800"/>
              <a:buChar char="●"/>
            </a:pPr>
            <a:r>
              <a:rPr lang="en"/>
              <a:t>Differential Positioning</a:t>
            </a:r>
          </a:p>
          <a:p>
            <a:pPr indent="-342900" lvl="0" marL="457200" rtl="0">
              <a:lnSpc>
                <a:spcPct val="150000"/>
              </a:lnSpc>
              <a:spcBef>
                <a:spcPts val="0"/>
              </a:spcBef>
              <a:spcAft>
                <a:spcPts val="0"/>
              </a:spcAft>
              <a:buSzPts val="1800"/>
              <a:buChar char="●"/>
            </a:pPr>
            <a:r>
              <a:rPr lang="en"/>
              <a:t>Existing user base </a:t>
            </a:r>
          </a:p>
          <a:p>
            <a:pPr indent="-342900" lvl="0" marL="457200" rtl="0">
              <a:lnSpc>
                <a:spcPct val="150000"/>
              </a:lnSpc>
              <a:spcBef>
                <a:spcPts val="0"/>
              </a:spcBef>
              <a:spcAft>
                <a:spcPts val="0"/>
              </a:spcAft>
              <a:buSzPts val="1800"/>
              <a:buChar char="●"/>
            </a:pPr>
            <a:r>
              <a:rPr lang="en"/>
              <a:t>Mature ecosystem</a:t>
            </a:r>
          </a:p>
          <a:p>
            <a:pPr indent="-342900" lvl="0" marL="457200" rtl="0">
              <a:lnSpc>
                <a:spcPct val="150000"/>
              </a:lnSpc>
              <a:spcBef>
                <a:spcPts val="0"/>
              </a:spcBef>
              <a:spcAft>
                <a:spcPts val="0"/>
              </a:spcAft>
              <a:buSzPts val="1800"/>
              <a:buChar char="●"/>
            </a:pPr>
            <a:r>
              <a:rPr lang="en"/>
              <a:t>RTKLIB</a:t>
            </a:r>
          </a:p>
          <a:p>
            <a:pPr indent="-342900" lvl="0" marL="457200" rtl="0">
              <a:lnSpc>
                <a:spcPct val="150000"/>
              </a:lnSpc>
              <a:spcBef>
                <a:spcPts val="0"/>
              </a:spcBef>
              <a:buSzPts val="1800"/>
              <a:buChar char="●"/>
            </a:pPr>
            <a:r>
              <a:rPr lang="en"/>
              <a:t>Skytraq S1315</a:t>
            </a:r>
          </a:p>
        </p:txBody>
      </p:sp>
      <p:sp>
        <p:nvSpPr>
          <p:cNvPr id="193" name="Shape 193"/>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Subsystem: Real Time Kinematic GPS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subsystem_rtk" id="194" name="Shape 194"/>
          <p:cNvPicPr preferRelativeResize="0"/>
          <p:nvPr/>
        </p:nvPicPr>
        <p:blipFill>
          <a:blip r:embed="rId4">
            <a:alphaModFix/>
          </a:blip>
          <a:stretch>
            <a:fillRect/>
          </a:stretch>
        </p:blipFill>
        <p:spPr>
          <a:xfrm>
            <a:off x="4520125" y="1050838"/>
            <a:ext cx="4154850" cy="329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Shape 199"/>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Subsystem: Motion Control</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00" name="Shape 20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200000"/>
              </a:lnSpc>
              <a:spcBef>
                <a:spcPts val="0"/>
              </a:spcBef>
              <a:spcAft>
                <a:spcPts val="0"/>
              </a:spcAft>
              <a:buSzPts val="1800"/>
              <a:buChar char="●"/>
            </a:pPr>
            <a:r>
              <a:rPr lang="en"/>
              <a:t>Motion referenced to center of mower blade</a:t>
            </a:r>
          </a:p>
          <a:p>
            <a:pPr indent="-342900" lvl="0" marL="457200" rtl="0">
              <a:spcBef>
                <a:spcPts val="0"/>
              </a:spcBef>
              <a:spcAft>
                <a:spcPts val="0"/>
              </a:spcAft>
              <a:buSzPts val="1800"/>
              <a:buChar char="●"/>
            </a:pPr>
            <a:r>
              <a:rPr lang="en"/>
              <a:t>Two motors drive rear wheels</a:t>
            </a:r>
          </a:p>
          <a:p>
            <a:pPr indent="-317500" lvl="1" marL="914400" marR="0" rtl="0" algn="l">
              <a:lnSpc>
                <a:spcPct val="115000"/>
              </a:lnSpc>
              <a:spcBef>
                <a:spcPts val="0"/>
              </a:spcBef>
              <a:spcAft>
                <a:spcPts val="0"/>
              </a:spcAft>
              <a:buClr>
                <a:schemeClr val="dk2"/>
              </a:buClr>
              <a:buSzPts val="1400"/>
              <a:buFont typeface="Arial"/>
              <a:buChar char="○"/>
            </a:pPr>
            <a:r>
              <a:rPr lang="en"/>
              <a:t>Motors driven by a single PWM signal</a:t>
            </a:r>
          </a:p>
          <a:p>
            <a:pPr indent="-317500" lvl="2" marL="1371600" marR="0" rtl="0" algn="l">
              <a:lnSpc>
                <a:spcPct val="115000"/>
              </a:lnSpc>
              <a:spcBef>
                <a:spcPts val="0"/>
              </a:spcBef>
              <a:spcAft>
                <a:spcPts val="0"/>
              </a:spcAft>
              <a:buSzPts val="1400"/>
              <a:buChar char="■"/>
            </a:pPr>
            <a:r>
              <a:rPr lang="en"/>
              <a:t>Control of speed</a:t>
            </a:r>
          </a:p>
          <a:p>
            <a:pPr indent="-317500" lvl="1" marL="914400" rtl="0">
              <a:spcBef>
                <a:spcPts val="0"/>
              </a:spcBef>
              <a:spcAft>
                <a:spcPts val="0"/>
              </a:spcAft>
              <a:buSzPts val="1400"/>
              <a:buChar char="○"/>
            </a:pPr>
            <a:r>
              <a:rPr lang="en"/>
              <a:t>Wheel speed measured by rotary encoders</a:t>
            </a:r>
          </a:p>
          <a:p>
            <a:pPr indent="-317500" lvl="2" marL="1371600" rtl="0">
              <a:spcBef>
                <a:spcPts val="0"/>
              </a:spcBef>
              <a:spcAft>
                <a:spcPts val="0"/>
              </a:spcAft>
              <a:buSzPts val="1400"/>
              <a:buChar char="■"/>
            </a:pPr>
            <a:r>
              <a:rPr lang="en"/>
              <a:t>Output a pulse every 0.6° </a:t>
            </a:r>
          </a:p>
          <a:p>
            <a:pPr indent="-317500" lvl="2" marL="1371600" rtl="0">
              <a:lnSpc>
                <a:spcPct val="200000"/>
              </a:lnSpc>
              <a:spcBef>
                <a:spcPts val="0"/>
              </a:spcBef>
              <a:spcAft>
                <a:spcPts val="0"/>
              </a:spcAft>
              <a:buSzPts val="1400"/>
              <a:buChar char="■"/>
            </a:pPr>
            <a:r>
              <a:rPr lang="en"/>
              <a:t>Output speeds averaged to get linear speed</a:t>
            </a:r>
          </a:p>
          <a:p>
            <a:pPr indent="-342900" lvl="0" marL="457200" rtl="0">
              <a:spcBef>
                <a:spcPts val="0"/>
              </a:spcBef>
              <a:spcAft>
                <a:spcPts val="0"/>
              </a:spcAft>
              <a:buSzPts val="1800"/>
              <a:buChar char="●"/>
            </a:pPr>
            <a:r>
              <a:rPr lang="en"/>
              <a:t>Single servo (R.C. style) angling  front wheel</a:t>
            </a:r>
          </a:p>
          <a:p>
            <a:pPr indent="-317500" lvl="1" marL="914400" rtl="0">
              <a:spcBef>
                <a:spcPts val="0"/>
              </a:spcBef>
              <a:buSzPts val="1400"/>
              <a:buChar char="○"/>
            </a:pPr>
            <a:r>
              <a:rPr lang="en"/>
              <a:t>Servo position directly proportional to pulse width</a:t>
            </a:r>
          </a:p>
        </p:txBody>
      </p:sp>
      <p:pic>
        <p:nvPicPr>
          <p:cNvPr descr="subsystem_motion" id="201" name="Shape 201"/>
          <p:cNvPicPr preferRelativeResize="0"/>
          <p:nvPr/>
        </p:nvPicPr>
        <p:blipFill>
          <a:blip r:embed="rId4">
            <a:alphaModFix/>
          </a:blip>
          <a:stretch>
            <a:fillRect/>
          </a:stretch>
        </p:blipFill>
        <p:spPr>
          <a:xfrm>
            <a:off x="6308163" y="1360163"/>
            <a:ext cx="2524125" cy="275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Shape 206"/>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Subsystem: Motion Control (Alternative)</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200000"/>
              </a:lnSpc>
              <a:spcBef>
                <a:spcPts val="0"/>
              </a:spcBef>
              <a:spcAft>
                <a:spcPts val="0"/>
              </a:spcAft>
              <a:buSzPts val="1800"/>
              <a:buChar char="●"/>
            </a:pPr>
            <a:r>
              <a:rPr lang="en"/>
              <a:t>Motion referenced to center of mower blade</a:t>
            </a:r>
          </a:p>
          <a:p>
            <a:pPr indent="-342900" lvl="0" marL="457200" rtl="0">
              <a:spcBef>
                <a:spcPts val="0"/>
              </a:spcBef>
              <a:spcAft>
                <a:spcPts val="0"/>
              </a:spcAft>
              <a:buSzPts val="1800"/>
              <a:buChar char="●"/>
            </a:pPr>
            <a:r>
              <a:rPr lang="en"/>
              <a:t>Two motors driving rear wheels</a:t>
            </a:r>
          </a:p>
          <a:p>
            <a:pPr indent="-317500" lvl="1" marL="914400" rtl="0">
              <a:spcBef>
                <a:spcPts val="0"/>
              </a:spcBef>
              <a:spcAft>
                <a:spcPts val="0"/>
              </a:spcAft>
              <a:buSzPts val="1400"/>
              <a:buChar char="○"/>
            </a:pPr>
            <a:r>
              <a:rPr lang="en"/>
              <a:t>Turning is accomplished by differential speed of the wheels</a:t>
            </a:r>
          </a:p>
          <a:p>
            <a:pPr indent="-317500" lvl="2" marL="1371600" rtl="0">
              <a:spcBef>
                <a:spcPts val="0"/>
              </a:spcBef>
              <a:spcAft>
                <a:spcPts val="0"/>
              </a:spcAft>
              <a:buSzPts val="1400"/>
              <a:buChar char="■"/>
            </a:pPr>
            <a:r>
              <a:rPr lang="en"/>
              <a:t>Motor driven by independent PWM signals</a:t>
            </a:r>
          </a:p>
          <a:p>
            <a:pPr indent="-317500" lvl="1" marL="914400" rtl="0">
              <a:spcBef>
                <a:spcPts val="0"/>
              </a:spcBef>
              <a:spcAft>
                <a:spcPts val="0"/>
              </a:spcAft>
              <a:buSzPts val="1400"/>
              <a:buChar char="○"/>
            </a:pPr>
            <a:r>
              <a:rPr lang="en"/>
              <a:t>Wheel speed measured by rotary encoders</a:t>
            </a:r>
          </a:p>
          <a:p>
            <a:pPr indent="-317500" lvl="2" marL="1371600" rtl="0">
              <a:lnSpc>
                <a:spcPct val="200000"/>
              </a:lnSpc>
              <a:spcBef>
                <a:spcPts val="0"/>
              </a:spcBef>
              <a:spcAft>
                <a:spcPts val="0"/>
              </a:spcAft>
              <a:buSzPts val="1400"/>
              <a:buChar char="■"/>
            </a:pPr>
            <a:r>
              <a:rPr lang="en"/>
              <a:t>Output a pulse every 0.6°</a:t>
            </a:r>
          </a:p>
          <a:p>
            <a:pPr indent="-342900" lvl="0" marL="457200" rtl="0">
              <a:spcBef>
                <a:spcPts val="0"/>
              </a:spcBef>
              <a:buSzPts val="1800"/>
              <a:buChar char="●"/>
            </a:pPr>
            <a:r>
              <a:rPr lang="en"/>
              <a:t>Two freely rotating casters on front of mower</a:t>
            </a:r>
          </a:p>
        </p:txBody>
      </p:sp>
      <p:pic>
        <p:nvPicPr>
          <p:cNvPr descr="subsystem_motion" id="208" name="Shape 208"/>
          <p:cNvPicPr preferRelativeResize="0"/>
          <p:nvPr/>
        </p:nvPicPr>
        <p:blipFill>
          <a:blip r:embed="rId4">
            <a:alphaModFix/>
          </a:blip>
          <a:stretch>
            <a:fillRect/>
          </a:stretch>
        </p:blipFill>
        <p:spPr>
          <a:xfrm>
            <a:off x="6308163" y="1360163"/>
            <a:ext cx="2524125" cy="275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Shape 213"/>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Subsystem: Dead </a:t>
            </a:r>
            <a:r>
              <a:rPr lang="en" sz="2400">
                <a:solidFill>
                  <a:srgbClr val="A61C00"/>
                </a:solidFill>
                <a:latin typeface="Times New Roman"/>
                <a:ea typeface="Times New Roman"/>
                <a:cs typeface="Times New Roman"/>
                <a:sym typeface="Times New Roman"/>
              </a:rPr>
              <a:t>Reckoning (extension)</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14" name="Shape 2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marR="0" rtl="0" algn="l">
              <a:lnSpc>
                <a:spcPct val="150000"/>
              </a:lnSpc>
              <a:spcBef>
                <a:spcPts val="0"/>
              </a:spcBef>
              <a:spcAft>
                <a:spcPts val="0"/>
              </a:spcAft>
              <a:buClr>
                <a:schemeClr val="dk2"/>
              </a:buClr>
              <a:buSzPts val="1800"/>
              <a:buFont typeface="Arial"/>
              <a:buChar char="●"/>
            </a:pPr>
            <a:r>
              <a:rPr lang="en"/>
              <a:t>Limited GPS update rate</a:t>
            </a:r>
          </a:p>
          <a:p>
            <a:pPr indent="-342900" lvl="0" marL="457200" marR="0" rtl="0" algn="l">
              <a:lnSpc>
                <a:spcPct val="150000"/>
              </a:lnSpc>
              <a:spcBef>
                <a:spcPts val="0"/>
              </a:spcBef>
              <a:spcAft>
                <a:spcPts val="0"/>
              </a:spcAft>
              <a:buSzPts val="1800"/>
              <a:buChar char="●"/>
            </a:pPr>
            <a:r>
              <a:rPr lang="en"/>
              <a:t>IMU - Inertial Measurement Unit</a:t>
            </a:r>
          </a:p>
          <a:p>
            <a:pPr indent="-342900" lvl="0" marL="457200" marR="0" rtl="0" algn="l">
              <a:lnSpc>
                <a:spcPct val="150000"/>
              </a:lnSpc>
              <a:spcBef>
                <a:spcPts val="0"/>
              </a:spcBef>
              <a:spcAft>
                <a:spcPts val="1600"/>
              </a:spcAft>
              <a:buSzPts val="1800"/>
              <a:buChar char="●"/>
            </a:pPr>
            <a:r>
              <a:rPr lang="en"/>
              <a:t>Update Position Faster</a:t>
            </a:r>
          </a:p>
        </p:txBody>
      </p:sp>
      <p:pic>
        <p:nvPicPr>
          <p:cNvPr descr="subsystem_deadrek" id="215" name="Shape 215"/>
          <p:cNvPicPr preferRelativeResize="0"/>
          <p:nvPr/>
        </p:nvPicPr>
        <p:blipFill>
          <a:blip r:embed="rId4">
            <a:alphaModFix/>
          </a:blip>
          <a:stretch>
            <a:fillRect/>
          </a:stretch>
        </p:blipFill>
        <p:spPr>
          <a:xfrm>
            <a:off x="6127475" y="1659488"/>
            <a:ext cx="2343150" cy="1666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Shape 220"/>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Requirement Analysis: Inputs and Outputs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21" name="Shape 22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Inputs</a:t>
            </a:r>
          </a:p>
          <a:p>
            <a:pPr indent="-317500" lvl="1" marL="914400" marR="0" rtl="0" algn="l">
              <a:lnSpc>
                <a:spcPct val="115000"/>
              </a:lnSpc>
              <a:spcBef>
                <a:spcPts val="0"/>
              </a:spcBef>
              <a:spcAft>
                <a:spcPts val="0"/>
              </a:spcAft>
              <a:buSzPts val="1400"/>
              <a:buChar char="○"/>
            </a:pPr>
            <a:r>
              <a:rPr lang="en"/>
              <a:t>Base GPS signal</a:t>
            </a:r>
          </a:p>
          <a:p>
            <a:pPr indent="-317500" lvl="1" marL="914400" marR="0" rtl="0" algn="l">
              <a:lnSpc>
                <a:spcPct val="115000"/>
              </a:lnSpc>
              <a:spcBef>
                <a:spcPts val="0"/>
              </a:spcBef>
              <a:spcAft>
                <a:spcPts val="0"/>
              </a:spcAft>
              <a:buSzPts val="1400"/>
              <a:buChar char="○"/>
            </a:pPr>
            <a:r>
              <a:rPr lang="en"/>
              <a:t>Rover GPS signal</a:t>
            </a:r>
          </a:p>
          <a:p>
            <a:pPr indent="-317500" lvl="1" marL="914400" marR="0" rtl="0" algn="l">
              <a:lnSpc>
                <a:spcPct val="115000"/>
              </a:lnSpc>
              <a:spcBef>
                <a:spcPts val="0"/>
              </a:spcBef>
              <a:spcAft>
                <a:spcPts val="0"/>
              </a:spcAft>
              <a:buSzPts val="1400"/>
              <a:buChar char="○"/>
            </a:pPr>
            <a:r>
              <a:rPr lang="en"/>
              <a:t>Dimensions of lawn</a:t>
            </a:r>
          </a:p>
          <a:p>
            <a:pPr indent="-317500" lvl="1" marL="914400" marR="0" rtl="0" algn="l">
              <a:lnSpc>
                <a:spcPct val="115000"/>
              </a:lnSpc>
              <a:spcBef>
                <a:spcPts val="0"/>
              </a:spcBef>
              <a:spcAft>
                <a:spcPts val="0"/>
              </a:spcAft>
              <a:buSzPts val="1400"/>
              <a:buChar char="○"/>
            </a:pPr>
            <a:r>
              <a:rPr lang="en"/>
              <a:t>Start mow command</a:t>
            </a:r>
          </a:p>
          <a:p>
            <a:pPr indent="-342900" lvl="0" marL="457200" marR="0" rtl="0" algn="l">
              <a:lnSpc>
                <a:spcPct val="115000"/>
              </a:lnSpc>
              <a:spcBef>
                <a:spcPts val="0"/>
              </a:spcBef>
              <a:spcAft>
                <a:spcPts val="0"/>
              </a:spcAft>
              <a:buSzPts val="1800"/>
              <a:buChar char="●"/>
            </a:pPr>
            <a:r>
              <a:rPr lang="en"/>
              <a:t>Outputs</a:t>
            </a:r>
          </a:p>
          <a:p>
            <a:pPr indent="-317500" lvl="1" marL="914400" marR="0" rtl="0" algn="l">
              <a:lnSpc>
                <a:spcPct val="115000"/>
              </a:lnSpc>
              <a:spcBef>
                <a:spcPts val="0"/>
              </a:spcBef>
              <a:spcAft>
                <a:spcPts val="0"/>
              </a:spcAft>
              <a:buSzPts val="1400"/>
              <a:buChar char="○"/>
            </a:pPr>
            <a:r>
              <a:rPr lang="en"/>
              <a:t>Differential position of rover</a:t>
            </a:r>
          </a:p>
          <a:p>
            <a:pPr indent="-317500" lvl="1" marL="914400" marR="0" rtl="0" algn="l">
              <a:lnSpc>
                <a:spcPct val="115000"/>
              </a:lnSpc>
              <a:spcBef>
                <a:spcPts val="0"/>
              </a:spcBef>
              <a:spcAft>
                <a:spcPts val="0"/>
              </a:spcAft>
              <a:buSzPts val="1400"/>
              <a:buChar char="○"/>
            </a:pPr>
            <a:r>
              <a:rPr lang="en"/>
              <a:t>Wheel Motor Control</a:t>
            </a:r>
          </a:p>
          <a:p>
            <a:pPr indent="-317500" lvl="1" marL="914400" marR="0" rtl="0" algn="l">
              <a:lnSpc>
                <a:spcPct val="115000"/>
              </a:lnSpc>
              <a:spcBef>
                <a:spcPts val="0"/>
              </a:spcBef>
              <a:spcAft>
                <a:spcPts val="1600"/>
              </a:spcAft>
              <a:buSzPts val="1400"/>
              <a:buChar char="○"/>
            </a:pPr>
            <a:r>
              <a:rPr lang="en"/>
              <a:t>Stop mow command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Shape 226"/>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Software Stack Summary</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27" name="Shape 227"/>
          <p:cNvSpPr txBox="1"/>
          <p:nvPr>
            <p:ph idx="1" type="body"/>
          </p:nvPr>
        </p:nvSpPr>
        <p:spPr>
          <a:xfrm>
            <a:off x="480550" y="1209875"/>
            <a:ext cx="3999900" cy="3416400"/>
          </a:xfrm>
          <a:prstGeom prst="rect">
            <a:avLst/>
          </a:prstGeom>
        </p:spPr>
        <p:txBody>
          <a:bodyPr anchorCtr="0" anchor="t" bIns="91425" lIns="91425" rIns="91425" wrap="square" tIns="91425">
            <a:noAutofit/>
          </a:bodyPr>
          <a:lstStyle/>
          <a:p>
            <a:pPr indent="0" lvl="0" marL="0">
              <a:lnSpc>
                <a:spcPct val="100000"/>
              </a:lnSpc>
              <a:spcBef>
                <a:spcPts val="0"/>
              </a:spcBef>
              <a:spcAft>
                <a:spcPts val="200"/>
              </a:spcAft>
              <a:buNone/>
            </a:pPr>
            <a:r>
              <a:rPr b="1" lang="en" sz="1200"/>
              <a:t>Base Station</a:t>
            </a:r>
          </a:p>
          <a:p>
            <a:pPr indent="-304800" lvl="0" marL="457200" rtl="0">
              <a:lnSpc>
                <a:spcPct val="100000"/>
              </a:lnSpc>
              <a:spcBef>
                <a:spcPts val="0"/>
              </a:spcBef>
              <a:spcAft>
                <a:spcPts val="200"/>
              </a:spcAft>
              <a:buSzPts val="1200"/>
              <a:buChar char="●"/>
            </a:pPr>
            <a:r>
              <a:rPr lang="en" sz="1200"/>
              <a:t>RTKLIB</a:t>
            </a:r>
          </a:p>
          <a:p>
            <a:pPr indent="0" lvl="0" marL="0" rtl="0">
              <a:lnSpc>
                <a:spcPct val="100000"/>
              </a:lnSpc>
              <a:spcBef>
                <a:spcPts val="0"/>
              </a:spcBef>
              <a:spcAft>
                <a:spcPts val="200"/>
              </a:spcAft>
              <a:buNone/>
            </a:pPr>
            <a:r>
              <a:rPr b="1" lang="en" sz="1200"/>
              <a:t>Rover</a:t>
            </a:r>
          </a:p>
          <a:p>
            <a:pPr indent="-304800" lvl="0" marL="457200" rtl="0">
              <a:lnSpc>
                <a:spcPct val="100000"/>
              </a:lnSpc>
              <a:spcBef>
                <a:spcPts val="0"/>
              </a:spcBef>
              <a:spcAft>
                <a:spcPts val="0"/>
              </a:spcAft>
              <a:buSzPts val="1200"/>
              <a:buChar char="●"/>
            </a:pPr>
            <a:r>
              <a:rPr lang="en" sz="1200"/>
              <a:t>Raspberry Pi</a:t>
            </a:r>
          </a:p>
          <a:p>
            <a:pPr indent="-304800" lvl="1" marL="914400" rtl="0">
              <a:lnSpc>
                <a:spcPct val="100000"/>
              </a:lnSpc>
              <a:spcBef>
                <a:spcPts val="0"/>
              </a:spcBef>
              <a:spcAft>
                <a:spcPts val="0"/>
              </a:spcAft>
              <a:buSzPts val="1200"/>
              <a:buChar char="○"/>
            </a:pPr>
            <a:r>
              <a:rPr lang="en"/>
              <a:t>RTKLIB</a:t>
            </a:r>
          </a:p>
          <a:p>
            <a:pPr indent="-304800" lvl="1" marL="914400" rtl="0">
              <a:lnSpc>
                <a:spcPct val="100000"/>
              </a:lnSpc>
              <a:spcBef>
                <a:spcPts val="0"/>
              </a:spcBef>
              <a:spcAft>
                <a:spcPts val="0"/>
              </a:spcAft>
              <a:buSzPts val="1200"/>
              <a:buChar char="○"/>
            </a:pPr>
            <a:r>
              <a:rPr lang="en"/>
              <a:t>Path Calculation</a:t>
            </a:r>
          </a:p>
          <a:p>
            <a:pPr indent="-304800" lvl="1" marL="914400" rtl="0">
              <a:lnSpc>
                <a:spcPct val="100000"/>
              </a:lnSpc>
              <a:spcBef>
                <a:spcPts val="0"/>
              </a:spcBef>
              <a:spcAft>
                <a:spcPts val="0"/>
              </a:spcAft>
              <a:buSzPts val="1200"/>
              <a:buChar char="○"/>
            </a:pPr>
            <a:r>
              <a:rPr lang="en"/>
              <a:t>Dead Reckoning</a:t>
            </a:r>
          </a:p>
          <a:p>
            <a:pPr indent="-317500" lvl="0" marL="457200" rtl="0">
              <a:lnSpc>
                <a:spcPct val="100000"/>
              </a:lnSpc>
              <a:spcBef>
                <a:spcPts val="0"/>
              </a:spcBef>
              <a:spcAft>
                <a:spcPts val="0"/>
              </a:spcAft>
              <a:buSzPts val="1400"/>
              <a:buChar char="●"/>
            </a:pPr>
            <a:r>
              <a:rPr lang="en"/>
              <a:t>Microcontroller</a:t>
            </a:r>
          </a:p>
          <a:p>
            <a:pPr indent="-304800" lvl="1" marL="914400" rtl="0">
              <a:lnSpc>
                <a:spcPct val="100000"/>
              </a:lnSpc>
              <a:spcBef>
                <a:spcPts val="0"/>
              </a:spcBef>
              <a:spcAft>
                <a:spcPts val="0"/>
              </a:spcAft>
              <a:buSzPts val="1200"/>
              <a:buChar char="○"/>
            </a:pPr>
            <a:r>
              <a:rPr lang="en"/>
              <a:t>Motion Control</a:t>
            </a:r>
          </a:p>
          <a:p>
            <a:pPr indent="-304800" lvl="1" marL="914400" rtl="0">
              <a:lnSpc>
                <a:spcPct val="100000"/>
              </a:lnSpc>
              <a:spcBef>
                <a:spcPts val="0"/>
              </a:spcBef>
              <a:spcAft>
                <a:spcPts val="200"/>
              </a:spcAft>
              <a:buSzPts val="1200"/>
              <a:buChar char="○"/>
            </a:pPr>
            <a:r>
              <a:rPr lang="en"/>
              <a:t>Signal Generation</a:t>
            </a:r>
          </a:p>
        </p:txBody>
      </p:sp>
      <p:pic>
        <p:nvPicPr>
          <p:cNvPr descr="Image result for raspberry pi" id="228" name="Shape 228"/>
          <p:cNvPicPr preferRelativeResize="0"/>
          <p:nvPr/>
        </p:nvPicPr>
        <p:blipFill>
          <a:blip r:embed="rId4">
            <a:alphaModFix/>
          </a:blip>
          <a:stretch>
            <a:fillRect/>
          </a:stretch>
        </p:blipFill>
        <p:spPr>
          <a:xfrm>
            <a:off x="5176025" y="1209875"/>
            <a:ext cx="2718225" cy="2931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Shape 233"/>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Subsystem: Power Supply</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34" name="Shape 234"/>
          <p:cNvSpPr txBox="1"/>
          <p:nvPr>
            <p:ph idx="1" type="body"/>
          </p:nvPr>
        </p:nvSpPr>
        <p:spPr>
          <a:xfrm>
            <a:off x="181825" y="1022575"/>
            <a:ext cx="57540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24 V battery pack</a:t>
            </a:r>
          </a:p>
          <a:p>
            <a:pPr indent="-317500" lvl="1" marL="914400" rtl="0">
              <a:spcBef>
                <a:spcPts val="0"/>
              </a:spcBef>
              <a:spcAft>
                <a:spcPts val="0"/>
              </a:spcAft>
              <a:buSzPts val="1400"/>
              <a:buChar char="○"/>
            </a:pPr>
            <a:r>
              <a:rPr lang="en"/>
              <a:t>Capacity to power two brushed DC motors over flat ground</a:t>
            </a:r>
          </a:p>
          <a:p>
            <a:pPr indent="-317500" lvl="1" marL="914400" rtl="0">
              <a:lnSpc>
                <a:spcPct val="115000"/>
              </a:lnSpc>
              <a:spcBef>
                <a:spcPts val="0"/>
              </a:spcBef>
              <a:spcAft>
                <a:spcPts val="0"/>
              </a:spcAft>
              <a:buSzPts val="1400"/>
              <a:buChar char="○"/>
            </a:pPr>
            <a:r>
              <a:rPr lang="en"/>
              <a:t>Control circuitry power negligible compared to power for locomotion</a:t>
            </a:r>
          </a:p>
          <a:p>
            <a:pPr indent="-317500" lvl="1" marL="914400" rtl="0">
              <a:lnSpc>
                <a:spcPct val="200000"/>
              </a:lnSpc>
              <a:spcBef>
                <a:spcPts val="0"/>
              </a:spcBef>
              <a:spcAft>
                <a:spcPts val="0"/>
              </a:spcAft>
              <a:buSzPts val="1400"/>
              <a:buChar char="○"/>
            </a:pPr>
            <a:r>
              <a:rPr lang="en"/>
              <a:t>Lithium Iron Phosphate batteries chosen based on cost</a:t>
            </a:r>
          </a:p>
          <a:p>
            <a:pPr indent="-342900" lvl="0" marL="457200" rtl="0">
              <a:lnSpc>
                <a:spcPct val="115000"/>
              </a:lnSpc>
              <a:spcBef>
                <a:spcPts val="0"/>
              </a:spcBef>
              <a:spcAft>
                <a:spcPts val="0"/>
              </a:spcAft>
              <a:buSzPts val="1800"/>
              <a:buChar char="●"/>
            </a:pPr>
            <a:r>
              <a:rPr lang="en"/>
              <a:t> Charging input</a:t>
            </a:r>
          </a:p>
          <a:p>
            <a:pPr indent="-317500" lvl="1" marL="914400" rtl="0">
              <a:lnSpc>
                <a:spcPct val="115000"/>
              </a:lnSpc>
              <a:spcBef>
                <a:spcPts val="0"/>
              </a:spcBef>
              <a:spcAft>
                <a:spcPts val="0"/>
              </a:spcAft>
              <a:buSzPts val="1400"/>
              <a:buChar char="○"/>
            </a:pPr>
            <a:r>
              <a:rPr lang="en"/>
              <a:t>Female connection mounted in case</a:t>
            </a:r>
          </a:p>
          <a:p>
            <a:pPr indent="-317500" lvl="1" marL="914400" rtl="0">
              <a:lnSpc>
                <a:spcPct val="200000"/>
              </a:lnSpc>
              <a:spcBef>
                <a:spcPts val="0"/>
              </a:spcBef>
              <a:spcAft>
                <a:spcPts val="0"/>
              </a:spcAft>
              <a:buSzPts val="1400"/>
              <a:buChar char="○"/>
            </a:pPr>
            <a:r>
              <a:rPr lang="en"/>
              <a:t>Designed for 24 and 36 V power supplies</a:t>
            </a:r>
          </a:p>
          <a:p>
            <a:pPr indent="-342900" lvl="0" marL="457200" rtl="0">
              <a:lnSpc>
                <a:spcPct val="115000"/>
              </a:lnSpc>
              <a:spcBef>
                <a:spcPts val="0"/>
              </a:spcBef>
              <a:spcAft>
                <a:spcPts val="0"/>
              </a:spcAft>
              <a:buSzPts val="1800"/>
              <a:buChar char="●"/>
            </a:pPr>
            <a:r>
              <a:rPr lang="en"/>
              <a:t>Swappable power supply</a:t>
            </a:r>
          </a:p>
          <a:p>
            <a:pPr indent="-317500" lvl="1" marL="914400" rtl="0">
              <a:lnSpc>
                <a:spcPct val="115000"/>
              </a:lnSpc>
              <a:spcBef>
                <a:spcPts val="0"/>
              </a:spcBef>
              <a:spcAft>
                <a:spcPts val="0"/>
              </a:spcAft>
              <a:buSzPts val="1400"/>
              <a:buChar char="○"/>
            </a:pPr>
            <a:r>
              <a:rPr lang="en"/>
              <a:t>Designing subsystem to allow for use of 36 V battery pack</a:t>
            </a:r>
          </a:p>
          <a:p>
            <a:pPr indent="-317500" lvl="1" marL="914400" rtl="0">
              <a:lnSpc>
                <a:spcPct val="115000"/>
              </a:lnSpc>
              <a:spcBef>
                <a:spcPts val="0"/>
              </a:spcBef>
              <a:buSzPts val="1400"/>
              <a:buChar char="○"/>
            </a:pPr>
            <a:r>
              <a:rPr lang="en"/>
              <a:t>Enables use on uneven terrain or extended run time</a:t>
            </a:r>
          </a:p>
          <a:p>
            <a:pPr indent="0" lvl="0" marL="0" rtl="0">
              <a:lnSpc>
                <a:spcPct val="115000"/>
              </a:lnSpc>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Meet team Romo</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62" name="Shape 62"/>
          <p:cNvSpPr txBox="1"/>
          <p:nvPr/>
        </p:nvSpPr>
        <p:spPr>
          <a:xfrm>
            <a:off x="383975" y="2974125"/>
            <a:ext cx="1925100" cy="686700"/>
          </a:xfrm>
          <a:prstGeom prst="rect">
            <a:avLst/>
          </a:prstGeom>
          <a:noFill/>
          <a:ln>
            <a:noFill/>
          </a:ln>
        </p:spPr>
        <p:txBody>
          <a:bodyPr anchorCtr="0" anchor="t" bIns="91425" lIns="91425" rIns="91425" wrap="square" tIns="91425">
            <a:noAutofit/>
          </a:bodyPr>
          <a:lstStyle/>
          <a:p>
            <a:pPr indent="0" lvl="0" marL="0">
              <a:spcBef>
                <a:spcPts val="0"/>
              </a:spcBef>
              <a:buNone/>
            </a:pPr>
            <a:r>
              <a:rPr lang="en" sz="1100"/>
              <a:t>Kevin Moriarty     </a:t>
            </a:r>
          </a:p>
          <a:p>
            <a:pPr indent="0" lvl="0" marL="0">
              <a:spcBef>
                <a:spcPts val="0"/>
              </a:spcBef>
              <a:buNone/>
            </a:pPr>
            <a:r>
              <a:rPr lang="en" sz="1100"/>
              <a:t>CSE ‘18</a:t>
            </a:r>
          </a:p>
          <a:p>
            <a:pPr indent="0" lvl="0" marL="0">
              <a:spcBef>
                <a:spcPts val="0"/>
              </a:spcBef>
              <a:buNone/>
            </a:pPr>
            <a:r>
              <a:rPr lang="en" sz="1100"/>
              <a:t>Hampden, MA</a:t>
            </a:r>
          </a:p>
        </p:txBody>
      </p:sp>
      <p:sp>
        <p:nvSpPr>
          <p:cNvPr id="63" name="Shape 63"/>
          <p:cNvSpPr txBox="1"/>
          <p:nvPr/>
        </p:nvSpPr>
        <p:spPr>
          <a:xfrm>
            <a:off x="7075750" y="3032038"/>
            <a:ext cx="1925100" cy="6867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sz="1100">
                <a:solidFill>
                  <a:schemeClr val="dk1"/>
                </a:solidFill>
              </a:rPr>
              <a:t>Leonardo Luchetti</a:t>
            </a:r>
          </a:p>
          <a:p>
            <a:pPr indent="-69850" lvl="0" marL="0">
              <a:spcBef>
                <a:spcPts val="0"/>
              </a:spcBef>
              <a:buClr>
                <a:schemeClr val="dk1"/>
              </a:buClr>
              <a:buSzPts val="1100"/>
              <a:buFont typeface="Arial"/>
              <a:buNone/>
            </a:pPr>
            <a:r>
              <a:rPr lang="en" sz="1100">
                <a:solidFill>
                  <a:schemeClr val="dk1"/>
                </a:solidFill>
              </a:rPr>
              <a:t>EE ‘18</a:t>
            </a:r>
          </a:p>
          <a:p>
            <a:pPr indent="-69850" lvl="0" marL="0" rtl="0">
              <a:spcBef>
                <a:spcPts val="0"/>
              </a:spcBef>
              <a:buClr>
                <a:schemeClr val="dk1"/>
              </a:buClr>
              <a:buSzPts val="1100"/>
              <a:buFont typeface="Arial"/>
              <a:buNone/>
            </a:pPr>
            <a:r>
              <a:rPr lang="en" sz="1100">
                <a:solidFill>
                  <a:schemeClr val="dk1"/>
                </a:solidFill>
              </a:rPr>
              <a:t>East Bridgewater, MA</a:t>
            </a:r>
          </a:p>
        </p:txBody>
      </p:sp>
      <p:sp>
        <p:nvSpPr>
          <p:cNvPr id="64" name="Shape 64"/>
          <p:cNvSpPr txBox="1"/>
          <p:nvPr/>
        </p:nvSpPr>
        <p:spPr>
          <a:xfrm>
            <a:off x="4794275" y="2974125"/>
            <a:ext cx="1925100" cy="6867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sz="1100">
                <a:solidFill>
                  <a:schemeClr val="dk1"/>
                </a:solidFill>
              </a:rPr>
              <a:t>Aaron Stam</a:t>
            </a:r>
          </a:p>
          <a:p>
            <a:pPr indent="-69850" lvl="0" marL="0">
              <a:spcBef>
                <a:spcPts val="0"/>
              </a:spcBef>
              <a:buClr>
                <a:schemeClr val="dk1"/>
              </a:buClr>
              <a:buSzPts val="1100"/>
              <a:buFont typeface="Arial"/>
              <a:buNone/>
            </a:pPr>
            <a:r>
              <a:rPr lang="en" sz="1100">
                <a:solidFill>
                  <a:schemeClr val="dk1"/>
                </a:solidFill>
              </a:rPr>
              <a:t>EE ‘18</a:t>
            </a:r>
          </a:p>
          <a:p>
            <a:pPr indent="-69850" lvl="0" marL="0" rtl="0">
              <a:spcBef>
                <a:spcPts val="0"/>
              </a:spcBef>
              <a:buClr>
                <a:schemeClr val="dk1"/>
              </a:buClr>
              <a:buSzPts val="1100"/>
              <a:buFont typeface="Arial"/>
              <a:buNone/>
            </a:pPr>
            <a:r>
              <a:rPr lang="en" sz="1100">
                <a:solidFill>
                  <a:schemeClr val="dk1"/>
                </a:solidFill>
              </a:rPr>
              <a:t>Holden, MA</a:t>
            </a:r>
          </a:p>
        </p:txBody>
      </p:sp>
      <p:sp>
        <p:nvSpPr>
          <p:cNvPr id="65" name="Shape 65"/>
          <p:cNvSpPr txBox="1"/>
          <p:nvPr/>
        </p:nvSpPr>
        <p:spPr>
          <a:xfrm>
            <a:off x="2763100" y="3032038"/>
            <a:ext cx="1925100" cy="686700"/>
          </a:xfrm>
          <a:prstGeom prst="rect">
            <a:avLst/>
          </a:prstGeom>
          <a:noFill/>
          <a:ln>
            <a:noFill/>
          </a:ln>
        </p:spPr>
        <p:txBody>
          <a:bodyPr anchorCtr="0" anchor="t" bIns="91425" lIns="91425" rIns="91425" wrap="square" tIns="91425">
            <a:noAutofit/>
          </a:bodyPr>
          <a:lstStyle/>
          <a:p>
            <a:pPr indent="0" lvl="0" marL="0">
              <a:spcBef>
                <a:spcPts val="0"/>
              </a:spcBef>
              <a:buNone/>
            </a:pPr>
            <a:r>
              <a:rPr lang="en" sz="1100"/>
              <a:t>Collin Timmerman</a:t>
            </a:r>
          </a:p>
          <a:p>
            <a:pPr indent="0" lvl="0" marL="0" rtl="0">
              <a:spcBef>
                <a:spcPts val="0"/>
              </a:spcBef>
              <a:buNone/>
            </a:pPr>
            <a:r>
              <a:rPr lang="en" sz="1100"/>
              <a:t>EE ‘18</a:t>
            </a:r>
          </a:p>
          <a:p>
            <a:pPr indent="0" lvl="0" marL="0" rtl="0">
              <a:spcBef>
                <a:spcPts val="0"/>
              </a:spcBef>
              <a:buNone/>
            </a:pPr>
            <a:r>
              <a:rPr lang="en" sz="1100"/>
              <a:t>Westwood, MA</a:t>
            </a:r>
          </a:p>
        </p:txBody>
      </p:sp>
      <p:pic>
        <p:nvPicPr>
          <p:cNvPr descr="13765793_1303436466342854_9035484744761972288_o (1).jpg" id="66" name="Shape 66"/>
          <p:cNvPicPr preferRelativeResize="0"/>
          <p:nvPr/>
        </p:nvPicPr>
        <p:blipFill>
          <a:blip r:embed="rId4">
            <a:alphaModFix/>
          </a:blip>
          <a:stretch>
            <a:fillRect/>
          </a:stretch>
        </p:blipFill>
        <p:spPr>
          <a:xfrm>
            <a:off x="357375" y="1485700"/>
            <a:ext cx="1509025" cy="1488424"/>
          </a:xfrm>
          <a:prstGeom prst="rect">
            <a:avLst/>
          </a:prstGeom>
          <a:noFill/>
          <a:ln>
            <a:noFill/>
          </a:ln>
        </p:spPr>
      </p:pic>
      <p:pic>
        <p:nvPicPr>
          <p:cNvPr id="67" name="Shape 67"/>
          <p:cNvPicPr preferRelativeResize="0"/>
          <p:nvPr/>
        </p:nvPicPr>
        <p:blipFill>
          <a:blip r:embed="rId5">
            <a:alphaModFix/>
          </a:blip>
          <a:stretch>
            <a:fillRect/>
          </a:stretch>
        </p:blipFill>
        <p:spPr>
          <a:xfrm>
            <a:off x="6888225" y="1485700"/>
            <a:ext cx="2112623" cy="1546349"/>
          </a:xfrm>
          <a:prstGeom prst="rect">
            <a:avLst/>
          </a:prstGeom>
          <a:noFill/>
          <a:ln>
            <a:noFill/>
          </a:ln>
        </p:spPr>
      </p:pic>
      <p:pic>
        <p:nvPicPr>
          <p:cNvPr descr="download.png" id="68" name="Shape 68"/>
          <p:cNvPicPr preferRelativeResize="0"/>
          <p:nvPr/>
        </p:nvPicPr>
        <p:blipFill>
          <a:blip r:embed="rId6">
            <a:alphaModFix/>
          </a:blip>
          <a:stretch>
            <a:fillRect/>
          </a:stretch>
        </p:blipFill>
        <p:spPr>
          <a:xfrm>
            <a:off x="2646225" y="1485700"/>
            <a:ext cx="1509025" cy="1546350"/>
          </a:xfrm>
          <a:prstGeom prst="rect">
            <a:avLst/>
          </a:prstGeom>
          <a:noFill/>
          <a:ln>
            <a:noFill/>
          </a:ln>
        </p:spPr>
      </p:pic>
      <p:pic>
        <p:nvPicPr>
          <p:cNvPr descr="Screenshot_20171018-074407.png" id="69" name="Shape 69"/>
          <p:cNvPicPr preferRelativeResize="0"/>
          <p:nvPr/>
        </p:nvPicPr>
        <p:blipFill>
          <a:blip r:embed="rId7">
            <a:alphaModFix/>
          </a:blip>
          <a:stretch>
            <a:fillRect/>
          </a:stretch>
        </p:blipFill>
        <p:spPr>
          <a:xfrm>
            <a:off x="4935080" y="1514650"/>
            <a:ext cx="836321" cy="148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Chassis</a:t>
            </a:r>
            <a:r>
              <a:rPr lang="en"/>
              <a:t> Design</a:t>
            </a:r>
          </a:p>
        </p:txBody>
      </p:sp>
      <p:sp>
        <p:nvSpPr>
          <p:cNvPr id="240" name="Shape 24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115000"/>
              </a:lnSpc>
              <a:spcBef>
                <a:spcPts val="0"/>
              </a:spcBef>
              <a:spcAft>
                <a:spcPts val="0"/>
              </a:spcAft>
              <a:buSzPts val="1800"/>
              <a:buChar char="●"/>
            </a:pPr>
            <a:r>
              <a:rPr lang="en"/>
              <a:t>2 feet long x1.5 feet wide</a:t>
            </a:r>
          </a:p>
          <a:p>
            <a:pPr indent="-342900" lvl="0" marL="457200" rtl="0">
              <a:lnSpc>
                <a:spcPct val="115000"/>
              </a:lnSpc>
              <a:spcBef>
                <a:spcPts val="0"/>
              </a:spcBef>
              <a:spcAft>
                <a:spcPts val="0"/>
              </a:spcAft>
              <a:buSzPts val="1800"/>
              <a:buChar char="●"/>
            </a:pPr>
            <a:r>
              <a:rPr lang="en"/>
              <a:t>Raspberry Pi, GPS, and Motor Control PCB mounted inside</a:t>
            </a:r>
          </a:p>
          <a:p>
            <a:pPr indent="-342900" lvl="0" marL="457200" rtl="0">
              <a:lnSpc>
                <a:spcPct val="115000"/>
              </a:lnSpc>
              <a:spcBef>
                <a:spcPts val="0"/>
              </a:spcBef>
              <a:spcAft>
                <a:spcPts val="0"/>
              </a:spcAft>
              <a:buSzPts val="1800"/>
              <a:buChar char="●"/>
            </a:pPr>
            <a:r>
              <a:rPr lang="en"/>
              <a:t>Aluminum frame with polymer cover</a:t>
            </a:r>
          </a:p>
          <a:p>
            <a:pPr indent="-342900" lvl="0" marL="457200" rtl="0">
              <a:lnSpc>
                <a:spcPct val="115000"/>
              </a:lnSpc>
              <a:spcBef>
                <a:spcPts val="0"/>
              </a:spcBef>
              <a:spcAft>
                <a:spcPts val="0"/>
              </a:spcAft>
              <a:buSzPts val="1800"/>
              <a:buChar char="●"/>
            </a:pPr>
            <a:r>
              <a:rPr lang="en"/>
              <a:t>Grass shield on right side of chassis</a:t>
            </a:r>
          </a:p>
          <a:p>
            <a:pPr indent="-342900" lvl="0" marL="457200">
              <a:lnSpc>
                <a:spcPct val="115000"/>
              </a:lnSpc>
              <a:spcBef>
                <a:spcPts val="0"/>
              </a:spcBef>
              <a:buSzPts val="1800"/>
              <a:buChar char="●"/>
            </a:pPr>
            <a:r>
              <a:rPr lang="en"/>
              <a:t>Approximately 25 lbs</a:t>
            </a:r>
          </a:p>
        </p:txBody>
      </p:sp>
      <p:pic>
        <p:nvPicPr>
          <p:cNvPr id="241" name="Shape 241"/>
          <p:cNvPicPr preferRelativeResize="0"/>
          <p:nvPr/>
        </p:nvPicPr>
        <p:blipFill>
          <a:blip r:embed="rId4">
            <a:alphaModFix/>
          </a:blip>
          <a:stretch>
            <a:fillRect/>
          </a:stretch>
        </p:blipFill>
        <p:spPr>
          <a:xfrm>
            <a:off x="5760700" y="1961975"/>
            <a:ext cx="2342850" cy="2342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Shape 2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115000"/>
              </a:lnSpc>
              <a:spcBef>
                <a:spcPts val="0"/>
              </a:spcBef>
              <a:spcAft>
                <a:spcPts val="0"/>
              </a:spcAft>
              <a:buSzPts val="1800"/>
              <a:buChar char="●"/>
            </a:pPr>
            <a:r>
              <a:rPr lang="en"/>
              <a:t>Kinematic GPS</a:t>
            </a:r>
          </a:p>
          <a:p>
            <a:pPr indent="-317500" lvl="1" marL="914400" rtl="0">
              <a:lnSpc>
                <a:spcPct val="115000"/>
              </a:lnSpc>
              <a:spcBef>
                <a:spcPts val="0"/>
              </a:spcBef>
              <a:spcAft>
                <a:spcPts val="0"/>
              </a:spcAft>
              <a:buSzPts val="1400"/>
              <a:buChar char="○"/>
            </a:pPr>
            <a:r>
              <a:rPr lang="en"/>
              <a:t>Loss of signal to either base or rover</a:t>
            </a:r>
          </a:p>
          <a:p>
            <a:pPr indent="-317500" lvl="1" marL="914400" rtl="0">
              <a:lnSpc>
                <a:spcPct val="115000"/>
              </a:lnSpc>
              <a:spcBef>
                <a:spcPts val="0"/>
              </a:spcBef>
              <a:spcAft>
                <a:spcPts val="0"/>
              </a:spcAft>
              <a:buSzPts val="1400"/>
              <a:buChar char="○"/>
            </a:pPr>
            <a:r>
              <a:rPr lang="en"/>
              <a:t>Failure of differential calculations</a:t>
            </a:r>
          </a:p>
          <a:p>
            <a:pPr indent="-342900" lvl="0" marL="457200" rtl="0">
              <a:lnSpc>
                <a:spcPct val="115000"/>
              </a:lnSpc>
              <a:spcBef>
                <a:spcPts val="0"/>
              </a:spcBef>
              <a:spcAft>
                <a:spcPts val="0"/>
              </a:spcAft>
              <a:buSzPts val="1800"/>
              <a:buChar char="●"/>
            </a:pPr>
            <a:r>
              <a:rPr lang="en"/>
              <a:t>WiFi</a:t>
            </a:r>
          </a:p>
          <a:p>
            <a:pPr indent="-317500" lvl="1" marL="914400" rtl="0">
              <a:lnSpc>
                <a:spcPct val="115000"/>
              </a:lnSpc>
              <a:spcBef>
                <a:spcPts val="0"/>
              </a:spcBef>
              <a:spcAft>
                <a:spcPts val="0"/>
              </a:spcAft>
              <a:buSzPts val="1400"/>
              <a:buChar char="○"/>
            </a:pPr>
            <a:r>
              <a:rPr lang="en"/>
              <a:t>Loss of communication between base and rover</a:t>
            </a:r>
          </a:p>
          <a:p>
            <a:pPr indent="-317500" lvl="1" marL="914400" rtl="0">
              <a:lnSpc>
                <a:spcPct val="115000"/>
              </a:lnSpc>
              <a:spcBef>
                <a:spcPts val="0"/>
              </a:spcBef>
              <a:spcAft>
                <a:spcPts val="0"/>
              </a:spcAft>
              <a:buSzPts val="1400"/>
              <a:buChar char="○"/>
            </a:pPr>
            <a:r>
              <a:rPr lang="en"/>
              <a:t>Interference/Noise in signal</a:t>
            </a:r>
          </a:p>
          <a:p>
            <a:pPr indent="-342900" lvl="0" marL="457200" rtl="0">
              <a:lnSpc>
                <a:spcPct val="115000"/>
              </a:lnSpc>
              <a:spcBef>
                <a:spcPts val="0"/>
              </a:spcBef>
              <a:spcAft>
                <a:spcPts val="0"/>
              </a:spcAft>
              <a:buSzPts val="1800"/>
              <a:buChar char="●"/>
            </a:pPr>
            <a:r>
              <a:rPr lang="en"/>
              <a:t>Power Supply</a:t>
            </a:r>
          </a:p>
          <a:p>
            <a:pPr indent="-317500" lvl="1" marL="914400" rtl="0">
              <a:lnSpc>
                <a:spcPct val="115000"/>
              </a:lnSpc>
              <a:spcBef>
                <a:spcPts val="0"/>
              </a:spcBef>
              <a:spcAft>
                <a:spcPts val="0"/>
              </a:spcAft>
              <a:buSzPts val="1400"/>
              <a:buChar char="○"/>
            </a:pPr>
            <a:r>
              <a:rPr lang="en"/>
              <a:t>Inadequate charge at start of mowing operation</a:t>
            </a:r>
          </a:p>
          <a:p>
            <a:pPr indent="-342900" lvl="0" marL="457200" rtl="0">
              <a:spcBef>
                <a:spcPts val="0"/>
              </a:spcBef>
              <a:spcAft>
                <a:spcPts val="0"/>
              </a:spcAft>
              <a:buSzPts val="1800"/>
              <a:buChar char="●"/>
            </a:pPr>
            <a:r>
              <a:rPr lang="en"/>
              <a:t>Motion Control</a:t>
            </a:r>
          </a:p>
          <a:p>
            <a:pPr indent="-317500" lvl="1" marL="914400" rtl="0">
              <a:spcBef>
                <a:spcPts val="0"/>
              </a:spcBef>
              <a:spcAft>
                <a:spcPts val="0"/>
              </a:spcAft>
              <a:buSzPts val="1400"/>
              <a:buChar char="○"/>
            </a:pPr>
            <a:r>
              <a:rPr lang="en"/>
              <a:t>Loss of synchronization/communication between wheels/motors</a:t>
            </a:r>
          </a:p>
          <a:p>
            <a:pPr indent="-317500" lvl="1" marL="914400" rtl="0">
              <a:lnSpc>
                <a:spcPct val="200000"/>
              </a:lnSpc>
              <a:spcBef>
                <a:spcPts val="0"/>
              </a:spcBef>
              <a:buSzPts val="1400"/>
              <a:buChar char="○"/>
            </a:pPr>
            <a:r>
              <a:rPr lang="en"/>
              <a:t>Motor slippage</a:t>
            </a:r>
          </a:p>
        </p:txBody>
      </p:sp>
      <p:sp>
        <p:nvSpPr>
          <p:cNvPr id="247" name="Shape 247"/>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Subsystems: Risks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Shape 252"/>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Preliminary Design Report</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graphicFrame>
        <p:nvGraphicFramePr>
          <p:cNvPr id="253" name="Shape 253"/>
          <p:cNvGraphicFramePr/>
          <p:nvPr/>
        </p:nvGraphicFramePr>
        <p:xfrm>
          <a:off x="791050" y="908325"/>
          <a:ext cx="3000000" cy="3000000"/>
        </p:xfrm>
        <a:graphic>
          <a:graphicData uri="http://schemas.openxmlformats.org/drawingml/2006/table">
            <a:tbl>
              <a:tblPr>
                <a:noFill/>
                <a:tableStyleId>{4906E283-296A-48E5-9219-5FA7BDF85748}</a:tableStyleId>
              </a:tblPr>
              <a:tblGrid>
                <a:gridCol w="2089275"/>
                <a:gridCol w="1591925"/>
                <a:gridCol w="1840600"/>
                <a:gridCol w="1840600"/>
              </a:tblGrid>
              <a:tr h="262675">
                <a:tc>
                  <a:txBody>
                    <a:bodyPr>
                      <a:noAutofit/>
                    </a:bodyPr>
                    <a:lstStyle/>
                    <a:p>
                      <a:pPr indent="0" lvl="0" marL="0">
                        <a:spcBef>
                          <a:spcPts val="0"/>
                        </a:spcBef>
                        <a:buNone/>
                      </a:pPr>
                      <a:r>
                        <a:rPr lang="en" sz="600"/>
                        <a:t>Item</a:t>
                      </a:r>
                    </a:p>
                  </a:txBody>
                  <a:tcPr marT="91425" marB="91425" marR="91425" marL="91425"/>
                </a:tc>
                <a:tc>
                  <a:txBody>
                    <a:bodyPr>
                      <a:noAutofit/>
                    </a:bodyPr>
                    <a:lstStyle/>
                    <a:p>
                      <a:pPr indent="0" lvl="0" marL="0">
                        <a:spcBef>
                          <a:spcPts val="0"/>
                        </a:spcBef>
                        <a:buNone/>
                      </a:pPr>
                      <a:r>
                        <a:rPr lang="en" sz="600"/>
                        <a:t>Quantity</a:t>
                      </a:r>
                    </a:p>
                  </a:txBody>
                  <a:tcPr marT="91425" marB="91425" marR="91425" marL="91425"/>
                </a:tc>
                <a:tc>
                  <a:txBody>
                    <a:bodyPr>
                      <a:noAutofit/>
                    </a:bodyPr>
                    <a:lstStyle/>
                    <a:p>
                      <a:pPr indent="0" lvl="0" marL="0">
                        <a:spcBef>
                          <a:spcPts val="0"/>
                        </a:spcBef>
                        <a:buNone/>
                      </a:pPr>
                      <a:r>
                        <a:rPr lang="en" sz="600"/>
                        <a:t>Cost/Unit</a:t>
                      </a:r>
                    </a:p>
                  </a:txBody>
                  <a:tcPr marT="91425" marB="91425" marR="91425" marL="91425"/>
                </a:tc>
                <a:tc>
                  <a:txBody>
                    <a:bodyPr>
                      <a:noAutofit/>
                    </a:bodyPr>
                    <a:lstStyle/>
                    <a:p>
                      <a:pPr indent="0" lvl="0" marL="0">
                        <a:spcBef>
                          <a:spcPts val="0"/>
                        </a:spcBef>
                        <a:buNone/>
                      </a:pPr>
                      <a:r>
                        <a:rPr lang="en" sz="600"/>
                        <a:t>Total Cost</a:t>
                      </a:r>
                    </a:p>
                  </a:txBody>
                  <a:tcPr marT="91425" marB="91425" marR="91425" marL="91425"/>
                </a:tc>
              </a:tr>
              <a:tr h="262675">
                <a:tc>
                  <a:txBody>
                    <a:bodyPr>
                      <a:noAutofit/>
                    </a:bodyPr>
                    <a:lstStyle/>
                    <a:p>
                      <a:pPr indent="0" lvl="0" marL="0">
                        <a:spcBef>
                          <a:spcPts val="0"/>
                        </a:spcBef>
                        <a:buNone/>
                      </a:pPr>
                      <a:r>
                        <a:rPr lang="en" sz="600"/>
                        <a:t>Gps Receivers</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25</a:t>
                      </a:r>
                    </a:p>
                  </a:txBody>
                  <a:tcPr marT="91425" marB="91425" marR="91425" marL="91425"/>
                </a:tc>
                <a:tc>
                  <a:txBody>
                    <a:bodyPr>
                      <a:noAutofit/>
                    </a:bodyPr>
                    <a:lstStyle/>
                    <a:p>
                      <a:pPr indent="0" lvl="0" marL="0">
                        <a:spcBef>
                          <a:spcPts val="0"/>
                        </a:spcBef>
                        <a:buNone/>
                      </a:pPr>
                      <a:r>
                        <a:rPr lang="en" sz="600"/>
                        <a:t>50</a:t>
                      </a:r>
                    </a:p>
                  </a:txBody>
                  <a:tcPr marT="91425" marB="91425" marR="91425" marL="91425"/>
                </a:tc>
              </a:tr>
              <a:tr h="262675">
                <a:tc>
                  <a:txBody>
                    <a:bodyPr>
                      <a:noAutofit/>
                    </a:bodyPr>
                    <a:lstStyle/>
                    <a:p>
                      <a:pPr indent="0" lvl="0" marL="0">
                        <a:spcBef>
                          <a:spcPts val="0"/>
                        </a:spcBef>
                        <a:buNone/>
                      </a:pPr>
                      <a:r>
                        <a:rPr lang="en" sz="600"/>
                        <a:t>Rasberry Pi</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35</a:t>
                      </a:r>
                    </a:p>
                  </a:txBody>
                  <a:tcPr marT="91425" marB="91425" marR="91425" marL="91425"/>
                </a:tc>
                <a:tc>
                  <a:txBody>
                    <a:bodyPr>
                      <a:noAutofit/>
                    </a:bodyPr>
                    <a:lstStyle/>
                    <a:p>
                      <a:pPr indent="0" lvl="0" marL="0">
                        <a:spcBef>
                          <a:spcPts val="0"/>
                        </a:spcBef>
                        <a:buNone/>
                      </a:pPr>
                      <a:r>
                        <a:rPr lang="en" sz="600"/>
                        <a:t>70</a:t>
                      </a:r>
                    </a:p>
                  </a:txBody>
                  <a:tcPr marT="91425" marB="91425" marR="91425" marL="91425"/>
                </a:tc>
              </a:tr>
              <a:tr h="262675">
                <a:tc>
                  <a:txBody>
                    <a:bodyPr>
                      <a:noAutofit/>
                    </a:bodyPr>
                    <a:lstStyle/>
                    <a:p>
                      <a:pPr indent="0" lvl="0" marL="0">
                        <a:spcBef>
                          <a:spcPts val="0"/>
                        </a:spcBef>
                        <a:buNone/>
                      </a:pPr>
                      <a:r>
                        <a:rPr lang="en" sz="600"/>
                        <a:t>Brushed DC motors</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15</a:t>
                      </a:r>
                    </a:p>
                  </a:txBody>
                  <a:tcPr marT="91425" marB="91425" marR="91425" marL="91425"/>
                </a:tc>
                <a:tc>
                  <a:txBody>
                    <a:bodyPr>
                      <a:noAutofit/>
                    </a:bodyPr>
                    <a:lstStyle/>
                    <a:p>
                      <a:pPr indent="0" lvl="0" marL="0">
                        <a:spcBef>
                          <a:spcPts val="0"/>
                        </a:spcBef>
                        <a:buNone/>
                      </a:pPr>
                      <a:r>
                        <a:rPr lang="en" sz="600"/>
                        <a:t>30</a:t>
                      </a:r>
                    </a:p>
                  </a:txBody>
                  <a:tcPr marT="91425" marB="91425" marR="91425" marL="91425"/>
                </a:tc>
              </a:tr>
              <a:tr h="262675">
                <a:tc>
                  <a:txBody>
                    <a:bodyPr>
                      <a:noAutofit/>
                    </a:bodyPr>
                    <a:lstStyle/>
                    <a:p>
                      <a:pPr indent="0" lvl="0" marL="0">
                        <a:spcBef>
                          <a:spcPts val="0"/>
                        </a:spcBef>
                        <a:buNone/>
                      </a:pPr>
                      <a:r>
                        <a:rPr lang="en" sz="600"/>
                        <a:t>USB-UART  IC</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4</a:t>
                      </a:r>
                    </a:p>
                  </a:txBody>
                  <a:tcPr marT="91425" marB="91425" marR="91425" marL="91425"/>
                </a:tc>
              </a:tr>
              <a:tr h="262675">
                <a:tc>
                  <a:txBody>
                    <a:bodyPr>
                      <a:noAutofit/>
                    </a:bodyPr>
                    <a:lstStyle/>
                    <a:p>
                      <a:pPr indent="0" lvl="0" marL="0">
                        <a:spcBef>
                          <a:spcPts val="0"/>
                        </a:spcBef>
                        <a:buNone/>
                      </a:pPr>
                      <a:r>
                        <a:rPr lang="en" sz="600"/>
                        <a:t>Microcontroller</a:t>
                      </a:r>
                    </a:p>
                  </a:txBody>
                  <a:tcPr marT="91425" marB="91425" marR="91425" marL="91425"/>
                </a:tc>
                <a:tc>
                  <a:txBody>
                    <a:bodyPr>
                      <a:noAutofit/>
                    </a:bodyPr>
                    <a:lstStyle/>
                    <a:p>
                      <a:pPr indent="0" lvl="0" marL="0">
                        <a:spcBef>
                          <a:spcPts val="0"/>
                        </a:spcBef>
                        <a:buNone/>
                      </a:pPr>
                      <a:r>
                        <a:rPr lang="en" sz="600"/>
                        <a:t>1</a:t>
                      </a:r>
                    </a:p>
                  </a:txBody>
                  <a:tcPr marT="91425" marB="91425" marR="91425" marL="91425"/>
                </a:tc>
                <a:tc>
                  <a:txBody>
                    <a:bodyPr>
                      <a:noAutofit/>
                    </a:bodyPr>
                    <a:lstStyle/>
                    <a:p>
                      <a:pPr indent="0" lvl="0" marL="0">
                        <a:spcBef>
                          <a:spcPts val="0"/>
                        </a:spcBef>
                        <a:buNone/>
                      </a:pPr>
                      <a:r>
                        <a:rPr lang="en" sz="600"/>
                        <a:t>6</a:t>
                      </a:r>
                    </a:p>
                  </a:txBody>
                  <a:tcPr marT="91425" marB="91425" marR="91425" marL="91425"/>
                </a:tc>
                <a:tc>
                  <a:txBody>
                    <a:bodyPr>
                      <a:noAutofit/>
                    </a:bodyPr>
                    <a:lstStyle/>
                    <a:p>
                      <a:pPr indent="0" lvl="0" marL="0">
                        <a:spcBef>
                          <a:spcPts val="0"/>
                        </a:spcBef>
                        <a:buNone/>
                      </a:pPr>
                      <a:r>
                        <a:rPr lang="en" sz="600"/>
                        <a:t>6</a:t>
                      </a:r>
                    </a:p>
                  </a:txBody>
                  <a:tcPr marT="91425" marB="91425" marR="91425" marL="91425"/>
                </a:tc>
              </a:tr>
              <a:tr h="262675">
                <a:tc>
                  <a:txBody>
                    <a:bodyPr>
                      <a:noAutofit/>
                    </a:bodyPr>
                    <a:lstStyle/>
                    <a:p>
                      <a:pPr indent="0" lvl="0" marL="0" rtl="0">
                        <a:spcBef>
                          <a:spcPts val="0"/>
                        </a:spcBef>
                        <a:buNone/>
                      </a:pPr>
                      <a:r>
                        <a:rPr lang="en" sz="600"/>
                        <a:t>IMU IC</a:t>
                      </a:r>
                    </a:p>
                  </a:txBody>
                  <a:tcPr marT="91425" marB="91425" marR="91425" marL="91425"/>
                </a:tc>
                <a:tc>
                  <a:txBody>
                    <a:bodyPr>
                      <a:noAutofit/>
                    </a:bodyPr>
                    <a:lstStyle/>
                    <a:p>
                      <a:pPr indent="0" lvl="0" marL="0" rtl="0">
                        <a:spcBef>
                          <a:spcPts val="0"/>
                        </a:spcBef>
                        <a:buNone/>
                      </a:pPr>
                      <a:r>
                        <a:rPr lang="en" sz="600"/>
                        <a:t>1</a:t>
                      </a:r>
                    </a:p>
                  </a:txBody>
                  <a:tcPr marT="91425" marB="91425" marR="91425" marL="91425"/>
                </a:tc>
                <a:tc>
                  <a:txBody>
                    <a:bodyPr>
                      <a:noAutofit/>
                    </a:bodyPr>
                    <a:lstStyle/>
                    <a:p>
                      <a:pPr indent="0" lvl="0" marL="0" rtl="0">
                        <a:spcBef>
                          <a:spcPts val="0"/>
                        </a:spcBef>
                        <a:buNone/>
                      </a:pPr>
                      <a:r>
                        <a:rPr lang="en" sz="600"/>
                        <a:t>6.36</a:t>
                      </a:r>
                    </a:p>
                  </a:txBody>
                  <a:tcPr marT="91425" marB="91425" marR="91425" marL="91425"/>
                </a:tc>
                <a:tc>
                  <a:txBody>
                    <a:bodyPr>
                      <a:noAutofit/>
                    </a:bodyPr>
                    <a:lstStyle/>
                    <a:p>
                      <a:pPr indent="0" lvl="0" marL="0" rtl="0">
                        <a:spcBef>
                          <a:spcPts val="0"/>
                        </a:spcBef>
                        <a:buNone/>
                      </a:pPr>
                      <a:r>
                        <a:rPr lang="en" sz="600"/>
                        <a:t>6.36</a:t>
                      </a:r>
                    </a:p>
                  </a:txBody>
                  <a:tcPr marT="91425" marB="91425" marR="91425" marL="91425"/>
                </a:tc>
              </a:tr>
              <a:tr h="262675">
                <a:tc>
                  <a:txBody>
                    <a:bodyPr>
                      <a:noAutofit/>
                    </a:bodyPr>
                    <a:lstStyle/>
                    <a:p>
                      <a:pPr indent="0" lvl="0" marL="0">
                        <a:spcBef>
                          <a:spcPts val="0"/>
                        </a:spcBef>
                        <a:buNone/>
                      </a:pPr>
                      <a:r>
                        <a:rPr lang="en" sz="600"/>
                        <a:t>Circuit Board - GPS</a:t>
                      </a:r>
                    </a:p>
                  </a:txBody>
                  <a:tcPr marT="91425" marB="91425" marR="91425" marL="91425"/>
                </a:tc>
                <a:tc>
                  <a:txBody>
                    <a:bodyPr>
                      <a:noAutofit/>
                    </a:bodyPr>
                    <a:lstStyle/>
                    <a:p>
                      <a:pPr indent="0" lvl="0" marL="0">
                        <a:spcBef>
                          <a:spcPts val="0"/>
                        </a:spcBef>
                        <a:buNone/>
                      </a:pPr>
                      <a:r>
                        <a:rPr lang="en" sz="600"/>
                        <a:t>2</a:t>
                      </a:r>
                    </a:p>
                  </a:txBody>
                  <a:tcPr marT="91425" marB="91425" marR="91425" marL="91425"/>
                </a:tc>
                <a:tc>
                  <a:txBody>
                    <a:bodyPr>
                      <a:noAutofit/>
                    </a:bodyPr>
                    <a:lstStyle/>
                    <a:p>
                      <a:pPr indent="0" lvl="0" marL="0">
                        <a:spcBef>
                          <a:spcPts val="0"/>
                        </a:spcBef>
                        <a:buNone/>
                      </a:pPr>
                      <a:r>
                        <a:rPr lang="en" sz="600"/>
                        <a:t>1</a:t>
                      </a:r>
                    </a:p>
                  </a:txBody>
                  <a:tcPr marT="91425" marB="91425" marR="91425" marL="91425"/>
                </a:tc>
                <a:tc>
                  <a:txBody>
                    <a:bodyPr>
                      <a:noAutofit/>
                    </a:bodyPr>
                    <a:lstStyle/>
                    <a:p>
                      <a:pPr indent="0" lvl="0" marL="0">
                        <a:spcBef>
                          <a:spcPts val="0"/>
                        </a:spcBef>
                        <a:buNone/>
                      </a:pPr>
                      <a:r>
                        <a:rPr lang="en" sz="600"/>
                        <a:t>2</a:t>
                      </a:r>
                    </a:p>
                  </a:txBody>
                  <a:tcPr marT="91425" marB="91425" marR="91425" marL="91425"/>
                </a:tc>
              </a:tr>
              <a:tr h="262675">
                <a:tc>
                  <a:txBody>
                    <a:bodyPr>
                      <a:noAutofit/>
                    </a:bodyPr>
                    <a:lstStyle/>
                    <a:p>
                      <a:pPr indent="0" lvl="0" marL="0" rtl="0">
                        <a:spcBef>
                          <a:spcPts val="0"/>
                        </a:spcBef>
                        <a:buNone/>
                      </a:pPr>
                      <a:r>
                        <a:rPr lang="en" sz="600"/>
                        <a:t>Circuit Board - Rover</a:t>
                      </a:r>
                    </a:p>
                  </a:txBody>
                  <a:tcPr marT="91425" marB="91425" marR="91425" marL="91425"/>
                </a:tc>
                <a:tc>
                  <a:txBody>
                    <a:bodyPr>
                      <a:noAutofit/>
                    </a:bodyPr>
                    <a:lstStyle/>
                    <a:p>
                      <a:pPr indent="0" lvl="0" marL="0" rtl="0">
                        <a:spcBef>
                          <a:spcPts val="0"/>
                        </a:spcBef>
                        <a:buNone/>
                      </a:pPr>
                      <a:r>
                        <a:rPr lang="en" sz="600"/>
                        <a:t>1</a:t>
                      </a:r>
                    </a:p>
                  </a:txBody>
                  <a:tcPr marT="91425" marB="91425" marR="91425" marL="91425"/>
                </a:tc>
                <a:tc>
                  <a:txBody>
                    <a:bodyPr>
                      <a:noAutofit/>
                    </a:bodyPr>
                    <a:lstStyle/>
                    <a:p>
                      <a:pPr indent="0" lvl="0" marL="0" rtl="0">
                        <a:spcBef>
                          <a:spcPts val="0"/>
                        </a:spcBef>
                        <a:buNone/>
                      </a:pPr>
                      <a:r>
                        <a:rPr lang="en" sz="600"/>
                        <a:t>2</a:t>
                      </a:r>
                    </a:p>
                  </a:txBody>
                  <a:tcPr marT="91425" marB="91425" marR="91425" marL="91425"/>
                </a:tc>
                <a:tc>
                  <a:txBody>
                    <a:bodyPr>
                      <a:noAutofit/>
                    </a:bodyPr>
                    <a:lstStyle/>
                    <a:p>
                      <a:pPr indent="0" lvl="0" marL="0" rtl="0">
                        <a:spcBef>
                          <a:spcPts val="0"/>
                        </a:spcBef>
                        <a:buNone/>
                      </a:pPr>
                      <a:r>
                        <a:rPr lang="en" sz="600"/>
                        <a:t>2</a:t>
                      </a:r>
                    </a:p>
                  </a:txBody>
                  <a:tcPr marT="91425" marB="91425" marR="91425" marL="91425"/>
                </a:tc>
              </a:tr>
              <a:tr h="262675">
                <a:tc>
                  <a:txBody>
                    <a:bodyPr>
                      <a:noAutofit/>
                    </a:bodyPr>
                    <a:lstStyle/>
                    <a:p>
                      <a:pPr indent="0" lvl="0" marL="0" rtl="0">
                        <a:spcBef>
                          <a:spcPts val="0"/>
                        </a:spcBef>
                        <a:buNone/>
                      </a:pPr>
                      <a:r>
                        <a:rPr lang="en" sz="600"/>
                        <a:t>Rotary Encoder</a:t>
                      </a:r>
                    </a:p>
                  </a:txBody>
                  <a:tcPr marT="91425" marB="91425" marR="91425" marL="91425"/>
                </a:tc>
                <a:tc>
                  <a:txBody>
                    <a:bodyPr>
                      <a:noAutofit/>
                    </a:bodyPr>
                    <a:lstStyle/>
                    <a:p>
                      <a:pPr indent="0" lvl="0" marL="0" rtl="0">
                        <a:spcBef>
                          <a:spcPts val="0"/>
                        </a:spcBef>
                        <a:buNone/>
                      </a:pPr>
                      <a:r>
                        <a:rPr lang="en" sz="600"/>
                        <a:t>2</a:t>
                      </a:r>
                    </a:p>
                  </a:txBody>
                  <a:tcPr marT="91425" marB="91425" marR="91425" marL="91425"/>
                </a:tc>
                <a:tc>
                  <a:txBody>
                    <a:bodyPr>
                      <a:noAutofit/>
                    </a:bodyPr>
                    <a:lstStyle/>
                    <a:p>
                      <a:pPr indent="0" lvl="0" marL="0" rtl="0">
                        <a:spcBef>
                          <a:spcPts val="0"/>
                        </a:spcBef>
                        <a:buNone/>
                      </a:pPr>
                      <a:r>
                        <a:rPr lang="en" sz="600"/>
                        <a:t>16</a:t>
                      </a:r>
                    </a:p>
                  </a:txBody>
                  <a:tcPr marT="91425" marB="91425" marR="91425" marL="91425"/>
                </a:tc>
                <a:tc>
                  <a:txBody>
                    <a:bodyPr>
                      <a:noAutofit/>
                    </a:bodyPr>
                    <a:lstStyle/>
                    <a:p>
                      <a:pPr indent="0" lvl="0" marL="0" rtl="0">
                        <a:spcBef>
                          <a:spcPts val="0"/>
                        </a:spcBef>
                        <a:buNone/>
                      </a:pPr>
                      <a:r>
                        <a:rPr lang="en" sz="600"/>
                        <a:t>32</a:t>
                      </a:r>
                    </a:p>
                  </a:txBody>
                  <a:tcPr marT="91425" marB="91425" marR="91425" marL="91425"/>
                </a:tc>
              </a:tr>
              <a:tr h="262675">
                <a:tc>
                  <a:txBody>
                    <a:bodyPr>
                      <a:noAutofit/>
                    </a:bodyPr>
                    <a:lstStyle/>
                    <a:p>
                      <a:pPr indent="0" lvl="0" marL="0" rtl="0">
                        <a:spcBef>
                          <a:spcPts val="0"/>
                        </a:spcBef>
                        <a:buNone/>
                      </a:pPr>
                      <a:r>
                        <a:rPr lang="en" sz="600"/>
                        <a:t>Battery  (LiFePO4, 36V, 84Wh)</a:t>
                      </a:r>
                    </a:p>
                  </a:txBody>
                  <a:tcPr marT="91425" marB="91425" marR="91425" marL="91425"/>
                </a:tc>
                <a:tc>
                  <a:txBody>
                    <a:bodyPr>
                      <a:noAutofit/>
                    </a:bodyPr>
                    <a:lstStyle/>
                    <a:p>
                      <a:pPr indent="0" lvl="0" marL="0" rtl="0">
                        <a:spcBef>
                          <a:spcPts val="0"/>
                        </a:spcBef>
                        <a:buNone/>
                      </a:pPr>
                      <a:r>
                        <a:rPr lang="en" sz="600"/>
                        <a:t>1</a:t>
                      </a:r>
                    </a:p>
                  </a:txBody>
                  <a:tcPr marT="91425" marB="91425" marR="91425" marL="91425"/>
                </a:tc>
                <a:tc>
                  <a:txBody>
                    <a:bodyPr>
                      <a:noAutofit/>
                    </a:bodyPr>
                    <a:lstStyle/>
                    <a:p>
                      <a:pPr indent="0" lvl="0" marL="0" rtl="0">
                        <a:spcBef>
                          <a:spcPts val="0"/>
                        </a:spcBef>
                        <a:buNone/>
                      </a:pPr>
                      <a:r>
                        <a:rPr lang="en" sz="600"/>
                        <a:t>100</a:t>
                      </a:r>
                    </a:p>
                  </a:txBody>
                  <a:tcPr marT="91425" marB="91425" marR="91425" marL="91425"/>
                </a:tc>
                <a:tc>
                  <a:txBody>
                    <a:bodyPr>
                      <a:noAutofit/>
                    </a:bodyPr>
                    <a:lstStyle/>
                    <a:p>
                      <a:pPr indent="0" lvl="0" marL="0" rtl="0">
                        <a:spcBef>
                          <a:spcPts val="0"/>
                        </a:spcBef>
                        <a:buNone/>
                      </a:pPr>
                      <a:r>
                        <a:rPr lang="en" sz="600"/>
                        <a:t>100</a:t>
                      </a:r>
                    </a:p>
                  </a:txBody>
                  <a:tcPr marT="91425" marB="91425" marR="91425" marL="91425"/>
                </a:tc>
              </a:tr>
              <a:tr h="262675">
                <a:tc>
                  <a:txBody>
                    <a:bodyPr>
                      <a:noAutofit/>
                    </a:bodyPr>
                    <a:lstStyle/>
                    <a:p>
                      <a:pPr indent="0" lvl="0" marL="0" rtl="0">
                        <a:spcBef>
                          <a:spcPts val="0"/>
                        </a:spcBef>
                        <a:buNone/>
                      </a:pPr>
                      <a:r>
                        <a:rPr lang="en" sz="600"/>
                        <a:t>Total (excluding shipping)</a:t>
                      </a:r>
                    </a:p>
                  </a:txBody>
                  <a:tcPr marT="91425" marB="91425" marR="91425" marL="91425"/>
                </a:tc>
                <a:tc>
                  <a:txBody>
                    <a:bodyPr>
                      <a:noAutofit/>
                    </a:bodyPr>
                    <a:lstStyle/>
                    <a:p>
                      <a:pPr indent="0" lvl="0" marL="0" rtl="0">
                        <a:spcBef>
                          <a:spcPts val="0"/>
                        </a:spcBef>
                        <a:buNone/>
                      </a:pPr>
                      <a:r>
                        <a:rPr lang="en" sz="600"/>
                        <a:t>~</a:t>
                      </a:r>
                    </a:p>
                  </a:txBody>
                  <a:tcPr marT="91425" marB="91425" marR="91425" marL="91425"/>
                </a:tc>
                <a:tc>
                  <a:txBody>
                    <a:bodyPr>
                      <a:noAutofit/>
                    </a:bodyPr>
                    <a:lstStyle/>
                    <a:p>
                      <a:pPr indent="0" lvl="0" marL="0" rtl="0">
                        <a:spcBef>
                          <a:spcPts val="0"/>
                        </a:spcBef>
                        <a:buNone/>
                      </a:pPr>
                      <a:r>
                        <a:rPr lang="en" sz="600"/>
                        <a:t>~</a:t>
                      </a:r>
                    </a:p>
                  </a:txBody>
                  <a:tcPr marT="91425" marB="91425" marR="91425" marL="91425"/>
                </a:tc>
                <a:tc>
                  <a:txBody>
                    <a:bodyPr>
                      <a:noAutofit/>
                    </a:bodyPr>
                    <a:lstStyle/>
                    <a:p>
                      <a:pPr indent="0" lvl="0" marL="0" rtl="0">
                        <a:spcBef>
                          <a:spcPts val="0"/>
                        </a:spcBef>
                        <a:buNone/>
                      </a:pPr>
                      <a:r>
                        <a:rPr lang="en" sz="600"/>
                        <a:t>302.36</a:t>
                      </a:r>
                    </a:p>
                  </a:txBody>
                  <a:tcPr marT="91425" marB="91425" marR="91425" marL="91425"/>
                </a:tc>
              </a:tr>
              <a:tr h="278250">
                <a:tc>
                  <a:txBody>
                    <a:bodyPr>
                      <a:noAutofit/>
                    </a:bodyPr>
                    <a:lstStyle/>
                    <a:p>
                      <a:pPr indent="0" lvl="0" marL="0" rtl="0">
                        <a:spcBef>
                          <a:spcPts val="0"/>
                        </a:spcBef>
                        <a:buNone/>
                      </a:pPr>
                      <a:r>
                        <a:rPr lang="en" sz="600"/>
                        <a:t>Left  over  for misc. Bits (electrical, mechanical)</a:t>
                      </a:r>
                    </a:p>
                  </a:txBody>
                  <a:tcPr marT="91425" marB="91425" marR="91425" marL="91425"/>
                </a:tc>
                <a:tc>
                  <a:txBody>
                    <a:bodyPr>
                      <a:noAutofit/>
                    </a:bodyPr>
                    <a:lstStyle/>
                    <a:p>
                      <a:pPr indent="0" lvl="0" marL="0" rtl="0">
                        <a:spcBef>
                          <a:spcPts val="0"/>
                        </a:spcBef>
                        <a:buNone/>
                      </a:pPr>
                      <a:r>
                        <a:rPr lang="en" sz="600"/>
                        <a:t>~</a:t>
                      </a:r>
                    </a:p>
                  </a:txBody>
                  <a:tcPr marT="91425" marB="91425" marR="91425" marL="91425"/>
                </a:tc>
                <a:tc>
                  <a:txBody>
                    <a:bodyPr>
                      <a:noAutofit/>
                    </a:bodyPr>
                    <a:lstStyle/>
                    <a:p>
                      <a:pPr indent="0" lvl="0" marL="0" rtl="0">
                        <a:spcBef>
                          <a:spcPts val="0"/>
                        </a:spcBef>
                        <a:buNone/>
                      </a:pPr>
                      <a:r>
                        <a:rPr lang="en" sz="600"/>
                        <a:t>~</a:t>
                      </a:r>
                    </a:p>
                  </a:txBody>
                  <a:tcPr marT="91425" marB="91425" marR="91425" marL="91425"/>
                </a:tc>
                <a:tc>
                  <a:txBody>
                    <a:bodyPr>
                      <a:noAutofit/>
                    </a:bodyPr>
                    <a:lstStyle/>
                    <a:p>
                      <a:pPr indent="0" lvl="0" marL="0" rtl="0">
                        <a:spcBef>
                          <a:spcPts val="0"/>
                        </a:spcBef>
                        <a:buNone/>
                      </a:pPr>
                      <a:r>
                        <a:rPr lang="en" sz="600"/>
                        <a:t>197.64</a:t>
                      </a: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Shape 258"/>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Preliminary Design Report: MDR Deliverables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59" name="Shape 25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Finalize System Design (with specific PNs)</a:t>
            </a:r>
          </a:p>
          <a:p>
            <a:pPr indent="-342900" lvl="0" marL="457200" rtl="0">
              <a:spcBef>
                <a:spcPts val="0"/>
              </a:spcBef>
              <a:spcAft>
                <a:spcPts val="0"/>
              </a:spcAft>
              <a:buSzPts val="1800"/>
              <a:buChar char="●"/>
            </a:pPr>
            <a:r>
              <a:rPr lang="en"/>
              <a:t>Get Boards Designed (preferably produced)</a:t>
            </a:r>
          </a:p>
          <a:p>
            <a:pPr indent="-342900" lvl="0" marL="457200" rtl="0">
              <a:spcBef>
                <a:spcPts val="0"/>
              </a:spcBef>
              <a:spcAft>
                <a:spcPts val="0"/>
              </a:spcAft>
              <a:buSzPts val="1800"/>
              <a:buChar char="●"/>
            </a:pPr>
            <a:r>
              <a:rPr lang="en"/>
              <a:t>Complete Preliminary Software</a:t>
            </a:r>
          </a:p>
          <a:p>
            <a:pPr indent="-342900" lvl="0" marL="457200">
              <a:spcBef>
                <a:spcPts val="0"/>
              </a:spcBef>
              <a:buSzPts val="1800"/>
              <a:buChar char="●"/>
            </a:pPr>
            <a:r>
              <a:rPr lang="en"/>
              <a:t>Build Chassis Frame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Shape 264"/>
          <p:cNvSpPr txBox="1"/>
          <p:nvPr/>
        </p:nvSpPr>
        <p:spPr>
          <a:xfrm>
            <a:off x="536475" y="1154425"/>
            <a:ext cx="4482600" cy="5610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2400"/>
              <a:t>Plan for FPR </a:t>
            </a:r>
          </a:p>
        </p:txBody>
      </p:sp>
      <p:sp>
        <p:nvSpPr>
          <p:cNvPr id="265" name="Shape 265"/>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Planning Ahead</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66" name="Shape 266"/>
          <p:cNvSpPr txBox="1"/>
          <p:nvPr/>
        </p:nvSpPr>
        <p:spPr>
          <a:xfrm>
            <a:off x="5621700" y="1154425"/>
            <a:ext cx="2880900" cy="6867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2400"/>
              <a:t>Plan for Demo Day</a:t>
            </a:r>
          </a:p>
        </p:txBody>
      </p:sp>
      <p:sp>
        <p:nvSpPr>
          <p:cNvPr id="267" name="Shape 267"/>
          <p:cNvSpPr txBox="1"/>
          <p:nvPr/>
        </p:nvSpPr>
        <p:spPr>
          <a:xfrm>
            <a:off x="5621700" y="2205075"/>
            <a:ext cx="2880900" cy="1410600"/>
          </a:xfrm>
          <a:prstGeom prst="rect">
            <a:avLst/>
          </a:prstGeom>
          <a:noFill/>
          <a:ln>
            <a:noFill/>
          </a:ln>
        </p:spPr>
        <p:txBody>
          <a:bodyPr anchorCtr="0" anchor="t" bIns="91425" lIns="91425" rIns="91425" wrap="square" tIns="91425">
            <a:noAutofit/>
          </a:bodyPr>
          <a:lstStyle/>
          <a:p>
            <a:pPr indent="-317500" lvl="0" marL="457200" rtl="0">
              <a:spcBef>
                <a:spcPts val="0"/>
              </a:spcBef>
              <a:spcAft>
                <a:spcPts val="0"/>
              </a:spcAft>
              <a:buSzPts val="1400"/>
              <a:buChar char="●"/>
            </a:pPr>
            <a:r>
              <a:rPr lang="en"/>
              <a:t>Prototype on display</a:t>
            </a:r>
          </a:p>
          <a:p>
            <a:pPr indent="-317500" lvl="0" marL="457200" rtl="0">
              <a:spcBef>
                <a:spcPts val="0"/>
              </a:spcBef>
              <a:spcAft>
                <a:spcPts val="0"/>
              </a:spcAft>
              <a:buSzPts val="1400"/>
              <a:buChar char="●"/>
            </a:pPr>
            <a:r>
              <a:rPr lang="en"/>
              <a:t>Video of successful test </a:t>
            </a:r>
          </a:p>
          <a:p>
            <a:pPr indent="-317500" lvl="0" marL="457200" rtl="0">
              <a:spcBef>
                <a:spcPts val="0"/>
              </a:spcBef>
              <a:spcAft>
                <a:spcPts val="0"/>
              </a:spcAft>
              <a:buSzPts val="1400"/>
              <a:buChar char="●"/>
            </a:pPr>
            <a:r>
              <a:rPr lang="en"/>
              <a:t>Poster presentation</a:t>
            </a:r>
          </a:p>
          <a:p>
            <a:pPr indent="-317500" lvl="0" marL="457200" rtl="0">
              <a:spcBef>
                <a:spcPts val="0"/>
              </a:spcBef>
              <a:buSzPts val="1400"/>
              <a:buChar char="●"/>
            </a:pPr>
            <a:r>
              <a:rPr lang="en"/>
              <a:t>Q&amp;A panel</a:t>
            </a:r>
          </a:p>
        </p:txBody>
      </p:sp>
      <p:sp>
        <p:nvSpPr>
          <p:cNvPr id="268" name="Shape 268"/>
          <p:cNvSpPr txBox="1"/>
          <p:nvPr/>
        </p:nvSpPr>
        <p:spPr>
          <a:xfrm>
            <a:off x="1220675" y="2205075"/>
            <a:ext cx="3129600" cy="1410600"/>
          </a:xfrm>
          <a:prstGeom prst="rect">
            <a:avLst/>
          </a:prstGeom>
          <a:noFill/>
          <a:ln>
            <a:noFill/>
          </a:ln>
        </p:spPr>
        <p:txBody>
          <a:bodyPr anchorCtr="0" anchor="t" bIns="91425" lIns="91425" rIns="91425" wrap="square" tIns="91425">
            <a:noAutofit/>
          </a:bodyPr>
          <a:lstStyle/>
          <a:p>
            <a:pPr indent="-317500" lvl="0" marL="457200" rtl="0">
              <a:spcBef>
                <a:spcPts val="0"/>
              </a:spcBef>
              <a:spcAft>
                <a:spcPts val="0"/>
              </a:spcAft>
              <a:buSzPts val="1400"/>
              <a:buChar char="●"/>
            </a:pPr>
            <a:r>
              <a:rPr lang="en"/>
              <a:t>Test in parking lot</a:t>
            </a:r>
          </a:p>
          <a:p>
            <a:pPr indent="-317500" lvl="0" marL="457200" rtl="0">
              <a:spcBef>
                <a:spcPts val="0"/>
              </a:spcBef>
              <a:spcAft>
                <a:spcPts val="0"/>
              </a:spcAft>
              <a:buSzPts val="1400"/>
              <a:buChar char="●"/>
            </a:pPr>
            <a:r>
              <a:rPr lang="en"/>
              <a:t>Backup location Totman gym </a:t>
            </a:r>
          </a:p>
          <a:p>
            <a:pPr indent="-317500" lvl="0" marL="457200" rtl="0">
              <a:spcBef>
                <a:spcPts val="0"/>
              </a:spcBef>
              <a:spcAft>
                <a:spcPts val="0"/>
              </a:spcAft>
              <a:buSzPts val="1400"/>
              <a:buChar char="●"/>
            </a:pPr>
            <a:r>
              <a:rPr lang="en"/>
              <a:t>Oral presentation w/ handouts</a:t>
            </a:r>
          </a:p>
          <a:p>
            <a:pPr indent="-317500" lvl="0" marL="457200" rtl="0">
              <a:spcBef>
                <a:spcPts val="0"/>
              </a:spcBef>
              <a:buSzPts val="1400"/>
              <a:buChar char="●"/>
            </a:pPr>
            <a:r>
              <a:rPr lang="en"/>
              <a:t>Q&amp;A session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Shape 273"/>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Questions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274" name="Shape 274"/>
          <p:cNvSpPr txBox="1"/>
          <p:nvPr/>
        </p:nvSpPr>
        <p:spPr>
          <a:xfrm>
            <a:off x="1960025" y="1997475"/>
            <a:ext cx="5755200" cy="1822800"/>
          </a:xfrm>
          <a:prstGeom prst="rect">
            <a:avLst/>
          </a:prstGeom>
          <a:noFill/>
          <a:ln>
            <a:noFill/>
          </a:ln>
        </p:spPr>
        <p:txBody>
          <a:bodyPr anchorCtr="0" anchor="ctr" bIns="91425" lIns="91425" rIns="91425" wrap="square" tIns="91425">
            <a:noAutofit/>
          </a:bodyPr>
          <a:lstStyle/>
          <a:p>
            <a:pPr indent="0" lvl="0" marL="0" algn="ctr">
              <a:spcBef>
                <a:spcPts val="0"/>
              </a:spcBef>
              <a:buNone/>
            </a:pPr>
            <a:r>
              <a:rPr lang="en" sz="600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Shape 74"/>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RoMo - An autonomous robotic lawn mower</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Image result for robot pushing lawnmower" id="75" name="Shape 75"/>
          <p:cNvPicPr preferRelativeResize="0"/>
          <p:nvPr/>
        </p:nvPicPr>
        <p:blipFill>
          <a:blip r:embed="rId4">
            <a:alphaModFix/>
          </a:blip>
          <a:stretch>
            <a:fillRect/>
          </a:stretch>
        </p:blipFill>
        <p:spPr>
          <a:xfrm>
            <a:off x="1673688" y="1143513"/>
            <a:ext cx="5796625" cy="324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Shape 80"/>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Our idea</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Our vision.JPG" id="81" name="Shape 81"/>
          <p:cNvPicPr preferRelativeResize="0"/>
          <p:nvPr/>
        </p:nvPicPr>
        <p:blipFill>
          <a:blip r:embed="rId4">
            <a:alphaModFix/>
          </a:blip>
          <a:stretch>
            <a:fillRect/>
          </a:stretch>
        </p:blipFill>
        <p:spPr>
          <a:xfrm>
            <a:off x="1673700" y="1143525"/>
            <a:ext cx="5796600" cy="3246101"/>
          </a:xfrm>
          <a:prstGeom prst="rect">
            <a:avLst/>
          </a:prstGeom>
          <a:noFill/>
          <a:ln>
            <a:noFill/>
          </a:ln>
        </p:spPr>
      </p:pic>
      <p:sp>
        <p:nvSpPr>
          <p:cNvPr id="82" name="Shape 82"/>
          <p:cNvSpPr txBox="1"/>
          <p:nvPr/>
        </p:nvSpPr>
        <p:spPr>
          <a:xfrm>
            <a:off x="349550" y="1398225"/>
            <a:ext cx="1410600" cy="6243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 sz="1800"/>
              <a:t>Mowed</a:t>
            </a:r>
          </a:p>
          <a:p>
            <a:pPr indent="0" lvl="0" marL="0" algn="ctr">
              <a:spcBef>
                <a:spcPts val="0"/>
              </a:spcBef>
              <a:buNone/>
            </a:pPr>
            <a:r>
              <a:rPr lang="en" sz="1800"/>
              <a:t>Lawn</a:t>
            </a:r>
          </a:p>
        </p:txBody>
      </p:sp>
      <p:sp>
        <p:nvSpPr>
          <p:cNvPr id="83" name="Shape 83"/>
          <p:cNvSpPr txBox="1"/>
          <p:nvPr/>
        </p:nvSpPr>
        <p:spPr>
          <a:xfrm>
            <a:off x="7593000" y="1313425"/>
            <a:ext cx="1410600" cy="6243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 sz="1800"/>
              <a:t>Unm</a:t>
            </a:r>
            <a:r>
              <a:rPr lang="en" sz="1800"/>
              <a:t>owed</a:t>
            </a:r>
          </a:p>
          <a:p>
            <a:pPr indent="0" lvl="0" marL="0" rtl="0" algn="ctr">
              <a:spcBef>
                <a:spcPts val="0"/>
              </a:spcBef>
              <a:buNone/>
            </a:pPr>
            <a:r>
              <a:rPr lang="en" sz="1800"/>
              <a:t>Lawn</a:t>
            </a:r>
          </a:p>
        </p:txBody>
      </p:sp>
      <p:sp>
        <p:nvSpPr>
          <p:cNvPr id="84" name="Shape 84"/>
          <p:cNvSpPr txBox="1"/>
          <p:nvPr/>
        </p:nvSpPr>
        <p:spPr>
          <a:xfrm>
            <a:off x="429650" y="3013875"/>
            <a:ext cx="1410600" cy="6243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 sz="1800"/>
              <a:t>RoMo</a:t>
            </a:r>
          </a:p>
        </p:txBody>
      </p:sp>
      <p:cxnSp>
        <p:nvCxnSpPr>
          <p:cNvPr id="85" name="Shape 85"/>
          <p:cNvCxnSpPr/>
          <p:nvPr/>
        </p:nvCxnSpPr>
        <p:spPr>
          <a:xfrm flipH="1" rot="10800000">
            <a:off x="1538850" y="2787575"/>
            <a:ext cx="968700" cy="557400"/>
          </a:xfrm>
          <a:prstGeom prst="straightConnector1">
            <a:avLst/>
          </a:prstGeom>
          <a:noFill/>
          <a:ln cap="flat" cmpd="sng" w="9525">
            <a:solidFill>
              <a:srgbClr val="000000"/>
            </a:solidFill>
            <a:prstDash val="solid"/>
            <a:round/>
            <a:headEnd len="lg" w="lg" type="none"/>
            <a:tailEnd len="lg" w="lg" type="triangle"/>
          </a:ln>
        </p:spPr>
      </p:cxnSp>
      <p:cxnSp>
        <p:nvCxnSpPr>
          <p:cNvPr id="86" name="Shape 86"/>
          <p:cNvCxnSpPr/>
          <p:nvPr/>
        </p:nvCxnSpPr>
        <p:spPr>
          <a:xfrm>
            <a:off x="1539550" y="1726175"/>
            <a:ext cx="454800" cy="93300"/>
          </a:xfrm>
          <a:prstGeom prst="straightConnector1">
            <a:avLst/>
          </a:prstGeom>
          <a:noFill/>
          <a:ln cap="flat" cmpd="sng" w="9525">
            <a:solidFill>
              <a:srgbClr val="000000"/>
            </a:solidFill>
            <a:prstDash val="solid"/>
            <a:round/>
            <a:headEnd len="lg" w="lg" type="none"/>
            <a:tailEnd len="lg" w="lg" type="triangle"/>
          </a:ln>
        </p:spPr>
      </p:cxnSp>
      <p:cxnSp>
        <p:nvCxnSpPr>
          <p:cNvPr id="87" name="Shape 87"/>
          <p:cNvCxnSpPr/>
          <p:nvPr/>
        </p:nvCxnSpPr>
        <p:spPr>
          <a:xfrm flipH="1">
            <a:off x="5820000" y="1796150"/>
            <a:ext cx="1994400" cy="839700"/>
          </a:xfrm>
          <a:prstGeom prst="straightConnector1">
            <a:avLst/>
          </a:prstGeom>
          <a:noFill/>
          <a:ln cap="flat" cmpd="sng" w="9525">
            <a:solidFill>
              <a:srgbClr val="00FFFF"/>
            </a:solidFill>
            <a:prstDash val="solid"/>
            <a:round/>
            <a:headEnd len="lg" w="lg" type="none"/>
            <a:tailEnd len="lg" w="lg"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Shape 92"/>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Assessing Needs</a:t>
            </a:r>
          </a:p>
          <a:p>
            <a:pPr indent="0" lvl="0" mar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Image result for lawn mowing pain" id="93" name="Shape 93"/>
          <p:cNvPicPr preferRelativeResize="0"/>
          <p:nvPr/>
        </p:nvPicPr>
        <p:blipFill>
          <a:blip r:embed="rId4">
            <a:alphaModFix/>
          </a:blip>
          <a:stretch>
            <a:fillRect/>
          </a:stretch>
        </p:blipFill>
        <p:spPr>
          <a:xfrm>
            <a:off x="124850" y="1104900"/>
            <a:ext cx="1888374" cy="2106275"/>
          </a:xfrm>
          <a:prstGeom prst="rect">
            <a:avLst/>
          </a:prstGeom>
          <a:noFill/>
          <a:ln>
            <a:noFill/>
          </a:ln>
        </p:spPr>
      </p:pic>
      <p:pic>
        <p:nvPicPr>
          <p:cNvPr descr="Image result for no time" id="94" name="Shape 94"/>
          <p:cNvPicPr preferRelativeResize="0"/>
          <p:nvPr/>
        </p:nvPicPr>
        <p:blipFill>
          <a:blip r:embed="rId5">
            <a:alphaModFix/>
          </a:blip>
          <a:stretch>
            <a:fillRect/>
          </a:stretch>
        </p:blipFill>
        <p:spPr>
          <a:xfrm>
            <a:off x="6656794" y="1104900"/>
            <a:ext cx="2323255" cy="1937775"/>
          </a:xfrm>
          <a:prstGeom prst="rect">
            <a:avLst/>
          </a:prstGeom>
          <a:noFill/>
          <a:ln>
            <a:noFill/>
          </a:ln>
        </p:spPr>
      </p:pic>
      <p:pic>
        <p:nvPicPr>
          <p:cNvPr descr="Image result for empty wallet" id="95" name="Shape 95"/>
          <p:cNvPicPr preferRelativeResize="0"/>
          <p:nvPr/>
        </p:nvPicPr>
        <p:blipFill>
          <a:blip r:embed="rId6">
            <a:alphaModFix/>
          </a:blip>
          <a:stretch>
            <a:fillRect/>
          </a:stretch>
        </p:blipFill>
        <p:spPr>
          <a:xfrm>
            <a:off x="3000513" y="2740575"/>
            <a:ext cx="3142950" cy="1665200"/>
          </a:xfrm>
          <a:prstGeom prst="rect">
            <a:avLst/>
          </a:prstGeom>
          <a:noFill/>
          <a:ln>
            <a:noFill/>
          </a:ln>
        </p:spPr>
      </p:pic>
      <p:sp>
        <p:nvSpPr>
          <p:cNvPr id="96" name="Shape 96"/>
          <p:cNvSpPr txBox="1"/>
          <p:nvPr/>
        </p:nvSpPr>
        <p:spPr>
          <a:xfrm>
            <a:off x="2549550" y="1104900"/>
            <a:ext cx="4044900" cy="1467000"/>
          </a:xfrm>
          <a:prstGeom prst="rect">
            <a:avLst/>
          </a:prstGeom>
          <a:noFill/>
          <a:ln>
            <a:noFill/>
          </a:ln>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Mowing the lawn takes time</a:t>
            </a:r>
          </a:p>
          <a:p>
            <a:pPr indent="-342900" lvl="0" marL="457200" rtl="0">
              <a:spcBef>
                <a:spcPts val="0"/>
              </a:spcBef>
              <a:spcAft>
                <a:spcPts val="0"/>
              </a:spcAft>
              <a:buSzPts val="1800"/>
              <a:buChar char="●"/>
            </a:pPr>
            <a:r>
              <a:rPr lang="en" sz="1800"/>
              <a:t>Physically demanding</a:t>
            </a:r>
          </a:p>
          <a:p>
            <a:pPr indent="-342900" lvl="0" marL="457200" rtl="0">
              <a:spcBef>
                <a:spcPts val="0"/>
              </a:spcBef>
              <a:buSzPts val="1800"/>
              <a:buChar char="●"/>
            </a:pPr>
            <a:r>
              <a:rPr lang="en" sz="1800"/>
              <a:t>Expensive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Shape 101"/>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solidFill>
                  <a:srgbClr val="A61C00"/>
                </a:solidFill>
                <a:latin typeface="Times New Roman"/>
                <a:ea typeface="Times New Roman"/>
                <a:cs typeface="Times New Roman"/>
                <a:sym typeface="Times New Roman"/>
              </a:rPr>
              <a:t>Requirement Analysis: Specifications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Lawn Mower</a:t>
            </a:r>
          </a:p>
          <a:p>
            <a:pPr indent="-317500" lvl="1" marL="914400" rtl="0">
              <a:spcBef>
                <a:spcPts val="0"/>
              </a:spcBef>
              <a:spcAft>
                <a:spcPts val="0"/>
              </a:spcAft>
              <a:buSzPts val="1400"/>
              <a:buChar char="○"/>
            </a:pPr>
            <a:r>
              <a:rPr lang="en"/>
              <a:t>Mows the 1500 sq. ft lawn on one 24V batteries charge</a:t>
            </a:r>
          </a:p>
          <a:p>
            <a:pPr indent="-317500" lvl="1" marL="914400" rtl="0">
              <a:spcBef>
                <a:spcPts val="0"/>
              </a:spcBef>
              <a:spcAft>
                <a:spcPts val="0"/>
              </a:spcAft>
              <a:buSzPts val="1400"/>
              <a:buChar char="○"/>
            </a:pPr>
            <a:r>
              <a:rPr lang="en"/>
              <a:t>Moves at 3.5 MPH +/- 1 MPH</a:t>
            </a:r>
          </a:p>
          <a:p>
            <a:pPr indent="-317500" lvl="1" marL="914400" rtl="0">
              <a:spcBef>
                <a:spcPts val="0"/>
              </a:spcBef>
              <a:spcAft>
                <a:spcPts val="0"/>
              </a:spcAft>
              <a:buSzPts val="1400"/>
              <a:buChar char="○"/>
            </a:pPr>
            <a:r>
              <a:rPr lang="en"/>
              <a:t>5cm Positioning Accuracy</a:t>
            </a:r>
          </a:p>
          <a:p>
            <a:pPr indent="-342900" lvl="0" marL="457200" rtl="0">
              <a:spcBef>
                <a:spcPts val="0"/>
              </a:spcBef>
              <a:spcAft>
                <a:spcPts val="0"/>
              </a:spcAft>
              <a:buSzPts val="1800"/>
              <a:buChar char="●"/>
            </a:pPr>
            <a:r>
              <a:rPr lang="en"/>
              <a:t>Lawn</a:t>
            </a:r>
          </a:p>
          <a:p>
            <a:pPr indent="-317500" lvl="1" marL="914400" rtl="0">
              <a:spcBef>
                <a:spcPts val="0"/>
              </a:spcBef>
              <a:spcAft>
                <a:spcPts val="0"/>
              </a:spcAft>
              <a:buSzPts val="1400"/>
              <a:buChar char="○"/>
            </a:pPr>
            <a:r>
              <a:rPr lang="en"/>
              <a:t>Rectangular</a:t>
            </a:r>
          </a:p>
          <a:p>
            <a:pPr indent="-317500" lvl="1" marL="914400" rtl="0">
              <a:spcBef>
                <a:spcPts val="0"/>
              </a:spcBef>
              <a:spcAft>
                <a:spcPts val="0"/>
              </a:spcAft>
              <a:buSzPts val="1400"/>
              <a:buChar char="○"/>
            </a:pPr>
            <a:r>
              <a:rPr lang="en"/>
              <a:t>Level</a:t>
            </a:r>
          </a:p>
          <a:p>
            <a:pPr indent="-317500" lvl="1" marL="914400" rtl="0">
              <a:spcBef>
                <a:spcPts val="0"/>
              </a:spcBef>
              <a:spcAft>
                <a:spcPts val="0"/>
              </a:spcAft>
              <a:buSzPts val="1400"/>
              <a:buChar char="○"/>
            </a:pPr>
            <a:r>
              <a:rPr lang="en"/>
              <a:t>Obstacle</a:t>
            </a:r>
            <a:r>
              <a:rPr lang="en"/>
              <a:t> free</a:t>
            </a:r>
          </a:p>
          <a:p>
            <a:pPr indent="-317500" lvl="1" marL="914400" rtl="0">
              <a:spcBef>
                <a:spcPts val="0"/>
              </a:spcBef>
              <a:buSzPts val="1400"/>
              <a:buChar char="○"/>
            </a:pPr>
            <a:r>
              <a:rPr lang="en"/>
              <a:t>Known starting position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Shape 107"/>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Design Alternatives (Existing Products)</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Image result for robotic lawn mower" id="108" name="Shape 108"/>
          <p:cNvPicPr preferRelativeResize="0"/>
          <p:nvPr/>
        </p:nvPicPr>
        <p:blipFill>
          <a:blip r:embed="rId4">
            <a:alphaModFix/>
          </a:blip>
          <a:stretch>
            <a:fillRect/>
          </a:stretch>
        </p:blipFill>
        <p:spPr>
          <a:xfrm>
            <a:off x="4323800" y="1393825"/>
            <a:ext cx="4508500" cy="2933700"/>
          </a:xfrm>
          <a:prstGeom prst="rect">
            <a:avLst/>
          </a:prstGeom>
          <a:noFill/>
          <a:ln>
            <a:noFill/>
          </a:ln>
        </p:spPr>
      </p:pic>
      <p:sp>
        <p:nvSpPr>
          <p:cNvPr id="109" name="Shape 1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Products do exist on the market</a:t>
            </a:r>
          </a:p>
          <a:p>
            <a:pPr indent="-317500" lvl="1" marL="914400" rtl="0">
              <a:spcBef>
                <a:spcPts val="0"/>
              </a:spcBef>
              <a:spcAft>
                <a:spcPts val="0"/>
              </a:spcAft>
              <a:buSzPts val="1400"/>
              <a:buChar char="○"/>
            </a:pPr>
            <a:r>
              <a:rPr lang="en"/>
              <a:t>They cost $1500+</a:t>
            </a:r>
          </a:p>
          <a:p>
            <a:pPr indent="-317500" lvl="1" marL="914400" rtl="0">
              <a:spcBef>
                <a:spcPts val="0"/>
              </a:spcBef>
              <a:spcAft>
                <a:spcPts val="0"/>
              </a:spcAft>
              <a:buSzPts val="1400"/>
              <a:buChar char="○"/>
            </a:pPr>
            <a:r>
              <a:rPr lang="en"/>
              <a:t>Require a lot of set up</a:t>
            </a:r>
          </a:p>
          <a:p>
            <a:pPr indent="-317500" lvl="2" marL="1371600" rtl="0">
              <a:spcBef>
                <a:spcPts val="0"/>
              </a:spcBef>
              <a:spcAft>
                <a:spcPts val="0"/>
              </a:spcAft>
              <a:buSzPts val="1400"/>
              <a:buChar char="■"/>
            </a:pPr>
            <a:r>
              <a:rPr lang="en"/>
              <a:t>Pre-mapping of entire yard</a:t>
            </a:r>
          </a:p>
          <a:p>
            <a:pPr indent="-317500" lvl="1" marL="914400" rtl="0">
              <a:spcBef>
                <a:spcPts val="0"/>
              </a:spcBef>
              <a:spcAft>
                <a:spcPts val="0"/>
              </a:spcAft>
              <a:buSzPts val="1400"/>
              <a:buChar char="○"/>
            </a:pPr>
            <a:r>
              <a:rPr lang="en"/>
              <a:t>Poor Battery performance</a:t>
            </a:r>
          </a:p>
          <a:p>
            <a:pPr indent="-342900" lvl="0" marL="457200" rtl="0">
              <a:spcBef>
                <a:spcPts val="0"/>
              </a:spcBef>
              <a:spcAft>
                <a:spcPts val="0"/>
              </a:spcAft>
              <a:buSzPts val="1800"/>
              <a:buChar char="●"/>
            </a:pPr>
            <a:r>
              <a:rPr lang="en"/>
              <a:t>Other Solutions</a:t>
            </a:r>
          </a:p>
          <a:p>
            <a:pPr indent="-317500" lvl="1" marL="914400" rtl="0">
              <a:spcBef>
                <a:spcPts val="0"/>
              </a:spcBef>
              <a:spcAft>
                <a:spcPts val="0"/>
              </a:spcAft>
              <a:buSzPts val="1400"/>
              <a:buChar char="○"/>
            </a:pPr>
            <a:r>
              <a:rPr lang="en"/>
              <a:t>Use of light nodes and IR sensors                                                                                      to define lawn</a:t>
            </a:r>
          </a:p>
          <a:p>
            <a:pPr indent="-317500" lvl="1" marL="914400" rtl="0">
              <a:spcBef>
                <a:spcPts val="0"/>
              </a:spcBef>
              <a:buSzPts val="1400"/>
              <a:buChar char="○"/>
            </a:pPr>
            <a:r>
              <a:rPr lang="en"/>
              <a:t>Use sensors to detect change in                                                                                                           grass to find end of line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Shape 114"/>
          <p:cNvSpPr txBox="1"/>
          <p:nvPr/>
        </p:nvSpPr>
        <p:spPr>
          <a:xfrm>
            <a:off x="2109825" y="1722825"/>
            <a:ext cx="4356900" cy="1835100"/>
          </a:xfrm>
          <a:prstGeom prst="rect">
            <a:avLst/>
          </a:prstGeom>
          <a:noFill/>
          <a:ln>
            <a:noFill/>
          </a:ln>
        </p:spPr>
        <p:txBody>
          <a:bodyPr anchorCtr="0" anchor="t" bIns="91425" lIns="91425" rIns="91425" wrap="square" tIns="91425">
            <a:noAutofit/>
          </a:bodyPr>
          <a:lstStyle/>
          <a:p>
            <a:pPr indent="0" lvl="0" marL="0" rtl="0" algn="ctr">
              <a:spcBef>
                <a:spcPts val="0"/>
              </a:spcBef>
              <a:buNone/>
            </a:pPr>
            <a:r>
              <a:t/>
            </a:r>
            <a:endParaRPr sz="2400"/>
          </a:p>
          <a:p>
            <a:pPr indent="0" lvl="0" marL="0" algn="ctr">
              <a:spcBef>
                <a:spcPts val="0"/>
              </a:spcBef>
              <a:buNone/>
            </a:pPr>
            <a:r>
              <a:t/>
            </a:r>
            <a:endParaRPr sz="2400"/>
          </a:p>
        </p:txBody>
      </p:sp>
      <p:sp>
        <p:nvSpPr>
          <p:cNvPr id="115" name="Shape 115"/>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Overall System Block Diagram</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pic>
        <p:nvPicPr>
          <p:cNvPr descr="Untitled Diagram.png" id="116" name="Shape 116"/>
          <p:cNvPicPr preferRelativeResize="0"/>
          <p:nvPr/>
        </p:nvPicPr>
        <p:blipFill>
          <a:blip r:embed="rId4">
            <a:alphaModFix/>
          </a:blip>
          <a:stretch>
            <a:fillRect/>
          </a:stretch>
        </p:blipFill>
        <p:spPr>
          <a:xfrm>
            <a:off x="2300250" y="1121025"/>
            <a:ext cx="3976049" cy="290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Shape 121"/>
          <p:cNvSpPr txBox="1"/>
          <p:nvPr/>
        </p:nvSpPr>
        <p:spPr>
          <a:xfrm>
            <a:off x="2309325" y="1695600"/>
            <a:ext cx="1376400" cy="462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800">
                <a:latin typeface="Aldrich"/>
                <a:ea typeface="Aldrich"/>
                <a:cs typeface="Aldrich"/>
                <a:sym typeface="Aldrich"/>
              </a:rPr>
              <a:t>Standby</a:t>
            </a:r>
          </a:p>
        </p:txBody>
      </p:sp>
      <p:sp>
        <p:nvSpPr>
          <p:cNvPr id="122" name="Shape 122"/>
          <p:cNvSpPr txBox="1"/>
          <p:nvPr/>
        </p:nvSpPr>
        <p:spPr>
          <a:xfrm>
            <a:off x="124850" y="474400"/>
            <a:ext cx="7852500" cy="462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A61C00"/>
                </a:solidFill>
                <a:latin typeface="Times New Roman"/>
                <a:ea typeface="Times New Roman"/>
                <a:cs typeface="Times New Roman"/>
                <a:sym typeface="Times New Roman"/>
              </a:rPr>
              <a:t>Operation: Base Station</a:t>
            </a:r>
          </a:p>
          <a:p>
            <a:pPr indent="0" lvl="0" marL="0" rtl="0">
              <a:spcBef>
                <a:spcPts val="0"/>
              </a:spcBef>
              <a:buNone/>
            </a:pPr>
            <a:r>
              <a:t/>
            </a:r>
            <a:endParaRPr sz="2400">
              <a:solidFill>
                <a:srgbClr val="A61C00"/>
              </a:solidFill>
              <a:latin typeface="Times New Roman"/>
              <a:ea typeface="Times New Roman"/>
              <a:cs typeface="Times New Roman"/>
              <a:sym typeface="Times New Roman"/>
            </a:endParaRPr>
          </a:p>
          <a:p>
            <a:pPr indent="0" lvl="0" marL="0" rtl="0">
              <a:spcBef>
                <a:spcPts val="0"/>
              </a:spcBef>
              <a:buNone/>
            </a:pPr>
            <a:r>
              <a:t/>
            </a:r>
            <a:endParaRPr sz="2400">
              <a:solidFill>
                <a:srgbClr val="A61C00"/>
              </a:solidFill>
              <a:latin typeface="Times New Roman"/>
              <a:ea typeface="Times New Roman"/>
              <a:cs typeface="Times New Roman"/>
              <a:sym typeface="Times New Roman"/>
            </a:endParaRPr>
          </a:p>
        </p:txBody>
      </p:sp>
      <p:sp>
        <p:nvSpPr>
          <p:cNvPr id="123" name="Shape 123"/>
          <p:cNvSpPr txBox="1"/>
          <p:nvPr/>
        </p:nvSpPr>
        <p:spPr>
          <a:xfrm>
            <a:off x="3883800" y="2870050"/>
            <a:ext cx="1376400" cy="9387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800">
                <a:latin typeface="Aldrich"/>
                <a:ea typeface="Aldrich"/>
                <a:cs typeface="Aldrich"/>
                <a:sym typeface="Aldrich"/>
              </a:rPr>
              <a:t>Start Kinematic GPS</a:t>
            </a:r>
          </a:p>
        </p:txBody>
      </p:sp>
      <p:sp>
        <p:nvSpPr>
          <p:cNvPr id="124" name="Shape 124"/>
          <p:cNvSpPr txBox="1"/>
          <p:nvPr/>
        </p:nvSpPr>
        <p:spPr>
          <a:xfrm>
            <a:off x="5589050" y="1565100"/>
            <a:ext cx="1376400" cy="723000"/>
          </a:xfrm>
          <a:prstGeom prst="rect">
            <a:avLst/>
          </a:prstGeom>
          <a:solidFill>
            <a:srgbClr val="E69138"/>
          </a:solidFill>
          <a:ln>
            <a:noFill/>
          </a:ln>
        </p:spPr>
        <p:txBody>
          <a:bodyPr anchorCtr="0" anchor="t" bIns="91425" lIns="91425" rIns="91425" wrap="square" tIns="91425">
            <a:noAutofit/>
          </a:bodyPr>
          <a:lstStyle/>
          <a:p>
            <a:pPr indent="0" lvl="0" marL="0" rtl="0" algn="ctr">
              <a:spcBef>
                <a:spcPts val="0"/>
              </a:spcBef>
              <a:buNone/>
            </a:pPr>
            <a:r>
              <a:rPr lang="en" sz="1800">
                <a:latin typeface="Aldrich"/>
                <a:ea typeface="Aldrich"/>
                <a:cs typeface="Aldrich"/>
                <a:sym typeface="Aldrich"/>
              </a:rPr>
              <a:t>Ping Rover</a:t>
            </a:r>
          </a:p>
        </p:txBody>
      </p:sp>
      <p:cxnSp>
        <p:nvCxnSpPr>
          <p:cNvPr id="125" name="Shape 125"/>
          <p:cNvCxnSpPr>
            <a:endCxn id="124" idx="1"/>
          </p:cNvCxnSpPr>
          <p:nvPr/>
        </p:nvCxnSpPr>
        <p:spPr>
          <a:xfrm flipH="1" rot="10800000">
            <a:off x="3697250" y="1926600"/>
            <a:ext cx="1891800" cy="9600"/>
          </a:xfrm>
          <a:prstGeom prst="straightConnector1">
            <a:avLst/>
          </a:prstGeom>
          <a:noFill/>
          <a:ln cap="flat" cmpd="sng" w="9525">
            <a:solidFill>
              <a:schemeClr val="dk2"/>
            </a:solidFill>
            <a:prstDash val="solid"/>
            <a:round/>
            <a:headEnd len="lg" w="lg" type="none"/>
            <a:tailEnd len="lg" w="lg" type="triangle"/>
          </a:ln>
        </p:spPr>
      </p:cxnSp>
      <p:sp>
        <p:nvSpPr>
          <p:cNvPr id="126" name="Shape 126"/>
          <p:cNvSpPr/>
          <p:nvPr/>
        </p:nvSpPr>
        <p:spPr>
          <a:xfrm>
            <a:off x="2718880" y="1190267"/>
            <a:ext cx="527875" cy="524225"/>
          </a:xfrm>
          <a:custGeom>
            <a:pathLst>
              <a:path extrusionOk="0" h="20969" w="21115">
                <a:moveTo>
                  <a:pt x="413" y="20969"/>
                </a:moveTo>
                <a:cubicBezTo>
                  <a:pt x="646" y="17858"/>
                  <a:pt x="-1297" y="5418"/>
                  <a:pt x="1813" y="2308"/>
                </a:cubicBezTo>
                <a:cubicBezTo>
                  <a:pt x="4923" y="-802"/>
                  <a:pt x="15886" y="-724"/>
                  <a:pt x="19074" y="2308"/>
                </a:cubicBezTo>
                <a:cubicBezTo>
                  <a:pt x="22262" y="5340"/>
                  <a:pt x="20629" y="17469"/>
                  <a:pt x="20941" y="20502"/>
                </a:cubicBezTo>
              </a:path>
            </a:pathLst>
          </a:custGeom>
          <a:noFill/>
          <a:ln cap="flat" cmpd="sng" w="9525">
            <a:solidFill>
              <a:schemeClr val="dk2"/>
            </a:solidFill>
            <a:prstDash val="solid"/>
            <a:round/>
            <a:headEnd len="lg" w="lg" type="none"/>
            <a:tailEnd len="lg" w="lg" type="triangle"/>
          </a:ln>
        </p:spPr>
      </p:sp>
      <p:sp>
        <p:nvSpPr>
          <p:cNvPr id="127" name="Shape 127"/>
          <p:cNvSpPr/>
          <p:nvPr/>
        </p:nvSpPr>
        <p:spPr>
          <a:xfrm rot="5400000">
            <a:off x="6963630" y="1669280"/>
            <a:ext cx="527875" cy="524225"/>
          </a:xfrm>
          <a:custGeom>
            <a:pathLst>
              <a:path extrusionOk="0" h="20969" w="21115">
                <a:moveTo>
                  <a:pt x="413" y="20969"/>
                </a:moveTo>
                <a:cubicBezTo>
                  <a:pt x="646" y="17858"/>
                  <a:pt x="-1297" y="5418"/>
                  <a:pt x="1813" y="2308"/>
                </a:cubicBezTo>
                <a:cubicBezTo>
                  <a:pt x="4923" y="-802"/>
                  <a:pt x="15886" y="-724"/>
                  <a:pt x="19074" y="2308"/>
                </a:cubicBezTo>
                <a:cubicBezTo>
                  <a:pt x="22262" y="5340"/>
                  <a:pt x="20629" y="17469"/>
                  <a:pt x="20941" y="20502"/>
                </a:cubicBezTo>
              </a:path>
            </a:pathLst>
          </a:custGeom>
          <a:noFill/>
          <a:ln cap="flat" cmpd="sng" w="9525">
            <a:solidFill>
              <a:schemeClr val="dk2"/>
            </a:solidFill>
            <a:prstDash val="solid"/>
            <a:round/>
            <a:headEnd len="lg" w="lg" type="none"/>
            <a:tailEnd len="lg" w="lg" type="triangle"/>
          </a:ln>
        </p:spPr>
      </p:sp>
      <p:sp>
        <p:nvSpPr>
          <p:cNvPr id="128" name="Shape 128"/>
          <p:cNvSpPr/>
          <p:nvPr/>
        </p:nvSpPr>
        <p:spPr>
          <a:xfrm flipH="1" rot="-5400000">
            <a:off x="3376938" y="3147287"/>
            <a:ext cx="489498" cy="524225"/>
          </a:xfrm>
          <a:custGeom>
            <a:pathLst>
              <a:path extrusionOk="0" h="20969" w="21115">
                <a:moveTo>
                  <a:pt x="413" y="20969"/>
                </a:moveTo>
                <a:cubicBezTo>
                  <a:pt x="646" y="17858"/>
                  <a:pt x="-1297" y="5418"/>
                  <a:pt x="1813" y="2308"/>
                </a:cubicBezTo>
                <a:cubicBezTo>
                  <a:pt x="4923" y="-802"/>
                  <a:pt x="15886" y="-724"/>
                  <a:pt x="19074" y="2308"/>
                </a:cubicBezTo>
                <a:cubicBezTo>
                  <a:pt x="22262" y="5340"/>
                  <a:pt x="20629" y="17469"/>
                  <a:pt x="20941" y="20502"/>
                </a:cubicBezTo>
              </a:path>
            </a:pathLst>
          </a:custGeom>
          <a:noFill/>
          <a:ln cap="flat" cmpd="sng" w="9525">
            <a:solidFill>
              <a:schemeClr val="dk2"/>
            </a:solidFill>
            <a:prstDash val="solid"/>
            <a:round/>
            <a:headEnd len="lg" w="lg" type="none"/>
            <a:tailEnd len="lg" w="lg" type="triangle"/>
          </a:ln>
        </p:spPr>
      </p:sp>
      <p:cxnSp>
        <p:nvCxnSpPr>
          <p:cNvPr id="129" name="Shape 129"/>
          <p:cNvCxnSpPr>
            <a:endCxn id="121" idx="2"/>
          </p:cNvCxnSpPr>
          <p:nvPr/>
        </p:nvCxnSpPr>
        <p:spPr>
          <a:xfrm rot="10800000">
            <a:off x="2997525" y="2157600"/>
            <a:ext cx="933000" cy="723300"/>
          </a:xfrm>
          <a:prstGeom prst="straightConnector1">
            <a:avLst/>
          </a:prstGeom>
          <a:noFill/>
          <a:ln cap="flat" cmpd="sng" w="9525">
            <a:solidFill>
              <a:schemeClr val="dk2"/>
            </a:solidFill>
            <a:prstDash val="solid"/>
            <a:round/>
            <a:headEnd len="lg" w="lg" type="none"/>
            <a:tailEnd len="lg" w="lg" type="triangle"/>
          </a:ln>
        </p:spPr>
      </p:cxnSp>
      <p:cxnSp>
        <p:nvCxnSpPr>
          <p:cNvPr id="130" name="Shape 130"/>
          <p:cNvCxnSpPr/>
          <p:nvPr/>
        </p:nvCxnSpPr>
        <p:spPr>
          <a:xfrm flipH="1">
            <a:off x="5283575" y="2309325"/>
            <a:ext cx="1014600" cy="594900"/>
          </a:xfrm>
          <a:prstGeom prst="straightConnector1">
            <a:avLst/>
          </a:prstGeom>
          <a:noFill/>
          <a:ln cap="flat" cmpd="sng" w="9525">
            <a:solidFill>
              <a:schemeClr val="dk2"/>
            </a:solidFill>
            <a:prstDash val="solid"/>
            <a:round/>
            <a:headEnd len="lg" w="lg" type="none"/>
            <a:tailEnd len="lg" w="lg" type="triangle"/>
          </a:ln>
        </p:spPr>
      </p:cxnSp>
      <p:sp>
        <p:nvSpPr>
          <p:cNvPr id="131" name="Shape 131"/>
          <p:cNvSpPr txBox="1"/>
          <p:nvPr/>
        </p:nvSpPr>
        <p:spPr>
          <a:xfrm>
            <a:off x="1702825" y="1072550"/>
            <a:ext cx="1236300" cy="594900"/>
          </a:xfrm>
          <a:prstGeom prst="rect">
            <a:avLst/>
          </a:prstGeom>
          <a:noFill/>
          <a:ln>
            <a:noFill/>
          </a:ln>
        </p:spPr>
        <p:txBody>
          <a:bodyPr anchorCtr="0" anchor="t" bIns="91425" lIns="91425" rIns="91425" wrap="square" tIns="91425">
            <a:noAutofit/>
          </a:bodyPr>
          <a:lstStyle/>
          <a:p>
            <a:pPr indent="0" lvl="0" marL="0" algn="ctr">
              <a:spcBef>
                <a:spcPts val="0"/>
              </a:spcBef>
              <a:buNone/>
            </a:pPr>
            <a:r>
              <a:rPr b="1" lang="en"/>
              <a:t>No User Input</a:t>
            </a:r>
          </a:p>
        </p:txBody>
      </p:sp>
      <p:sp>
        <p:nvSpPr>
          <p:cNvPr id="132" name="Shape 132"/>
          <p:cNvSpPr txBox="1"/>
          <p:nvPr/>
        </p:nvSpPr>
        <p:spPr>
          <a:xfrm>
            <a:off x="1971075" y="2447400"/>
            <a:ext cx="1644600" cy="7230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Rover Indicates Job Complete</a:t>
            </a:r>
          </a:p>
        </p:txBody>
      </p:sp>
      <p:sp>
        <p:nvSpPr>
          <p:cNvPr id="133" name="Shape 133"/>
          <p:cNvSpPr txBox="1"/>
          <p:nvPr/>
        </p:nvSpPr>
        <p:spPr>
          <a:xfrm>
            <a:off x="1866075" y="3654150"/>
            <a:ext cx="1749600" cy="594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Rover Indicates Job Not Complete</a:t>
            </a:r>
          </a:p>
        </p:txBody>
      </p:sp>
      <p:sp>
        <p:nvSpPr>
          <p:cNvPr id="134" name="Shape 134"/>
          <p:cNvSpPr txBox="1"/>
          <p:nvPr/>
        </p:nvSpPr>
        <p:spPr>
          <a:xfrm>
            <a:off x="5589050" y="2511450"/>
            <a:ext cx="1376400" cy="594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Rover Indicates Ready</a:t>
            </a:r>
          </a:p>
        </p:txBody>
      </p:sp>
      <p:sp>
        <p:nvSpPr>
          <p:cNvPr id="135" name="Shape 135"/>
          <p:cNvSpPr txBox="1"/>
          <p:nvPr/>
        </p:nvSpPr>
        <p:spPr>
          <a:xfrm>
            <a:off x="3949189" y="1224950"/>
            <a:ext cx="1376400" cy="594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User Inputs L&amp;W of Lawn</a:t>
            </a:r>
          </a:p>
        </p:txBody>
      </p:sp>
      <p:sp>
        <p:nvSpPr>
          <p:cNvPr id="136" name="Shape 136"/>
          <p:cNvSpPr txBox="1"/>
          <p:nvPr/>
        </p:nvSpPr>
        <p:spPr>
          <a:xfrm>
            <a:off x="7585000" y="1541238"/>
            <a:ext cx="1236300" cy="7803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t>Rover Indicates Not Ready</a:t>
            </a:r>
          </a:p>
        </p:txBody>
      </p:sp>
      <p:cxnSp>
        <p:nvCxnSpPr>
          <p:cNvPr id="137" name="Shape 137"/>
          <p:cNvCxnSpPr>
            <a:endCxn id="121" idx="1"/>
          </p:cNvCxnSpPr>
          <p:nvPr/>
        </p:nvCxnSpPr>
        <p:spPr>
          <a:xfrm>
            <a:off x="1726125" y="1924500"/>
            <a:ext cx="583200" cy="2100"/>
          </a:xfrm>
          <a:prstGeom prst="straightConnector1">
            <a:avLst/>
          </a:prstGeom>
          <a:noFill/>
          <a:ln cap="flat" cmpd="sng" w="9525">
            <a:solidFill>
              <a:schemeClr val="dk2"/>
            </a:solidFill>
            <a:prstDash val="solid"/>
            <a:round/>
            <a:headEnd len="lg" w="lg" type="none"/>
            <a:tailEnd len="lg" w="lg" type="triangle"/>
          </a:ln>
        </p:spPr>
      </p:cxnSp>
      <p:sp>
        <p:nvSpPr>
          <p:cNvPr id="138" name="Shape 138"/>
          <p:cNvSpPr txBox="1"/>
          <p:nvPr/>
        </p:nvSpPr>
        <p:spPr>
          <a:xfrm>
            <a:off x="781450" y="1714500"/>
            <a:ext cx="933000" cy="384900"/>
          </a:xfrm>
          <a:prstGeom prst="rect">
            <a:avLst/>
          </a:prstGeom>
          <a:solidFill>
            <a:srgbClr val="00FFFF"/>
          </a:solidFill>
          <a:ln>
            <a:noFill/>
          </a:ln>
        </p:spPr>
        <p:txBody>
          <a:bodyPr anchorCtr="0" anchor="ctr" bIns="91425" lIns="91425" rIns="91425" wrap="square" tIns="91425">
            <a:noAutofit/>
          </a:bodyPr>
          <a:lstStyle/>
          <a:p>
            <a:pPr indent="0" lvl="0" marL="0" algn="ctr">
              <a:spcBef>
                <a:spcPts val="0"/>
              </a:spcBef>
              <a:buNone/>
            </a:pPr>
            <a:r>
              <a:rPr lang="en">
                <a:latin typeface="Aldrich"/>
                <a:ea typeface="Aldrich"/>
                <a:cs typeface="Aldrich"/>
                <a:sym typeface="Aldrich"/>
              </a:rPr>
              <a:t>Startup</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