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7CA30B1-57C4-4872-AFF5-F5C0497089BA}">
  <a:tblStyle styleId="{C7CA30B1-57C4-4872-AFF5-F5C0497089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Justify design choices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Use independent wheel control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Interference with signals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Use DR as backup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For Obvious reasons people don’t like to mow their own lawn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It takes up free time that you could spend doing things you enjoy or need to do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average american spends 70 hr/yr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It requires a certain degree of physical ability to be able to do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you aren’t able to do it on your own it requires you to pay someone else to do it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It costs the average american $150/yr to maintain their lawn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8.jp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Relationship Id="rId4" Type="http://schemas.openxmlformats.org/officeDocument/2006/relationships/image" Target="../media/image2.jpg"/><Relationship Id="rId5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14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Midway</a:t>
            </a: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 Report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509325" y="1972500"/>
            <a:ext cx="4519200" cy="1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600"/>
              <a:t>Team RoMo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 sz="3600"/>
              <a:t>December 6th, 2017 </a:t>
            </a:r>
          </a:p>
        </p:txBody>
      </p:sp>
      <p:pic>
        <p:nvPicPr>
          <p:cNvPr descr="kwon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33900"/>
            <a:ext cx="914400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Subsystem: Power Supply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81825" y="1022575"/>
            <a:ext cx="5754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24 V battery pack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2x UB1270 AGM 7AH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Assume 1Hr Run Time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400 mAH for Wheel Motors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Around 200 mAH to run other circuitry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2AH for Mower Motor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Leaves around 50 % battery life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5V Regulator (24V - 5V)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ASIN: 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B01GJ0SC2C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24364" l="0" r="0" t="22367"/>
          <a:stretch/>
        </p:blipFill>
        <p:spPr>
          <a:xfrm>
            <a:off x="5221425" y="1390525"/>
            <a:ext cx="3770174" cy="22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Chassis</a:t>
            </a: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feet long x 1.5 feet wide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Pi, GPS PCB, and Motor Control Subsystem mounted inside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Aluminum frame with polymer cover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Assembly pending updated materials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Less than 25 lbs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00" y="1961975"/>
            <a:ext cx="2342850" cy="23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MDR Delivirables: Finalize System Design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System Designed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necessary parts ordered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Other parts in shipping or ready to order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Wheels and casters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Batteries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Raspberry Pi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lang="en" sz="2400"/>
              <a:t>Motors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&amp; Manufacture GPS Boards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3883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 to USB solution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GPS module with phase measurement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Supply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UART to USB 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&amp; Manufacture GPS Boards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201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Solution: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 double sided 0.6mm PCB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Mimimize width of 50Ω trace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450" y="2030175"/>
            <a:ext cx="5353550" cy="25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63777"/>
            <a:ext cx="3901625" cy="20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 Board Preliminary Testing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3804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Static Precise Point Positioning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Shows: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Drift over last 4 hours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Given: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Total Run Time of 08:09:18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(hh:mm:ss)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24482"/>
          <a:stretch/>
        </p:blipFill>
        <p:spPr>
          <a:xfrm>
            <a:off x="4324125" y="1574975"/>
            <a:ext cx="4172775" cy="26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 Board Continued Testing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Whats Next: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Setup</a:t>
            </a:r>
            <a:r>
              <a:rPr lang="en"/>
              <a:t> network to stream measurement data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Kinematic Solutions (differential positing)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If required: alternate antennas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98875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MDR Deliverables: Complete Preliminary Software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for GPS Tracking complete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Motor Control Software written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Quadrature Encoder Decoding: Done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Motor Speed Control Algorithm: Done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PWM Generation: Done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parameter changes for different encoders, motors required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Alternate Support for Speed control of mower blades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Timer to measure frequency of encoder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98875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MDR Deliverables: Build Chassis Frame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Aluminum Bar Ordered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be taken to machine shop now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Chassis construction will be delayed further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 decision to rework with T-slotted aluminum frame pieces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Removes the need for welding and most machining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Frame can be adjusted if slight problems with level or balance are found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Parts are easier to mount on removable frame parts instead of assembled chassis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 Ahead: CDR Deliverables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Shape 194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Rover Built and Functioning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Kinematic GPS Position Functioning</a:t>
            </a: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not, some other positioning system set-up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Motor Control and Positioning system Integrated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Power Components all wired, power requirement met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team Romo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83975" y="2974125"/>
            <a:ext cx="19251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100"/>
              <a:t>Kevin Moriarty   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100"/>
              <a:t>CSE ‘18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100"/>
              <a:t>Hampden, MA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7075750" y="3032038"/>
            <a:ext cx="19251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Leonardo Luchetti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EE ‘18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East Bridgewater, MA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794275" y="2974125"/>
            <a:ext cx="19251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Aaron Stam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EE ‘18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Holden, MA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763100" y="3032038"/>
            <a:ext cx="19251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100"/>
              <a:t>Collin Timmerman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EE ‘18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Westwood, MA</a:t>
            </a:r>
          </a:p>
        </p:txBody>
      </p:sp>
      <p:pic>
        <p:nvPicPr>
          <p:cNvPr descr="13765793_1303436466342854_9035484744761972288_o (1).jpg" id="66" name="Shape 66"/>
          <p:cNvPicPr preferRelativeResize="0"/>
          <p:nvPr/>
        </p:nvPicPr>
        <p:blipFill rotWithShape="1">
          <a:blip r:embed="rId3">
            <a:alphaModFix/>
          </a:blip>
          <a:srcRect b="0" l="12468" r="14185" t="0"/>
          <a:stretch/>
        </p:blipFill>
        <p:spPr>
          <a:xfrm>
            <a:off x="419725" y="1485700"/>
            <a:ext cx="1509025" cy="148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225" y="1485700"/>
            <a:ext cx="2112623" cy="1546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68" name="Shape 68"/>
          <p:cNvPicPr preferRelativeResize="0"/>
          <p:nvPr/>
        </p:nvPicPr>
        <p:blipFill rotWithShape="1">
          <a:blip r:embed="rId5">
            <a:alphaModFix/>
          </a:blip>
          <a:srcRect b="5980" l="0" r="0" t="17742"/>
          <a:stretch/>
        </p:blipFill>
        <p:spPr>
          <a:xfrm>
            <a:off x="2646225" y="1326975"/>
            <a:ext cx="1509025" cy="164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71018-074407.png" id="69" name="Shape 69"/>
          <p:cNvPicPr preferRelativeResize="0"/>
          <p:nvPr/>
        </p:nvPicPr>
        <p:blipFill rotWithShape="1">
          <a:blip r:embed="rId6">
            <a:alphaModFix/>
          </a:blip>
          <a:srcRect b="42517" l="41269" r="0" t="19880"/>
          <a:stretch/>
        </p:blipFill>
        <p:spPr>
          <a:xfrm>
            <a:off x="4872726" y="1556950"/>
            <a:ext cx="1181150" cy="134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 Ahead: Path to FPR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2507600" y="1877775"/>
            <a:ext cx="4863600" cy="15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201" name="Shape 20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1811"/>
            <a:ext cx="9144000" cy="191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 Ahead: Path to FPR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507600" y="1877775"/>
            <a:ext cx="4863600" cy="15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graphicFrame>
        <p:nvGraphicFramePr>
          <p:cNvPr id="208" name="Shape 208"/>
          <p:cNvGraphicFramePr/>
          <p:nvPr/>
        </p:nvGraphicFramePr>
        <p:xfrm>
          <a:off x="243300" y="93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{C7CA30B1-57C4-4872-AFF5-F5C0497089BA}</a:tableStyleId>
              </a:tblPr>
              <a:tblGrid>
                <a:gridCol w="4187475"/>
                <a:gridCol w="1472825"/>
                <a:gridCol w="1443975"/>
                <a:gridCol w="1443975"/>
              </a:tblGrid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Date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Date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Duration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Finish testing/troubleshooting GPS (Aaron)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and Test GPS with Two Receivers (Aaron &amp; Kevin)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20-Dec-18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379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 GPS Software to Raspberry Pi (Aaron &amp; Kevin)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chassis frame (Leo)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Mount Power Supply to Chassis (Collin)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Distribution (Collin)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Mount Motor Control Subsystem to chassis (Leo)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28-Dec-17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Motor Control and Chassis Functionality (Leo &amp; Kevin)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Assembly of Dead Reckoning Subsystem (Collin and Leo)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 Dead Reckoning into Software (Aaron &amp; Kevin)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of Dead Reckoning Subsystem (All)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 GPS and motor control (Aaron &amp; Kevin)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26-Jan-18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2-Feb-18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to meet system requirements (All)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2-Feb-18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2-Mar-18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Integration and Testing (All)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2-Mar-18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11-April-18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Prepare for FPR (All)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11-Apr-18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20-April-18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1960025" y="1997475"/>
            <a:ext cx="57552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600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Assessing Needs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lawn mowing pain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50" y="1104900"/>
            <a:ext cx="1888374" cy="210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time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794" y="1104900"/>
            <a:ext cx="2323255" cy="193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mpty wallet"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513" y="2740575"/>
            <a:ext cx="3142950" cy="16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549550" y="1104900"/>
            <a:ext cx="40449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Mowing the lawn takes time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Physically demanding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Expensive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 Analysis: Specifications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Lawn Mower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Mows the 1500 sq. ft lawn on one 24V battery charge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Moves at 3.5 MPH +/- 1 MPH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Lawn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Rectangular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Level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Obstacle</a:t>
            </a:r>
            <a:r>
              <a:rPr lang="en"/>
              <a:t> free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Known starting position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2221925"/>
            <a:ext cx="3516750" cy="18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109825" y="1722825"/>
            <a:ext cx="4356900" cy="18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1" name="Shape 91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System Block Diagram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75" y="1198888"/>
            <a:ext cx="3366450" cy="28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275" y="3419550"/>
            <a:ext cx="1951674" cy="115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spberry-Pi-3-1-1619x1080.jpg" id="98" name="Shape 98"/>
          <p:cNvPicPr preferRelativeResize="0"/>
          <p:nvPr/>
        </p:nvPicPr>
        <p:blipFill rotWithShape="1">
          <a:blip r:embed="rId3">
            <a:alphaModFix/>
          </a:blip>
          <a:srcRect b="7431" l="5103" r="7514" t="8315"/>
          <a:stretch/>
        </p:blipFill>
        <p:spPr>
          <a:xfrm>
            <a:off x="4743200" y="2295350"/>
            <a:ext cx="3473500" cy="22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Base Station</a:t>
            </a: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Block Diagram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0140604_105532__89353.1401852544.1280.1280.jpg" id="100" name="Shape 100"/>
          <p:cNvPicPr preferRelativeResize="0"/>
          <p:nvPr/>
        </p:nvPicPr>
        <p:blipFill rotWithShape="1">
          <a:blip r:embed="rId4">
            <a:alphaModFix/>
          </a:blip>
          <a:srcRect b="21571" l="25263" r="30421" t="22356"/>
          <a:stretch/>
        </p:blipFill>
        <p:spPr>
          <a:xfrm>
            <a:off x="365200" y="3311362"/>
            <a:ext cx="1475850" cy="12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38" y="936388"/>
            <a:ext cx="5534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b="23890" l="0" r="0" t="12162"/>
          <a:stretch/>
        </p:blipFill>
        <p:spPr>
          <a:xfrm>
            <a:off x="6824775" y="1007399"/>
            <a:ext cx="1797299" cy="11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Rover</a:t>
            </a: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Block Diagram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31gAF1XUZ0L.jpg" id="108" name="Shape 108"/>
          <p:cNvPicPr preferRelativeResize="0"/>
          <p:nvPr/>
        </p:nvPicPr>
        <p:blipFill rotWithShape="1">
          <a:blip r:embed="rId3">
            <a:alphaModFix/>
          </a:blip>
          <a:srcRect b="12508" l="12661" r="17845" t="12725"/>
          <a:stretch/>
        </p:blipFill>
        <p:spPr>
          <a:xfrm>
            <a:off x="6926600" y="2708150"/>
            <a:ext cx="2086725" cy="15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700" y="1338856"/>
            <a:ext cx="1706400" cy="268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3900" y="971875"/>
            <a:ext cx="4585850" cy="35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6">
            <a:alphaModFix/>
          </a:blip>
          <a:srcRect b="6289" l="21481" r="21612" t="5752"/>
          <a:stretch/>
        </p:blipFill>
        <p:spPr>
          <a:xfrm>
            <a:off x="7087375" y="971875"/>
            <a:ext cx="1497700" cy="17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Wheels and Motors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DC Wheel Motors: High torque DC Geared Motors</a:t>
            </a: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24VDC, 300rpm</a:t>
            </a: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PN: </a:t>
            </a:r>
            <a:r>
              <a:rPr lang="en" sz="1200">
                <a:highlight>
                  <a:srgbClr val="FFFFFF"/>
                </a:highlight>
              </a:rPr>
              <a:t>MT-24V300</a:t>
            </a:r>
          </a:p>
          <a:p>
            <a: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Qauick DC-5 24V Rotary Encoder</a:t>
            </a:r>
          </a:p>
          <a:p>
            <a: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PN: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4696639</a:t>
            </a: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FFFF"/>
                </a:highlight>
              </a:rPr>
              <a:t>DC Blade Motor</a:t>
            </a: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highlight>
                  <a:srgbClr val="FFFFFF"/>
                </a:highlight>
              </a:rPr>
              <a:t>24VDC, 20k rpm </a:t>
            </a: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PN: RS-385PH-2465</a:t>
            </a: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highlight>
                  <a:srgbClr val="FFFFFF"/>
                </a:highlight>
              </a:rPr>
              <a:t>Might Gear Down RPM</a:t>
            </a: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100 mm Diameter </a:t>
            </a:r>
            <a:r>
              <a:rPr lang="en" sz="1400"/>
              <a:t>Wheels </a:t>
            </a: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en" sz="1400"/>
              <a:t>76mm Swivel Caster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949" y="3189775"/>
            <a:ext cx="923125" cy="9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450" y="1732925"/>
            <a:ext cx="1592393" cy="92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6087" y="3101362"/>
            <a:ext cx="1011525" cy="10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8150" y="1221138"/>
            <a:ext cx="27241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24850" y="474400"/>
            <a:ext cx="7852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Subsystem: Dead </a:t>
            </a:r>
            <a:r>
              <a:rPr lang="en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Reckoning (extension)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4264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 Axis IMU</a:t>
            </a: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Adafruit 9-DOF IMU Breakout</a:t>
            </a: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PN: </a:t>
            </a: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ADA2472</a:t>
            </a: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Uses BOSCH BNO055</a:t>
            </a: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Generates</a:t>
            </a:r>
          </a:p>
          <a:p>
            <a:pPr indent="-3175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Absolute </a:t>
            </a:r>
            <a:r>
              <a:rPr lang="en"/>
              <a:t>Orientation Vector</a:t>
            </a:r>
          </a:p>
          <a:p>
            <a:pPr indent="-3175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Angular Velocity Vector</a:t>
            </a:r>
          </a:p>
          <a:p>
            <a:pPr indent="-3175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Acceleration Vector</a:t>
            </a: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400"/>
              <a:buChar char="○"/>
            </a:pPr>
            <a:r>
              <a:rPr lang="en"/>
              <a:t>Compute Change in Position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500" y="936400"/>
            <a:ext cx="2683500" cy="27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6289" l="21481" r="24067" t="5752"/>
          <a:stretch/>
        </p:blipFill>
        <p:spPr>
          <a:xfrm>
            <a:off x="5100900" y="2756400"/>
            <a:ext cx="1433125" cy="17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