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Need to calculate how much power the Arduino will draw in order to find right solar panel/battery size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Title Slid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Shape 23"/>
          <p:cNvGrpSpPr/>
          <p:nvPr/>
        </p:nvGrpSpPr>
        <p:grpSpPr>
          <a:xfrm>
            <a:off x="-78" y="-6350"/>
            <a:ext cx="9144185" cy="5149935"/>
            <a:chOff x="-104" y="-8467"/>
            <a:chExt cx="12192246" cy="6866580"/>
          </a:xfrm>
        </p:grpSpPr>
        <p:cxnSp>
          <p:nvCxnSpPr>
            <p:cNvPr id="24" name="Shape 24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" name="Shape 25"/>
            <p:cNvCxnSpPr/>
            <p:nvPr/>
          </p:nvCxnSpPr>
          <p:spPr>
            <a:xfrm flipH="1">
              <a:off x="7425125" y="3681413"/>
              <a:ext cx="4763700" cy="317670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6" name="Shape 26"/>
            <p:cNvSpPr/>
            <p:nvPr/>
          </p:nvSpPr>
          <p:spPr>
            <a:xfrm>
              <a:off x="9181476" y="-8467"/>
              <a:ext cx="3007200" cy="6866400"/>
            </a:xfrm>
            <a:custGeom>
              <a:pathLst>
                <a:path extrusionOk="0" h="120000" w="120000">
                  <a:moveTo>
                    <a:pt x="81621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0" y="119999"/>
                  </a:lnTo>
                  <a:lnTo>
                    <a:pt x="81621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Shape 27"/>
            <p:cNvSpPr/>
            <p:nvPr/>
          </p:nvSpPr>
          <p:spPr>
            <a:xfrm>
              <a:off x="9603442" y="-8467"/>
              <a:ext cx="25887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56067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Shape 28"/>
            <p:cNvSpPr/>
            <p:nvPr/>
          </p:nvSpPr>
          <p:spPr>
            <a:xfrm>
              <a:off x="8932333" y="3048000"/>
              <a:ext cx="3259800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9334500" y="-8467"/>
              <a:ext cx="28542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103873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96F06">
                <a:alpha val="69803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10898730" y="-8467"/>
              <a:ext cx="1290000" cy="6866400"/>
            </a:xfrm>
            <a:custGeom>
              <a:pathLst>
                <a:path extrusionOk="0" h="120000" w="120000">
                  <a:moveTo>
                    <a:pt x="94852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lnTo>
                    <a:pt x="94852" y="0"/>
                  </a:lnTo>
                  <a:close/>
                </a:path>
              </a:pathLst>
            </a:custGeom>
            <a:solidFill>
              <a:srgbClr val="FFDE6A">
                <a:alpha val="69803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10938999" y="-8467"/>
              <a:ext cx="12498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6515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10371666" y="3589867"/>
              <a:ext cx="1817100" cy="32682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0800000">
              <a:off x="-104" y="54"/>
              <a:ext cx="842700" cy="56661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Shape 34"/>
          <p:cNvSpPr txBox="1"/>
          <p:nvPr>
            <p:ph type="ctrTitle"/>
          </p:nvPr>
        </p:nvSpPr>
        <p:spPr>
          <a:xfrm>
            <a:off x="1130300" y="1803400"/>
            <a:ext cx="5825100" cy="123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r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405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1130300" y="3038125"/>
            <a:ext cx="5825100" cy="8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 with Caption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508001" y="3600450"/>
            <a:ext cx="64476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1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9" name="Shape 89"/>
          <p:cNvSpPr/>
          <p:nvPr>
            <p:ph idx="2" type="pic"/>
          </p:nvPr>
        </p:nvSpPr>
        <p:spPr>
          <a:xfrm>
            <a:off x="508001" y="457200"/>
            <a:ext cx="6447600" cy="28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508001" y="4025504"/>
            <a:ext cx="6447600" cy="5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675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itle and Caption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508001" y="457200"/>
            <a:ext cx="64476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508001" y="3352800"/>
            <a:ext cx="6447600" cy="11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Quote with Caption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698500" y="457200"/>
            <a:ext cx="60705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1024604" y="2724150"/>
            <a:ext cx="5418300" cy="2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2" type="body"/>
          </p:nvPr>
        </p:nvSpPr>
        <p:spPr>
          <a:xfrm>
            <a:off x="508001" y="3352800"/>
            <a:ext cx="6447600" cy="11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  <p:sp>
        <p:nvSpPr>
          <p:cNvPr id="107" name="Shape 107"/>
          <p:cNvSpPr txBox="1"/>
          <p:nvPr/>
        </p:nvSpPr>
        <p:spPr>
          <a:xfrm>
            <a:off x="406403" y="592784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6669758" y="2164917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Name Card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508001" y="1448991"/>
            <a:ext cx="6447600" cy="194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508001" y="3395586"/>
            <a:ext cx="64476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3" name="Shape 113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Quote Name Card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698500" y="457200"/>
            <a:ext cx="60705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507999" y="3009900"/>
            <a:ext cx="6447600" cy="3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2" type="body"/>
          </p:nvPr>
        </p:nvSpPr>
        <p:spPr>
          <a:xfrm>
            <a:off x="508001" y="3395586"/>
            <a:ext cx="64476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  <p:sp>
        <p:nvSpPr>
          <p:cNvPr id="122" name="Shape 122"/>
          <p:cNvSpPr txBox="1"/>
          <p:nvPr/>
        </p:nvSpPr>
        <p:spPr>
          <a:xfrm>
            <a:off x="406403" y="592784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6669758" y="2164917"/>
            <a:ext cx="4572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rPr b="0" i="0" lang="en" sz="6000" u="none" cap="none" strike="noStrike">
                <a:solidFill>
                  <a:srgbClr val="FFDE6A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ue or False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514350" y="457200"/>
            <a:ext cx="6441300" cy="22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33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507999" y="3009900"/>
            <a:ext cx="6447600" cy="38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2" type="body"/>
          </p:nvPr>
        </p:nvSpPr>
        <p:spPr>
          <a:xfrm>
            <a:off x="508001" y="3395586"/>
            <a:ext cx="6447600" cy="11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35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8" name="Shape 128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itle and Vertical 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 rot="5400000">
            <a:off x="2276402" y="-148058"/>
            <a:ext cx="2910600" cy="64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4" name="Shape 13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5" name="Shape 135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 Title and 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 rot="5400000">
            <a:off x="4495662" y="1937250"/>
            <a:ext cx="3938700" cy="9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 rot="5400000">
            <a:off x="1186264" y="-220950"/>
            <a:ext cx="3938700" cy="52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b="0" i="0" lang="en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508001" y="2025651"/>
            <a:ext cx="64476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30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508001" y="3395586"/>
            <a:ext cx="64476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5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3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105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508001" y="1620442"/>
            <a:ext cx="64476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508001" y="1620442"/>
            <a:ext cx="31380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x="3817477" y="1620442"/>
            <a:ext cx="31380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is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506809" y="1620737"/>
            <a:ext cx="31392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1" i="0" sz="15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1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506809" y="2052934"/>
            <a:ext cx="31392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3" type="body"/>
          </p:nvPr>
        </p:nvSpPr>
        <p:spPr>
          <a:xfrm>
            <a:off x="3816287" y="1620737"/>
            <a:ext cx="31392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3429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1" i="0" sz="15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6858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1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0287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3716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17145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0574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24003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274320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1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4" type="body"/>
          </p:nvPr>
        </p:nvSpPr>
        <p:spPr>
          <a:xfrm>
            <a:off x="3816288" y="2052934"/>
            <a:ext cx="31392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accent1"/>
              </a:buClr>
              <a:buFont typeface="Trebuchet MS"/>
              <a:buNone/>
            </a:pPr>
            <a:fld id="{00000000-1234-1234-1234-123412341234}" type="slidenum">
              <a:rPr b="0" i="0" lang="en" sz="675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nt with Ca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508001" y="1123953"/>
            <a:ext cx="2890800" cy="95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15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570346" y="386193"/>
            <a:ext cx="3385200" cy="41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2" type="body"/>
          </p:nvPr>
        </p:nvSpPr>
        <p:spPr>
          <a:xfrm>
            <a:off x="508001" y="2082802"/>
            <a:ext cx="2890800" cy="19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2597" lvl="1" marL="342797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2495" lvl="2" marL="68559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391" lvl="3" marL="1028391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288" lvl="4" marL="1371188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185" lvl="5" marL="171398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082" lvl="6" marL="205678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1979" lvl="7" marL="239958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1876" lvl="8" marL="2742377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b="0" i="0" sz="7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2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0" y="-6350"/>
            <a:ext cx="9144107" cy="5149935"/>
            <a:chOff x="0" y="-8467"/>
            <a:chExt cx="12192142" cy="6866580"/>
          </a:xfrm>
        </p:grpSpPr>
        <p:cxnSp>
          <p:nvCxnSpPr>
            <p:cNvPr id="7" name="Shape 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" name="Shape 8"/>
            <p:cNvCxnSpPr/>
            <p:nvPr/>
          </p:nvCxnSpPr>
          <p:spPr>
            <a:xfrm flipH="1">
              <a:off x="7425125" y="3681413"/>
              <a:ext cx="4763700" cy="3176700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9" name="Shape 9"/>
            <p:cNvSpPr/>
            <p:nvPr/>
          </p:nvSpPr>
          <p:spPr>
            <a:xfrm>
              <a:off x="9181476" y="-8467"/>
              <a:ext cx="3007200" cy="6866400"/>
            </a:xfrm>
            <a:custGeom>
              <a:pathLst>
                <a:path extrusionOk="0" h="120000" w="120000">
                  <a:moveTo>
                    <a:pt x="81621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0" y="119999"/>
                  </a:lnTo>
                  <a:lnTo>
                    <a:pt x="81621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Shape 10"/>
            <p:cNvSpPr/>
            <p:nvPr/>
          </p:nvSpPr>
          <p:spPr>
            <a:xfrm>
              <a:off x="9603442" y="-8467"/>
              <a:ext cx="25887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56067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Shape 11"/>
            <p:cNvSpPr/>
            <p:nvPr/>
          </p:nvSpPr>
          <p:spPr>
            <a:xfrm>
              <a:off x="8932333" y="3048000"/>
              <a:ext cx="3259800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9334500" y="-8467"/>
              <a:ext cx="28542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103873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96F06">
                <a:alpha val="69803"/>
              </a:srgbClr>
            </a:solidFill>
            <a:ln>
              <a:noFill/>
            </a:ln>
          </p:spPr>
        </p:sp>
        <p:sp>
          <p:nvSpPr>
            <p:cNvPr id="13" name="Shape 13"/>
            <p:cNvSpPr/>
            <p:nvPr/>
          </p:nvSpPr>
          <p:spPr>
            <a:xfrm>
              <a:off x="10898730" y="-8467"/>
              <a:ext cx="1290000" cy="6866400"/>
            </a:xfrm>
            <a:custGeom>
              <a:pathLst>
                <a:path extrusionOk="0" h="120000" w="120000">
                  <a:moveTo>
                    <a:pt x="94852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lnTo>
                    <a:pt x="94852" y="0"/>
                  </a:lnTo>
                  <a:close/>
                </a:path>
              </a:pathLst>
            </a:custGeom>
            <a:solidFill>
              <a:srgbClr val="FFDE6A">
                <a:alpha val="69803"/>
              </a:srgbClr>
            </a:solidFill>
            <a:ln>
              <a:noFill/>
            </a:ln>
          </p:spPr>
        </p:sp>
        <p:sp>
          <p:nvSpPr>
            <p:cNvPr id="14" name="Shape 14"/>
            <p:cNvSpPr/>
            <p:nvPr/>
          </p:nvSpPr>
          <p:spPr>
            <a:xfrm>
              <a:off x="10938999" y="-8467"/>
              <a:ext cx="1249800" cy="6866400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6515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Shape 15"/>
            <p:cNvSpPr/>
            <p:nvPr/>
          </p:nvSpPr>
          <p:spPr>
            <a:xfrm>
              <a:off x="10371666" y="3589867"/>
              <a:ext cx="1817100" cy="3268200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0" y="4013200"/>
              <a:ext cx="448800" cy="28449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Shape 17"/>
          <p:cNvSpPr txBox="1"/>
          <p:nvPr>
            <p:ph type="title"/>
          </p:nvPr>
        </p:nvSpPr>
        <p:spPr>
          <a:xfrm>
            <a:off x="508001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ts val="1400"/>
              <a:buFont typeface="Trebuchet MS"/>
              <a:buNone/>
              <a:defRPr b="0" i="0" sz="27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508001" y="1620442"/>
            <a:ext cx="64476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88595" lvl="0" marL="257175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080"/>
              <a:buFont typeface="Noto Sans Symbols"/>
              <a:buChar char="▶"/>
              <a:defRPr b="0" i="0" sz="13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3352" lvl="1" marL="557212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8109" lvl="2" marL="8572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Char char="▶"/>
              <a:defRPr b="0" i="0" sz="105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5730" lvl="3" marL="12001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5730" lvl="4" marL="15430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5729" lvl="5" marL="18859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5729" lvl="6" marL="22288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5729" lvl="7" marL="25717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5729" lvl="8" marL="2914650" marR="0" rtl="0" algn="l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Char char="▶"/>
              <a:defRPr b="0" i="0" sz="9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SzPts val="1400"/>
              <a:buNone/>
              <a:defRPr b="0" i="0" sz="675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6442998" y="4531022"/>
            <a:ext cx="512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2"/>
              </a:buClr>
              <a:buFont typeface="Trebuchet MS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ctrTitle"/>
          </p:nvPr>
        </p:nvSpPr>
        <p:spPr>
          <a:xfrm>
            <a:off x="1080825" y="950275"/>
            <a:ext cx="5825100" cy="1234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Instrumented Beehive</a:t>
            </a:r>
          </a:p>
        </p:txBody>
      </p:sp>
      <p:sp>
        <p:nvSpPr>
          <p:cNvPr id="148" name="Shape 148"/>
          <p:cNvSpPr txBox="1"/>
          <p:nvPr>
            <p:ph idx="1" type="subTitle"/>
          </p:nvPr>
        </p:nvSpPr>
        <p:spPr>
          <a:xfrm>
            <a:off x="948225" y="2506450"/>
            <a:ext cx="6090300" cy="822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b="1" lang="en" sz="1750">
                <a:solidFill>
                  <a:srgbClr val="3F3F3F"/>
                </a:solidFill>
              </a:rPr>
              <a:t>Team 1:</a:t>
            </a:r>
          </a:p>
          <a:p>
            <a:pPr indent="0" lvl="0" marL="0" algn="ctr">
              <a:spcBef>
                <a:spcPts val="0"/>
              </a:spcBef>
              <a:buNone/>
            </a:pPr>
            <a:r>
              <a:rPr lang="en" sz="1750">
                <a:solidFill>
                  <a:srgbClr val="3F3F3F"/>
                </a:solidFill>
              </a:rPr>
              <a:t>CSE:</a:t>
            </a:r>
            <a:r>
              <a:rPr lang="en" sz="1750">
                <a:solidFill>
                  <a:srgbClr val="3F3F3F"/>
                </a:solidFill>
              </a:rPr>
              <a:t> Max Aukshunas, Manali Palwankar</a:t>
            </a:r>
          </a:p>
          <a:p>
            <a:pPr indent="0" lvl="0" marL="0" algn="ctr">
              <a:spcBef>
                <a:spcPts val="0"/>
              </a:spcBef>
              <a:buNone/>
            </a:pPr>
            <a:r>
              <a:rPr lang="en" sz="1750">
                <a:solidFill>
                  <a:srgbClr val="3F3F3F"/>
                </a:solidFill>
              </a:rPr>
              <a:t>MIE: Virginia Ng, Amy Morin, Phuoc Truong, Benjamin Palazzi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Data Processing and Storage</a:t>
            </a:r>
          </a:p>
          <a:p>
            <a:pPr indent="0" lvl="0" marL="0"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Arduino Uno has:</a:t>
            </a:r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■"/>
            </a:pPr>
            <a:r>
              <a:rPr lang="en" sz="1800">
                <a:solidFill>
                  <a:srgbClr val="3F3F3F"/>
                </a:solidFill>
              </a:rPr>
              <a:t>32 KB Flash Memory</a:t>
            </a:r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■"/>
            </a:pPr>
            <a:r>
              <a:rPr lang="en" sz="1800">
                <a:solidFill>
                  <a:srgbClr val="3F3F3F"/>
                </a:solidFill>
              </a:rPr>
              <a:t>2 KB SRAM</a:t>
            </a:r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■"/>
            </a:pPr>
            <a:r>
              <a:rPr lang="en" sz="1800">
                <a:solidFill>
                  <a:srgbClr val="3F3F3F"/>
                </a:solidFill>
              </a:rPr>
              <a:t>1 KB EEPROM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ESP8266 WiFi Module also has 1 MB Flash Memory 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All sensors come with libraries to work with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Data for each individual sensor is date/time stamped and stored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Data constantly being checked for conditions</a:t>
            </a:r>
          </a:p>
          <a:p>
            <a:pPr indent="-342900" lvl="2" marL="13716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■"/>
            </a:pPr>
            <a:r>
              <a:rPr lang="en" sz="1800"/>
              <a:t>Motion of large object detected</a:t>
            </a:r>
          </a:p>
          <a:p>
            <a:pPr indent="-342900" lvl="2" marL="1371600" rtl="0">
              <a:spcBef>
                <a:spcPts val="0"/>
              </a:spcBef>
              <a:buClr>
                <a:srgbClr val="333333"/>
              </a:buClr>
              <a:buSzPts val="1800"/>
              <a:buChar char="■"/>
            </a:pPr>
            <a:r>
              <a:rPr lang="en" sz="1800"/>
              <a:t>Irregular temperature/humidity over long enough period of time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Data Analysis &amp; Alerts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311700" y="1152475"/>
            <a:ext cx="8520600" cy="3245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Twilio service used to send real-time SMS alerts 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■"/>
            </a:pPr>
            <a:r>
              <a:rPr lang="en" sz="2000"/>
              <a:t>Intruder/security alerts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■"/>
            </a:pPr>
            <a:r>
              <a:rPr lang="en" sz="2000"/>
              <a:t>Irregularities in temperature/humidity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Create a web server using hosting site (HostWinds, HostGator)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Use ESP8266 libraries to upload data to server via WiFi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Data will be uploaded at the end of every day</a:t>
            </a:r>
          </a:p>
          <a:p>
            <a:pPr indent="-355600" lvl="0" marL="457200" rtl="0">
              <a:spcBef>
                <a:spcPts val="0"/>
              </a:spcBef>
              <a:buClr>
                <a:srgbClr val="3F3F3F"/>
              </a:buClr>
              <a:buSzPts val="2000"/>
              <a:buChar char="●"/>
            </a:pPr>
            <a:r>
              <a:rPr lang="en" sz="2000"/>
              <a:t>Create graphs to help visualize data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  <p:pic>
        <p:nvPicPr>
          <p:cNvPr id="212" name="Shape 2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5575" y="3404275"/>
            <a:ext cx="2968499" cy="158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Proposed MDR Deliverables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2 temperature sensors taking readings every 10 minutes, time/date stamped, data then stored on Arduino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●"/>
            </a:pPr>
            <a:r>
              <a:rPr lang="en" sz="2000"/>
              <a:t>Data is able to be uploaded to server and seen on UI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●"/>
            </a:pPr>
            <a:r>
              <a:rPr lang="en" sz="2000"/>
              <a:t>Real-time sms alert caused by increase/decrease in temperature</a:t>
            </a:r>
          </a:p>
          <a:p>
            <a:pPr indent="-355600" lvl="0" marL="457200" rtl="0">
              <a:spcBef>
                <a:spcPts val="0"/>
              </a:spcBef>
              <a:buClr>
                <a:srgbClr val="333333"/>
              </a:buClr>
              <a:buSzPts val="2000"/>
              <a:buChar char="●"/>
            </a:pPr>
            <a:r>
              <a:rPr lang="en" sz="2000"/>
              <a:t>Prototype of power supply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</p:txBody>
      </p:sp>
      <p:pic>
        <p:nvPicPr>
          <p:cNvPr descr="mdr deliverables copyy.png" id="219" name="Shape 2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60125" y="1303400"/>
            <a:ext cx="4857824" cy="4857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What We’ll Present At Demo Day</a:t>
            </a:r>
          </a:p>
        </p:txBody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10-frame beehive with sensor network and Arduino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Solar panel with battery pack is powering Arduino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We are able to take temperature and humidity readings, upload them to </a:t>
            </a:r>
            <a:r>
              <a:rPr lang="en" sz="2000"/>
              <a:t>the web server with WiFi</a:t>
            </a:r>
            <a:r>
              <a:rPr lang="en" sz="2000">
                <a:solidFill>
                  <a:srgbClr val="3F3F3F"/>
                </a:solidFill>
              </a:rPr>
              <a:t> an</a:t>
            </a:r>
            <a:r>
              <a:rPr lang="en" sz="2000"/>
              <a:t>d display graphs of readings over time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Significant changes to temperature/humidity will trigger sms alerts sent to one’s phone</a:t>
            </a:r>
          </a:p>
          <a:p>
            <a:pPr indent="-355600" lvl="0" marL="457200" rtl="0">
              <a:spcBef>
                <a:spcPts val="0"/>
              </a:spcBef>
              <a:buClr>
                <a:srgbClr val="000000"/>
              </a:buClr>
              <a:buSzPts val="2000"/>
              <a:buChar char="●"/>
            </a:pPr>
            <a:r>
              <a:rPr lang="en" sz="2000"/>
              <a:t>When movement from a large object is sensed, sms alert is triggered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Team Member Responsibilities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●"/>
            </a:pPr>
            <a:r>
              <a:rPr b="1" lang="en" sz="2000">
                <a:solidFill>
                  <a:srgbClr val="3F3F3F"/>
                </a:solidFill>
              </a:rPr>
              <a:t>Max Aukshunas:</a:t>
            </a:r>
            <a:r>
              <a:rPr lang="en" sz="2000">
                <a:solidFill>
                  <a:srgbClr val="3F3F3F"/>
                </a:solidFill>
              </a:rPr>
              <a:t> </a:t>
            </a:r>
            <a:r>
              <a:rPr lang="en" sz="2000"/>
              <a:t>Using Twilio API to send SMS alerts, create a web server, upload/manipulate data</a:t>
            </a:r>
          </a:p>
          <a:p>
            <a:pPr indent="-355600" lvl="0" marL="457200" rtl="0">
              <a:spcBef>
                <a:spcPts val="0"/>
              </a:spcBef>
              <a:buClr>
                <a:srgbClr val="333333"/>
              </a:buClr>
              <a:buSzPts val="2000"/>
              <a:buChar char="●"/>
            </a:pPr>
            <a:r>
              <a:rPr b="1" lang="en" sz="2000"/>
              <a:t>Manali Palwankar:</a:t>
            </a:r>
            <a:r>
              <a:rPr lang="en" sz="2000"/>
              <a:t> Collect data from all sensors, store them in an organized way on Arduino, ready data for transfer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●"/>
            </a:pPr>
            <a:r>
              <a:rPr b="1" lang="en" sz="2000"/>
              <a:t>Benjamin Palazzi:</a:t>
            </a:r>
            <a:r>
              <a:rPr lang="en" sz="2000"/>
              <a:t> Designing/implementing sensor network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●"/>
            </a:pPr>
            <a:r>
              <a:rPr b="1" lang="en" sz="2000"/>
              <a:t>Amy Morin: </a:t>
            </a:r>
            <a:r>
              <a:rPr lang="en" sz="2000"/>
              <a:t>Designing/implementing sensor network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000"/>
              <a:buChar char="●"/>
            </a:pPr>
            <a:r>
              <a:rPr b="1" lang="en" sz="2000">
                <a:solidFill>
                  <a:srgbClr val="3F3F3F"/>
                </a:solidFill>
              </a:rPr>
              <a:t>Phuoc Truong: </a:t>
            </a:r>
            <a:r>
              <a:rPr lang="en" sz="2000"/>
              <a:t>Fabrication lead/connecting power supply</a:t>
            </a:r>
            <a:r>
              <a:rPr b="1" lang="en" sz="2000"/>
              <a:t> </a:t>
            </a:r>
          </a:p>
          <a:p>
            <a:pPr indent="-355600" lvl="0" marL="457200">
              <a:spcBef>
                <a:spcPts val="0"/>
              </a:spcBef>
              <a:buClr>
                <a:srgbClr val="333333"/>
              </a:buClr>
              <a:buSzPts val="2000"/>
              <a:buChar char="●"/>
            </a:pPr>
            <a:r>
              <a:rPr b="1" lang="en" sz="2000"/>
              <a:t>Virginia Ng:</a:t>
            </a:r>
            <a:r>
              <a:rPr lang="en" sz="2000"/>
              <a:t> Team lead/integrating components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idx="1" type="body"/>
          </p:nvPr>
        </p:nvSpPr>
        <p:spPr>
          <a:xfrm>
            <a:off x="64425" y="2203425"/>
            <a:ext cx="8520600" cy="1048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69850" lvl="0" marL="0" rtl="0" algn="ctr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chemeClr val="dk1"/>
                </a:solidFill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311700" y="496550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Problem Statement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Bees must live in a healthy colony in order to thrive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Very hard to maintain healthy colony when little is known about what goes on in hive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●"/>
            </a:pPr>
            <a:r>
              <a:rPr lang="en" sz="2000">
                <a:solidFill>
                  <a:srgbClr val="3F3F3F"/>
                </a:solidFill>
              </a:rPr>
              <a:t>Beekeepers must perform </a:t>
            </a:r>
            <a:r>
              <a:rPr b="1" lang="en" sz="2000">
                <a:solidFill>
                  <a:srgbClr val="3F3F3F"/>
                </a:solidFill>
              </a:rPr>
              <a:t>manual</a:t>
            </a:r>
            <a:r>
              <a:rPr lang="en" sz="2000">
                <a:solidFill>
                  <a:srgbClr val="3F3F3F"/>
                </a:solidFill>
              </a:rPr>
              <a:t> inspections to assess colony health</a:t>
            </a:r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Char char="■"/>
            </a:pPr>
            <a:r>
              <a:rPr lang="en" sz="1600">
                <a:solidFill>
                  <a:srgbClr val="3F3F3F"/>
                </a:solidFill>
              </a:rPr>
              <a:t>Time and labor consuming</a:t>
            </a:r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Char char="■"/>
            </a:pPr>
            <a:r>
              <a:rPr lang="en" sz="1600">
                <a:solidFill>
                  <a:srgbClr val="3F3F3F"/>
                </a:solidFill>
              </a:rPr>
              <a:t>Can only be done at certain times/days of year</a:t>
            </a:r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Char char="■"/>
            </a:pPr>
            <a:r>
              <a:rPr lang="en" sz="1600">
                <a:solidFill>
                  <a:srgbClr val="3F3F3F"/>
                </a:solidFill>
              </a:rPr>
              <a:t>Disturbs bees</a:t>
            </a:r>
          </a:p>
          <a:p>
            <a:pPr indent="-330200" lvl="2" marL="1371600" rtl="0">
              <a:spcBef>
                <a:spcPts val="0"/>
              </a:spcBef>
              <a:buClr>
                <a:srgbClr val="3F3F3F"/>
              </a:buClr>
              <a:buSzPts val="1600"/>
              <a:buChar char="■"/>
            </a:pPr>
            <a:r>
              <a:rPr lang="en" sz="1600">
                <a:solidFill>
                  <a:srgbClr val="3F3F3F"/>
                </a:solidFill>
              </a:rPr>
              <a:t>Varies in accurac</a:t>
            </a:r>
            <a:r>
              <a:rPr lang="en" sz="1600"/>
              <a:t>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How significant is the problem?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●"/>
            </a:pPr>
            <a:r>
              <a:rPr lang="en" sz="2000">
                <a:solidFill>
                  <a:srgbClr val="3F3F3F"/>
                </a:solidFill>
              </a:rPr>
              <a:t>Around 100 million beehives kept globally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●"/>
            </a:pPr>
            <a:r>
              <a:rPr lang="en" sz="2000">
                <a:solidFill>
                  <a:srgbClr val="3F3F3F"/>
                </a:solidFill>
              </a:rPr>
              <a:t>Total value of pollination services in US: $10b-$15b annually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Heavily reliant on bees to pollinate our plants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●"/>
            </a:pPr>
            <a:r>
              <a:rPr lang="en" sz="2000">
                <a:solidFill>
                  <a:srgbClr val="3F3F3F"/>
                </a:solidFill>
              </a:rPr>
              <a:t>Massive increase in number of bees dying because of: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■"/>
            </a:pPr>
            <a:r>
              <a:rPr lang="en" sz="2000">
                <a:solidFill>
                  <a:srgbClr val="3F3F3F"/>
                </a:solidFill>
              </a:rPr>
              <a:t>C</a:t>
            </a:r>
            <a:r>
              <a:rPr lang="en" sz="2000">
                <a:solidFill>
                  <a:srgbClr val="3F3F3F"/>
                </a:solidFill>
              </a:rPr>
              <a:t>limate change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■"/>
            </a:pPr>
            <a:r>
              <a:rPr lang="en" sz="2000">
                <a:solidFill>
                  <a:srgbClr val="3F3F3F"/>
                </a:solidFill>
              </a:rPr>
              <a:t>Pesticides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Trebuchet MS"/>
              <a:buChar char="■"/>
            </a:pPr>
            <a:r>
              <a:rPr lang="en" sz="2000">
                <a:solidFill>
                  <a:srgbClr val="3F3F3F"/>
                </a:solidFill>
              </a:rPr>
              <a:t>Diseases</a:t>
            </a:r>
          </a:p>
          <a:p>
            <a:pPr indent="-355600" lvl="2" marL="1371600" rtl="0">
              <a:spcBef>
                <a:spcPts val="0"/>
              </a:spcBef>
              <a:buClr>
                <a:srgbClr val="3F3F3F"/>
              </a:buClr>
              <a:buSzPts val="2000"/>
              <a:buFont typeface="Trebuchet MS"/>
              <a:buChar char="■"/>
            </a:pPr>
            <a:r>
              <a:rPr b="1" lang="en" sz="2000">
                <a:solidFill>
                  <a:srgbClr val="3F3F3F"/>
                </a:solidFill>
              </a:rPr>
              <a:t>Poor nutrition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Existing Products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311700" y="1152475"/>
            <a:ext cx="58548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>
                <a:solidFill>
                  <a:srgbClr val="3F3F3F"/>
                </a:solidFill>
              </a:rPr>
              <a:t>Arnia Remote Hive Monitoring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■"/>
            </a:pPr>
            <a:r>
              <a:rPr lang="en" sz="2000">
                <a:solidFill>
                  <a:srgbClr val="3F3F3F"/>
                </a:solidFill>
              </a:rPr>
              <a:t>Measures temperature, humidity, weight, acoustics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■"/>
            </a:pPr>
            <a:r>
              <a:rPr lang="en" sz="2000">
                <a:solidFill>
                  <a:srgbClr val="3F3F3F"/>
                </a:solidFill>
              </a:rPr>
              <a:t>No power/wifi needed at the hive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■"/>
            </a:pPr>
            <a:r>
              <a:rPr lang="en" sz="2000">
                <a:solidFill>
                  <a:srgbClr val="3F3F3F"/>
                </a:solidFill>
              </a:rPr>
              <a:t>Data transmitted wirelessly from multiple hives to one gateway</a:t>
            </a:r>
          </a:p>
          <a:p>
            <a: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■"/>
            </a:pPr>
            <a:r>
              <a:rPr lang="en" sz="2000">
                <a:solidFill>
                  <a:srgbClr val="3F3F3F"/>
                </a:solidFill>
              </a:rPr>
              <a:t>Gateway transmits to Arnia </a:t>
            </a:r>
            <a:r>
              <a:rPr lang="en" sz="2000"/>
              <a:t>Servers </a:t>
            </a:r>
            <a:r>
              <a:rPr lang="en" sz="2000">
                <a:solidFill>
                  <a:srgbClr val="3F3F3F"/>
                </a:solidFill>
              </a:rPr>
              <a:t>us</a:t>
            </a:r>
            <a:r>
              <a:rPr lang="en" sz="2000"/>
              <a:t>ing</a:t>
            </a:r>
            <a:r>
              <a:rPr lang="en" sz="2000">
                <a:solidFill>
                  <a:srgbClr val="3F3F3F"/>
                </a:solidFill>
              </a:rPr>
              <a:t> cellular data</a:t>
            </a:r>
          </a:p>
          <a:p>
            <a:pPr indent="-355600" lvl="2" marL="1371600" rtl="0">
              <a:spcBef>
                <a:spcPts val="0"/>
              </a:spcBef>
              <a:buClr>
                <a:srgbClr val="3F3F3F"/>
              </a:buClr>
              <a:buSzPts val="2000"/>
              <a:buChar char="■"/>
            </a:pPr>
            <a:r>
              <a:rPr lang="en" sz="2000">
                <a:solidFill>
                  <a:srgbClr val="3F3F3F"/>
                </a:solidFill>
              </a:rPr>
              <a:t>Gateway is battery powered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 sz="2000">
              <a:solidFill>
                <a:srgbClr val="3F3F3F"/>
              </a:solidFill>
            </a:endParaRPr>
          </a:p>
        </p:txBody>
      </p:sp>
      <p:pic>
        <p:nvPicPr>
          <p:cNvPr descr="arnia.png" id="167" name="Shape 1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66500" y="950188"/>
            <a:ext cx="2565401" cy="3820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System Specifications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Temperature, humidity, and mo</a:t>
            </a:r>
            <a:r>
              <a:rPr lang="en" sz="2000"/>
              <a:t>tion</a:t>
            </a:r>
            <a:r>
              <a:rPr lang="en" sz="2000"/>
              <a:t> sensors integrated into a standard 10-frame hive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Sensor readings collected every 10 minutes and stored locally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Sensor readings are date and time stamped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Sensor readings are uploaded to a remote monitoring site at least once a day 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Hive is located within range of Wi-Fi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Required power is locally generated (solar) and stored in a rechargeable battery</a:t>
            </a:r>
          </a:p>
          <a:p>
            <a:pPr indent="-355600" lvl="0" marL="457200" rtl="0">
              <a:spcBef>
                <a:spcPts val="0"/>
              </a:spcBef>
              <a:buClr>
                <a:srgbClr val="000000"/>
              </a:buClr>
              <a:buSzPts val="2000"/>
              <a:buChar char="●"/>
            </a:pPr>
            <a:r>
              <a:rPr lang="en" sz="2000"/>
              <a:t>Hive is exposed to and operates in all weather conditions, all day, every 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Our Solution: Block Diagram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block diagram copyy.png" id="179" name="Shape 1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1550" y="947150"/>
            <a:ext cx="6084274" cy="4056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Subsystem: Microcontroller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Arduino Uno R3 with ESP8266 WiFi module for WiFi access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Collects readings from sensors every 10 minutes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Time stamps readings and stores data temporarily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Arduino Uno has 35 KB of storage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Uploads data to server every day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Sends SMS alerts to users phone based off readings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/>
              <a:t>Must use low power</a:t>
            </a:r>
          </a:p>
          <a:p>
            <a:pPr indent="-355600" lvl="0" marL="457200">
              <a:spcBef>
                <a:spcPts val="0"/>
              </a:spcBef>
              <a:buClr>
                <a:srgbClr val="000000"/>
              </a:buClr>
              <a:buSzPts val="2000"/>
              <a:buChar char="●"/>
            </a:pPr>
            <a:r>
              <a:rPr lang="en" sz="2000"/>
              <a:t>Attached to outside of hive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Subsystem: Sensor Network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311700" y="1152475"/>
            <a:ext cx="3794700" cy="3850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/>
              <a:t>5</a:t>
            </a:r>
            <a:r>
              <a:rPr lang="en" sz="1800"/>
              <a:t> waterproof temperature sensors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/>
              <a:t>3 humidity sensors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/>
              <a:t>2 IR motion sensors on top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/>
              <a:t>Sensors must be accurate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/>
              <a:t>All sensors wired to Arduino</a:t>
            </a:r>
          </a:p>
          <a:p>
            <a:pPr indent="-342900" lvl="0" marL="457200">
              <a:spcBef>
                <a:spcPts val="0"/>
              </a:spcBef>
              <a:buClr>
                <a:srgbClr val="000000"/>
              </a:buClr>
              <a:buSzPts val="1800"/>
              <a:buChar char="●"/>
            </a:pPr>
            <a:r>
              <a:rPr lang="en" sz="1800"/>
              <a:t>Mean of sensor readings at a location considered for accurate measurements</a:t>
            </a:r>
          </a:p>
        </p:txBody>
      </p:sp>
      <p:pic>
        <p:nvPicPr>
          <p:cNvPr descr="sensor network beehive copy.png" id="192" name="Shape 1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3524" y="585426"/>
            <a:ext cx="4558075" cy="455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Subsystem: Power Supply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311700" y="1152475"/>
            <a:ext cx="8520600" cy="1706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Solar panels will power Arduino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Backup battery for when there’s no sunlight</a:t>
            </a: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Char char="●"/>
            </a:pPr>
            <a:r>
              <a:rPr lang="en" sz="2000"/>
              <a:t>Must operate at 5 V</a:t>
            </a:r>
          </a:p>
          <a:p>
            <a:pPr indent="-355600" lvl="0" marL="457200" rtl="0">
              <a:spcBef>
                <a:spcPts val="0"/>
              </a:spcBef>
              <a:buClr>
                <a:srgbClr val="3F3F3F"/>
              </a:buClr>
              <a:buSzPts val="2000"/>
              <a:buChar char="●"/>
            </a:pPr>
            <a:r>
              <a:rPr lang="en" sz="2000"/>
              <a:t>Must be constantly powering Arduino</a:t>
            </a:r>
          </a:p>
        </p:txBody>
      </p:sp>
      <p:pic>
        <p:nvPicPr>
          <p:cNvPr descr="power supply with solar panels copy.png"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7125" y="1222550"/>
            <a:ext cx="6661888" cy="444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acet">
  <a:themeElements>
    <a:clrScheme name="Yellow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