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Need to calculate how much power the Arduino will draw in order to find right solar panel/battery size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-78" y="-6350"/>
            <a:ext cx="9144185" cy="5149935"/>
            <a:chOff x="-104" y="-8467"/>
            <a:chExt cx="12192246" cy="6866580"/>
          </a:xfrm>
        </p:grpSpPr>
        <p:cxnSp>
          <p:nvCxnSpPr>
            <p:cNvPr id="24" name="Shape 2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" name="Shape 26"/>
            <p:cNvSpPr/>
            <p:nvPr/>
          </p:nvSpPr>
          <p:spPr>
            <a:xfrm>
              <a:off x="9181476" y="-8467"/>
              <a:ext cx="3007200" cy="6866400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Shape 27"/>
            <p:cNvSpPr/>
            <p:nvPr/>
          </p:nvSpPr>
          <p:spPr>
            <a:xfrm>
              <a:off x="9603442" y="-8467"/>
              <a:ext cx="25887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9334500" y="-8467"/>
              <a:ext cx="28542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6F06">
                <a:alpha val="69803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10898730" y="-8467"/>
              <a:ext cx="1290000" cy="6866400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FFDE6A">
                <a:alpha val="69803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938999" y="-8467"/>
              <a:ext cx="12498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40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508001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Shape 89"/>
          <p:cNvSpPr/>
          <p:nvPr>
            <p:ph idx="2" type="pic"/>
          </p:nvPr>
        </p:nvSpPr>
        <p:spPr>
          <a:xfrm>
            <a:off x="508001" y="457200"/>
            <a:ext cx="64476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508001" y="4025504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a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2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107" name="Shape 107"/>
          <p:cNvSpPr txBox="1"/>
          <p:nvPr/>
        </p:nvSpPr>
        <p:spPr>
          <a:xfrm>
            <a:off x="406403" y="592784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 Name Card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122" name="Shape 122"/>
          <p:cNvSpPr txBox="1"/>
          <p:nvPr/>
        </p:nvSpPr>
        <p:spPr>
          <a:xfrm>
            <a:off x="406403" y="592784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ue or Fals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514350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 rot="5400000">
            <a:off x="4495662" y="1937250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b="0" i="0" lang="en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508001" y="2025651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5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508001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508001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1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1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4" type="body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b="0" i="0" lang="en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508001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15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508001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597" lvl="1" marL="342797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495" lvl="2" marL="68559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391" lvl="3" marL="1028391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288" lvl="4" marL="1371188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185" lvl="5" marL="171398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082" lvl="6" marL="205678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979" lvl="7" marL="239958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876" lvl="8" marL="2742377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-6350"/>
            <a:ext cx="9144107" cy="5149935"/>
            <a:chOff x="0" y="-8467"/>
            <a:chExt cx="12192142" cy="6866580"/>
          </a:xfrm>
        </p:grpSpPr>
        <p:cxnSp>
          <p:nvCxnSpPr>
            <p:cNvPr id="7" name="Shape 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" name="Shape 9"/>
            <p:cNvSpPr/>
            <p:nvPr/>
          </p:nvSpPr>
          <p:spPr>
            <a:xfrm>
              <a:off x="9181476" y="-8467"/>
              <a:ext cx="3007200" cy="6866400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9603442" y="-8467"/>
              <a:ext cx="25887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9334500" y="-8467"/>
              <a:ext cx="28542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6F06">
                <a:alpha val="6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898730" y="-8467"/>
              <a:ext cx="1290000" cy="6866400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FFDE6A">
                <a:alpha val="69803"/>
              </a:srgb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938999" y="-8467"/>
              <a:ext cx="12498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508001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8595" lvl="0" marL="257175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3352" lvl="1" marL="557212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8109" lvl="2" marL="8572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5730" lvl="3" marL="12001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5730" lvl="4" marL="15430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5729" lvl="5" marL="18859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5729" lvl="6" marL="22288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729" lvl="7" marL="25717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29" lvl="8" marL="291465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ctrTitle"/>
          </p:nvPr>
        </p:nvSpPr>
        <p:spPr>
          <a:xfrm>
            <a:off x="1080825" y="950275"/>
            <a:ext cx="5825100" cy="1234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Instrumented Beehive</a:t>
            </a:r>
          </a:p>
        </p:txBody>
      </p:sp>
      <p:sp>
        <p:nvSpPr>
          <p:cNvPr id="148" name="Shape 148"/>
          <p:cNvSpPr txBox="1"/>
          <p:nvPr>
            <p:ph idx="1" type="subTitle"/>
          </p:nvPr>
        </p:nvSpPr>
        <p:spPr>
          <a:xfrm>
            <a:off x="948225" y="2506450"/>
            <a:ext cx="6090300" cy="82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1750">
                <a:solidFill>
                  <a:srgbClr val="3F3F3F"/>
                </a:solidFill>
              </a:rPr>
              <a:t>Team 1:</a:t>
            </a:r>
          </a:p>
          <a:p>
            <a:pPr indent="0" lvl="0" marL="0" algn="ctr">
              <a:spcBef>
                <a:spcPts val="0"/>
              </a:spcBef>
              <a:buNone/>
            </a:pPr>
            <a:r>
              <a:rPr lang="en" sz="1750">
                <a:solidFill>
                  <a:srgbClr val="3F3F3F"/>
                </a:solidFill>
              </a:rPr>
              <a:t>CSE:</a:t>
            </a:r>
            <a:r>
              <a:rPr lang="en" sz="1750">
                <a:solidFill>
                  <a:srgbClr val="3F3F3F"/>
                </a:solidFill>
              </a:rPr>
              <a:t> Max Aukshunas, Manali Palwankar</a:t>
            </a:r>
          </a:p>
          <a:p>
            <a:pPr indent="0" lvl="0" marL="0" algn="ctr">
              <a:spcBef>
                <a:spcPts val="0"/>
              </a:spcBef>
              <a:buNone/>
            </a:pPr>
            <a:r>
              <a:rPr lang="en" sz="1750">
                <a:solidFill>
                  <a:srgbClr val="3F3F3F"/>
                </a:solidFill>
              </a:rPr>
              <a:t>MIE: Virginia Ng, Amy Morin, Phuoc Truong, Benjamin Palazzi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Data Processing and Storage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>
                <a:solidFill>
                  <a:srgbClr val="3F3F3F"/>
                </a:solidFill>
              </a:rPr>
              <a:t>Arduino Uno has:</a:t>
            </a:r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Char char="■"/>
            </a:pPr>
            <a:r>
              <a:rPr lang="en" sz="1800">
                <a:solidFill>
                  <a:srgbClr val="3F3F3F"/>
                </a:solidFill>
              </a:rPr>
              <a:t>32 KB Flash Memory</a:t>
            </a:r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Char char="■"/>
            </a:pPr>
            <a:r>
              <a:rPr lang="en" sz="1800">
                <a:solidFill>
                  <a:srgbClr val="3F3F3F"/>
                </a:solidFill>
              </a:rPr>
              <a:t>2 KB SRAM</a:t>
            </a:r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Char char="■"/>
            </a:pPr>
            <a:r>
              <a:rPr lang="en" sz="1800">
                <a:solidFill>
                  <a:srgbClr val="3F3F3F"/>
                </a:solidFill>
              </a:rPr>
              <a:t>1 KB EEPROM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ESP8266 WiFi Module also has 1 MB Flash Memory 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All sensors come with libraries to work with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Data for each individual sensor is date/time stamped and stored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Data constantly being checked for conditions</a:t>
            </a:r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Char char="■"/>
            </a:pPr>
            <a:r>
              <a:rPr lang="en" sz="1800"/>
              <a:t>Motion of large object detected</a:t>
            </a:r>
          </a:p>
          <a:p>
            <a:pPr indent="-342900" lvl="2" marL="1371600" rtl="0">
              <a:spcBef>
                <a:spcPts val="0"/>
              </a:spcBef>
              <a:buClr>
                <a:srgbClr val="333333"/>
              </a:buClr>
              <a:buSzPts val="1800"/>
              <a:buChar char="■"/>
            </a:pPr>
            <a:r>
              <a:rPr lang="en" sz="1800"/>
              <a:t>Irregular temperature/humidity over long enough period of time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Data Analysis &amp; Alerts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11700" y="1152475"/>
            <a:ext cx="8520600" cy="324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Twilio service used to send real-time SMS alerts 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■"/>
            </a:pPr>
            <a:r>
              <a:rPr lang="en" sz="2000"/>
              <a:t>Intruder/security alerts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■"/>
            </a:pPr>
            <a:r>
              <a:rPr lang="en" sz="2000"/>
              <a:t>Irregularities in temperature/humidity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Create a web server using hosting site (HostWinds, HostGator)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Use ESP8266 libraries to upload data to server via WiFi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Data will be uploaded at the end of every day</a:t>
            </a:r>
          </a:p>
          <a:p>
            <a:pPr indent="-355600" lvl="0" marL="457200" rtl="0">
              <a:spcBef>
                <a:spcPts val="0"/>
              </a:spcBef>
              <a:buClr>
                <a:srgbClr val="3F3F3F"/>
              </a:buClr>
              <a:buSzPts val="2000"/>
              <a:buChar char="●"/>
            </a:pPr>
            <a:r>
              <a:rPr lang="en" sz="2000"/>
              <a:t>Create graphs to help visualize data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5575" y="3404275"/>
            <a:ext cx="2968499" cy="158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Proposed MDR Deliverables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2 temperature sensors taking readings every 10 minutes, time/date stamped, data then stored on Arduino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lang="en" sz="2000"/>
              <a:t>Data is able to be uploaded to server and seen on UI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lang="en" sz="2000"/>
              <a:t>Real-time sms alert caused by increase/decrease in temperature</a:t>
            </a:r>
          </a:p>
          <a:p>
            <a:pPr indent="-355600" lvl="0" marL="457200" rtl="0">
              <a:spcBef>
                <a:spcPts val="0"/>
              </a:spcBef>
              <a:buClr>
                <a:srgbClr val="333333"/>
              </a:buClr>
              <a:buSzPts val="2000"/>
              <a:buChar char="●"/>
            </a:pPr>
            <a:r>
              <a:rPr lang="en" sz="2000"/>
              <a:t>Prototype of power supply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3F3F3F"/>
              </a:solidFill>
            </a:endParaRPr>
          </a:p>
        </p:txBody>
      </p:sp>
      <p:pic>
        <p:nvPicPr>
          <p:cNvPr descr="mdr deliverables copyy.png"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0125" y="1303400"/>
            <a:ext cx="4857824" cy="4857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What We’ll Present At Demo Day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3F3F3F"/>
                </a:solidFill>
              </a:rPr>
              <a:t>10-frame beehive with sensor network and Arduino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3F3F3F"/>
                </a:solidFill>
              </a:rPr>
              <a:t>Solar panel with battery pack is powering Arduino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3F3F3F"/>
                </a:solidFill>
              </a:rPr>
              <a:t>We are able to take temperature and humidity readings, upload them to </a:t>
            </a:r>
            <a:r>
              <a:rPr lang="en" sz="2000"/>
              <a:t>the web server with WiFi</a:t>
            </a:r>
            <a:r>
              <a:rPr lang="en" sz="2000">
                <a:solidFill>
                  <a:srgbClr val="3F3F3F"/>
                </a:solidFill>
              </a:rPr>
              <a:t> an</a:t>
            </a:r>
            <a:r>
              <a:rPr lang="en" sz="2000"/>
              <a:t>d display graphs of readings over time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Significant changes to temperature/humidity will trigger sms alerts sent to one’s phone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ts val="2000"/>
              <a:buChar char="●"/>
            </a:pPr>
            <a:r>
              <a:rPr lang="en" sz="2000"/>
              <a:t>When movement from a large object is sensed, sms alert is triggered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Team Member Responsibilities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b="1" lang="en" sz="2000">
                <a:solidFill>
                  <a:srgbClr val="3F3F3F"/>
                </a:solidFill>
              </a:rPr>
              <a:t>Max Aukshunas:</a:t>
            </a:r>
            <a:r>
              <a:rPr lang="en" sz="2000">
                <a:solidFill>
                  <a:srgbClr val="3F3F3F"/>
                </a:solidFill>
              </a:rPr>
              <a:t> </a:t>
            </a:r>
            <a:r>
              <a:rPr lang="en" sz="2000"/>
              <a:t>Using Twilio API to send SMS alerts, create a web server, upload/manipulate data</a:t>
            </a:r>
          </a:p>
          <a:p>
            <a:pPr indent="-355600" lvl="0" marL="457200" rtl="0">
              <a:spcBef>
                <a:spcPts val="0"/>
              </a:spcBef>
              <a:buClr>
                <a:srgbClr val="333333"/>
              </a:buClr>
              <a:buSzPts val="2000"/>
              <a:buChar char="●"/>
            </a:pPr>
            <a:r>
              <a:rPr b="1" lang="en" sz="2000"/>
              <a:t>Manali Palwankar:</a:t>
            </a:r>
            <a:r>
              <a:rPr lang="en" sz="2000"/>
              <a:t> Collect data from all sensors, store them in an organized way on Arduino, ready data for transfer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b="1" lang="en" sz="2000"/>
              <a:t>Benjamin Palazzi:</a:t>
            </a:r>
            <a:r>
              <a:rPr lang="en" sz="2000"/>
              <a:t> Designing/implementing sensor network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b="1" lang="en" sz="2000"/>
              <a:t>Amy Morin: </a:t>
            </a:r>
            <a:r>
              <a:rPr lang="en" sz="2000"/>
              <a:t>Designing/implementing sensor network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Char char="●"/>
            </a:pPr>
            <a:r>
              <a:rPr b="1" lang="en" sz="2000">
                <a:solidFill>
                  <a:srgbClr val="3F3F3F"/>
                </a:solidFill>
              </a:rPr>
              <a:t>Phuoc Truong: </a:t>
            </a:r>
            <a:r>
              <a:rPr lang="en" sz="2000"/>
              <a:t>Fabrication lead/connecting power supply</a:t>
            </a:r>
            <a:r>
              <a:rPr b="1" lang="en" sz="2000"/>
              <a:t> </a:t>
            </a:r>
          </a:p>
          <a:p>
            <a:pPr indent="-355600" lvl="0" marL="457200">
              <a:spcBef>
                <a:spcPts val="0"/>
              </a:spcBef>
              <a:buClr>
                <a:srgbClr val="333333"/>
              </a:buClr>
              <a:buSzPts val="2000"/>
              <a:buChar char="●"/>
            </a:pPr>
            <a:r>
              <a:rPr b="1" lang="en" sz="2000"/>
              <a:t>Virginia Ng:</a:t>
            </a:r>
            <a:r>
              <a:rPr lang="en" sz="2000"/>
              <a:t> Team lead/integrating components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x="64425" y="2203425"/>
            <a:ext cx="8520600" cy="1048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 algn="ctr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9655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Problem Statement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>
                <a:solidFill>
                  <a:srgbClr val="3F3F3F"/>
                </a:solidFill>
              </a:rPr>
              <a:t>Bees must live in a healthy colony in order to thrive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>
                <a:solidFill>
                  <a:srgbClr val="3F3F3F"/>
                </a:solidFill>
              </a:rPr>
              <a:t>Very hard to maintain healthy colony when little is known about what goes on in hive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Trebuchet MS"/>
              <a:buChar char="●"/>
            </a:pPr>
            <a:r>
              <a:rPr lang="en" sz="2000">
                <a:solidFill>
                  <a:srgbClr val="3F3F3F"/>
                </a:solidFill>
              </a:rPr>
              <a:t>Beekeepers must perform </a:t>
            </a:r>
            <a:r>
              <a:rPr b="1" lang="en" sz="2000">
                <a:solidFill>
                  <a:srgbClr val="3F3F3F"/>
                </a:solidFill>
              </a:rPr>
              <a:t>manual</a:t>
            </a:r>
            <a:r>
              <a:rPr lang="en" sz="2000">
                <a:solidFill>
                  <a:srgbClr val="3F3F3F"/>
                </a:solidFill>
              </a:rPr>
              <a:t> inspections to assess colony health</a:t>
            </a: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Char char="■"/>
            </a:pPr>
            <a:r>
              <a:rPr lang="en" sz="1600">
                <a:solidFill>
                  <a:srgbClr val="3F3F3F"/>
                </a:solidFill>
              </a:rPr>
              <a:t>Time and labor consuming</a:t>
            </a: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Char char="■"/>
            </a:pPr>
            <a:r>
              <a:rPr lang="en" sz="1600">
                <a:solidFill>
                  <a:srgbClr val="3F3F3F"/>
                </a:solidFill>
              </a:rPr>
              <a:t>Can only be done at certain times/days of year</a:t>
            </a: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Char char="■"/>
            </a:pPr>
            <a:r>
              <a:rPr lang="en" sz="1600">
                <a:solidFill>
                  <a:srgbClr val="3F3F3F"/>
                </a:solidFill>
              </a:rPr>
              <a:t>Disturbs bees</a:t>
            </a:r>
          </a:p>
          <a:p>
            <a:pPr indent="-330200" lvl="2" marL="1371600" rtl="0">
              <a:spcBef>
                <a:spcPts val="0"/>
              </a:spcBef>
              <a:buClr>
                <a:srgbClr val="3F3F3F"/>
              </a:buClr>
              <a:buSzPts val="1600"/>
              <a:buChar char="■"/>
            </a:pPr>
            <a:r>
              <a:rPr lang="en" sz="1600">
                <a:solidFill>
                  <a:srgbClr val="3F3F3F"/>
                </a:solidFill>
              </a:rPr>
              <a:t>Varies in accurac</a:t>
            </a:r>
            <a:r>
              <a:rPr lang="en" sz="1600"/>
              <a:t>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How significant is the problem?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Trebuchet MS"/>
              <a:buChar char="●"/>
            </a:pPr>
            <a:r>
              <a:rPr lang="en" sz="2000">
                <a:solidFill>
                  <a:srgbClr val="3F3F3F"/>
                </a:solidFill>
              </a:rPr>
              <a:t>Around 100 million beehives kept globally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Trebuchet MS"/>
              <a:buChar char="●"/>
            </a:pPr>
            <a:r>
              <a:rPr lang="en" sz="2000">
                <a:solidFill>
                  <a:srgbClr val="3F3F3F"/>
                </a:solidFill>
              </a:rPr>
              <a:t>Total value of pollination services in US: $10b-$15b annually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>
                <a:solidFill>
                  <a:srgbClr val="3F3F3F"/>
                </a:solidFill>
              </a:rPr>
              <a:t>Heavily reliant on bees to pollinate our plants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Trebuchet MS"/>
              <a:buChar char="●"/>
            </a:pPr>
            <a:r>
              <a:rPr lang="en" sz="2000">
                <a:solidFill>
                  <a:srgbClr val="3F3F3F"/>
                </a:solidFill>
              </a:rPr>
              <a:t>Massive increase in number of bees dying because of: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Trebuchet MS"/>
              <a:buChar char="■"/>
            </a:pPr>
            <a:r>
              <a:rPr lang="en" sz="2000">
                <a:solidFill>
                  <a:srgbClr val="3F3F3F"/>
                </a:solidFill>
              </a:rPr>
              <a:t>C</a:t>
            </a:r>
            <a:r>
              <a:rPr lang="en" sz="2000">
                <a:solidFill>
                  <a:srgbClr val="3F3F3F"/>
                </a:solidFill>
              </a:rPr>
              <a:t>limate change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Trebuchet MS"/>
              <a:buChar char="■"/>
            </a:pPr>
            <a:r>
              <a:rPr lang="en" sz="2000">
                <a:solidFill>
                  <a:srgbClr val="3F3F3F"/>
                </a:solidFill>
              </a:rPr>
              <a:t>Pesticides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Trebuchet MS"/>
              <a:buChar char="■"/>
            </a:pPr>
            <a:r>
              <a:rPr lang="en" sz="2000">
                <a:solidFill>
                  <a:srgbClr val="3F3F3F"/>
                </a:solidFill>
              </a:rPr>
              <a:t>Diseases</a:t>
            </a:r>
          </a:p>
          <a:p>
            <a:pPr indent="-355600" lvl="2" marL="1371600" rtl="0">
              <a:spcBef>
                <a:spcPts val="0"/>
              </a:spcBef>
              <a:buClr>
                <a:srgbClr val="3F3F3F"/>
              </a:buClr>
              <a:buSzPts val="2000"/>
              <a:buFont typeface="Trebuchet MS"/>
              <a:buChar char="■"/>
            </a:pPr>
            <a:r>
              <a:rPr b="1" lang="en" sz="2000">
                <a:solidFill>
                  <a:srgbClr val="3F3F3F"/>
                </a:solidFill>
              </a:rPr>
              <a:t>Poor nutrition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Existing Products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152475"/>
            <a:ext cx="58548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>
                <a:solidFill>
                  <a:srgbClr val="3F3F3F"/>
                </a:solidFill>
              </a:rPr>
              <a:t>Arnia Remote Hive Monitoring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■"/>
            </a:pPr>
            <a:r>
              <a:rPr lang="en" sz="2000">
                <a:solidFill>
                  <a:srgbClr val="3F3F3F"/>
                </a:solidFill>
              </a:rPr>
              <a:t>Measures temperature, humidity, weight, acoustics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■"/>
            </a:pPr>
            <a:r>
              <a:rPr lang="en" sz="2000">
                <a:solidFill>
                  <a:srgbClr val="3F3F3F"/>
                </a:solidFill>
              </a:rPr>
              <a:t>No power/wifi needed at the hive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■"/>
            </a:pPr>
            <a:r>
              <a:rPr lang="en" sz="2000">
                <a:solidFill>
                  <a:srgbClr val="3F3F3F"/>
                </a:solidFill>
              </a:rPr>
              <a:t>Data transmitted wirelessly from multiple hives to one gateway</a:t>
            </a:r>
          </a:p>
          <a:p>
            <a: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■"/>
            </a:pPr>
            <a:r>
              <a:rPr lang="en" sz="2000">
                <a:solidFill>
                  <a:srgbClr val="3F3F3F"/>
                </a:solidFill>
              </a:rPr>
              <a:t>Gateway transmits to Arnia </a:t>
            </a:r>
            <a:r>
              <a:rPr lang="en" sz="2000"/>
              <a:t>Servers </a:t>
            </a:r>
            <a:r>
              <a:rPr lang="en" sz="2000">
                <a:solidFill>
                  <a:srgbClr val="3F3F3F"/>
                </a:solidFill>
              </a:rPr>
              <a:t>us</a:t>
            </a:r>
            <a:r>
              <a:rPr lang="en" sz="2000"/>
              <a:t>ing</a:t>
            </a:r>
            <a:r>
              <a:rPr lang="en" sz="2000">
                <a:solidFill>
                  <a:srgbClr val="3F3F3F"/>
                </a:solidFill>
              </a:rPr>
              <a:t> cellular data</a:t>
            </a:r>
          </a:p>
          <a:p>
            <a:pPr indent="-355600" lvl="2" marL="1371600" rtl="0">
              <a:spcBef>
                <a:spcPts val="0"/>
              </a:spcBef>
              <a:buClr>
                <a:srgbClr val="3F3F3F"/>
              </a:buClr>
              <a:buSzPts val="2000"/>
              <a:buChar char="■"/>
            </a:pPr>
            <a:r>
              <a:rPr lang="en" sz="2000">
                <a:solidFill>
                  <a:srgbClr val="3F3F3F"/>
                </a:solidFill>
              </a:rPr>
              <a:t>Gateway is battery powered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3F3F3F"/>
              </a:solidFill>
            </a:endParaRPr>
          </a:p>
        </p:txBody>
      </p:sp>
      <p:pic>
        <p:nvPicPr>
          <p:cNvPr descr="arnia.png"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6500" y="950188"/>
            <a:ext cx="2565401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System Specifications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Temperature, humidity, and mo</a:t>
            </a:r>
            <a:r>
              <a:rPr lang="en" sz="2000"/>
              <a:t>tion</a:t>
            </a:r>
            <a:r>
              <a:rPr lang="en" sz="2000"/>
              <a:t> sensors integrated into a standard 10-frame hive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Sensor readings collected every 10 minutes and stored locally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Sensor readings are date and time stamped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Sensor readings are uploaded to a remote monitoring site at least once a day 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Hive is located within range of Wi-Fi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Required power is locally generated (solar) and stored in a rechargeable battery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ts val="2000"/>
              <a:buChar char="●"/>
            </a:pPr>
            <a:r>
              <a:rPr lang="en" sz="2000"/>
              <a:t>Hive is exposed to and operates in all weather conditions, all day, every 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Our Solution: Block Diagram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block diagram copyy.png"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1550" y="947150"/>
            <a:ext cx="6084274" cy="4056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Subsystem: Microcontroller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Arduino Uno R3 with ESP8266 WiFi module for WiFi access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Collects readings from sensors every 10 minutes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Time stamps readings and stores data temporarily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Arduino Uno has 35 KB of storage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Uploads data to server every day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Sends SMS alerts to users phone based off readings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Must use low power</a:t>
            </a:r>
          </a:p>
          <a:p>
            <a:pPr indent="-355600" lvl="0" marL="457200">
              <a:spcBef>
                <a:spcPts val="0"/>
              </a:spcBef>
              <a:buClr>
                <a:srgbClr val="000000"/>
              </a:buClr>
              <a:buSzPts val="2000"/>
              <a:buChar char="●"/>
            </a:pPr>
            <a:r>
              <a:rPr lang="en" sz="2000"/>
              <a:t>Attached to outside of hive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Subsystem: Sensor Network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11700" y="1152475"/>
            <a:ext cx="3794700" cy="385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5</a:t>
            </a:r>
            <a:r>
              <a:rPr lang="en" sz="1800"/>
              <a:t> waterproof temperature sensors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3 humidity sensors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2 IR motion sensors on top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Sensors must be accurate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All sensors wired to Arduino</a:t>
            </a:r>
          </a:p>
          <a:p>
            <a:pPr indent="-342900" lvl="0" marL="4572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" sz="1800"/>
              <a:t>Mean of sensor readings at a location considered for accurate measurements</a:t>
            </a:r>
          </a:p>
        </p:txBody>
      </p:sp>
      <p:pic>
        <p:nvPicPr>
          <p:cNvPr descr="sensor network beehive copy.png"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3524" y="585426"/>
            <a:ext cx="4558075" cy="455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Subsystem: Power Supply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11700" y="1152475"/>
            <a:ext cx="8520600" cy="1706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Solar panels will power Arduino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Backup battery for when there’s no sunlight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Char char="●"/>
            </a:pPr>
            <a:r>
              <a:rPr lang="en" sz="2000"/>
              <a:t>Must operate at 5 V</a:t>
            </a:r>
          </a:p>
          <a:p>
            <a:pPr indent="-355600" lvl="0" marL="457200" rtl="0">
              <a:spcBef>
                <a:spcPts val="0"/>
              </a:spcBef>
              <a:buClr>
                <a:srgbClr val="3F3F3F"/>
              </a:buClr>
              <a:buSzPts val="2000"/>
              <a:buChar char="●"/>
            </a:pPr>
            <a:r>
              <a:rPr lang="en" sz="2000"/>
              <a:t>Must be constantly powering Arduino</a:t>
            </a:r>
          </a:p>
        </p:txBody>
      </p:sp>
      <p:pic>
        <p:nvPicPr>
          <p:cNvPr descr="power supply with solar panels copy.png"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25" y="1222550"/>
            <a:ext cx="6661888" cy="444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