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hape 23"/>
          <p:cNvGrpSpPr/>
          <p:nvPr/>
        </p:nvGrpSpPr>
        <p:grpSpPr>
          <a:xfrm>
            <a:off x="-78" y="-6350"/>
            <a:ext cx="9144185" cy="5149935"/>
            <a:chOff x="-104" y="-8467"/>
            <a:chExt cx="12192246" cy="6866580"/>
          </a:xfrm>
        </p:grpSpPr>
        <p:cxnSp>
          <p:nvCxnSpPr>
            <p:cNvPr id="24" name="Shape 2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" name="Shape 25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" name="Shape 26"/>
            <p:cNvSpPr/>
            <p:nvPr/>
          </p:nvSpPr>
          <p:spPr>
            <a:xfrm>
              <a:off x="9181476" y="-8467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9603442" y="-8467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Shape 28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9334500" y="-8467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F06">
                <a:alpha val="69803"/>
              </a:srgbClr>
            </a:solidFill>
            <a:ln>
              <a:noFill/>
            </a:ln>
          </p:spPr>
        </p:sp>
        <p:sp>
          <p:nvSpPr>
            <p:cNvPr id="30" name="Shape 30"/>
            <p:cNvSpPr/>
            <p:nvPr/>
          </p:nvSpPr>
          <p:spPr>
            <a:xfrm>
              <a:off x="10898730" y="-8467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DE6A">
                <a:alpha val="69803"/>
              </a:srgbClr>
            </a:solidFill>
            <a:ln>
              <a:noFill/>
            </a:ln>
          </p:spPr>
        </p:sp>
        <p:sp>
          <p:nvSpPr>
            <p:cNvPr id="31" name="Shape 31"/>
            <p:cNvSpPr/>
            <p:nvPr/>
          </p:nvSpPr>
          <p:spPr>
            <a:xfrm>
              <a:off x="10938999" y="-8467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Shape 32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-104" y="54"/>
              <a:ext cx="842700" cy="56661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130300" y="1803400"/>
            <a:ext cx="5825100" cy="1234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405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130300" y="3038125"/>
            <a:ext cx="58251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508001" y="3600450"/>
            <a:ext cx="64476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Shape 89"/>
          <p:cNvSpPr/>
          <p:nvPr>
            <p:ph idx="2" type="pic"/>
          </p:nvPr>
        </p:nvSpPr>
        <p:spPr>
          <a:xfrm>
            <a:off x="508001" y="457200"/>
            <a:ext cx="6447600" cy="28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508001" y="4025504"/>
            <a:ext cx="6447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675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aption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508001" y="457200"/>
            <a:ext cx="6447600" cy="25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with 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024604" y="2724150"/>
            <a:ext cx="54183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2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508001" y="3352800"/>
            <a:ext cx="6447600" cy="11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07" name="Shape 107"/>
          <p:cNvSpPr txBox="1"/>
          <p:nvPr/>
        </p:nvSpPr>
        <p:spPr>
          <a:xfrm>
            <a:off x="406403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" sz="6000" u="none" cap="none" strike="noStrike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" sz="6000" u="none" cap="none" strike="noStrike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Name Card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508001" y="1448991"/>
            <a:ext cx="6447600" cy="194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 Name Card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698500" y="457200"/>
            <a:ext cx="60705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  <p:sp>
        <p:nvSpPr>
          <p:cNvPr id="122" name="Shape 122"/>
          <p:cNvSpPr txBox="1"/>
          <p:nvPr/>
        </p:nvSpPr>
        <p:spPr>
          <a:xfrm>
            <a:off x="406403" y="592784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" sz="6000" u="none" cap="none" strike="noStrike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123" name="Shape 123"/>
          <p:cNvSpPr txBox="1"/>
          <p:nvPr/>
        </p:nvSpPr>
        <p:spPr>
          <a:xfrm>
            <a:off x="6669758" y="2164917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rPr b="0" i="0" lang="en" sz="6000" u="none" cap="none" strike="noStrike">
                <a:solidFill>
                  <a:srgbClr val="FFDE6A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ue or Fals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514350" y="457200"/>
            <a:ext cx="6441300" cy="22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3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507999" y="3009900"/>
            <a:ext cx="6447600" cy="38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2" type="body"/>
          </p:nvPr>
        </p:nvSpPr>
        <p:spPr>
          <a:xfrm>
            <a:off x="508001" y="3395586"/>
            <a:ext cx="6447600" cy="11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35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2276402" y="-148058"/>
            <a:ext cx="2910600" cy="64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 rot="5400000">
            <a:off x="4495662" y="1937250"/>
            <a:ext cx="3938700" cy="97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1186264" y="-220950"/>
            <a:ext cx="39387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</a:pPr>
            <a:fld id="{00000000-1234-1234-1234-123412341234}" type="slidenum">
              <a:rPr b="0" i="0" lang="en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508001" y="2025651"/>
            <a:ext cx="64476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3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508001" y="3395586"/>
            <a:ext cx="64476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5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3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105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508001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2" type="body"/>
          </p:nvPr>
        </p:nvSpPr>
        <p:spPr>
          <a:xfrm>
            <a:off x="3817477" y="1620442"/>
            <a:ext cx="31380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506809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1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2" type="body"/>
          </p:nvPr>
        </p:nvSpPr>
        <p:spPr>
          <a:xfrm>
            <a:off x="506809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3" type="body"/>
          </p:nvPr>
        </p:nvSpPr>
        <p:spPr>
          <a:xfrm>
            <a:off x="3816287" y="1620737"/>
            <a:ext cx="31392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3429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5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6858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1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0287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3716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17145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0574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24003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274320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4" type="body"/>
          </p:nvPr>
        </p:nvSpPr>
        <p:spPr>
          <a:xfrm>
            <a:off x="3816288" y="2052934"/>
            <a:ext cx="3139200" cy="24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accent1"/>
              </a:buClr>
              <a:buFont typeface="Trebuchet MS"/>
              <a:buNone/>
            </a:pPr>
            <a:fld id="{00000000-1234-1234-1234-123412341234}" type="slidenum">
              <a:rPr b="0" i="0" lang="en" sz="675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508001" y="1123953"/>
            <a:ext cx="289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15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570346" y="386193"/>
            <a:ext cx="3385200" cy="41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508001" y="2082802"/>
            <a:ext cx="28908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2597" lvl="1" marL="34279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2495" lvl="2" marL="68559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391" lvl="3" marL="1028391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288" lvl="4" marL="1371188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185" lvl="5" marL="171398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082" lvl="6" marL="205678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1979" lvl="7" marL="239958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1876" lvl="8" marL="2742377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b="0" i="0" sz="7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0" y="-6350"/>
            <a:ext cx="9144107" cy="5149935"/>
            <a:chOff x="0" y="-8467"/>
            <a:chExt cx="12192142" cy="6866580"/>
          </a:xfrm>
        </p:grpSpPr>
        <p:cxnSp>
          <p:nvCxnSpPr>
            <p:cNvPr id="7" name="Shape 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" name="Shape 8"/>
            <p:cNvCxnSpPr/>
            <p:nvPr/>
          </p:nvCxnSpPr>
          <p:spPr>
            <a:xfrm flipH="1">
              <a:off x="7425125" y="3681413"/>
              <a:ext cx="4763700" cy="3176700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" name="Shape 9"/>
            <p:cNvSpPr/>
            <p:nvPr/>
          </p:nvSpPr>
          <p:spPr>
            <a:xfrm>
              <a:off x="9181476" y="-8467"/>
              <a:ext cx="3007200" cy="6866400"/>
            </a:xfrm>
            <a:custGeom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9603442" y="-8467"/>
              <a:ext cx="25887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8932333" y="3048000"/>
              <a:ext cx="3259800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9334500" y="-8467"/>
              <a:ext cx="28542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6F06">
                <a:alpha val="69803"/>
              </a:srgb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10898730" y="-8467"/>
              <a:ext cx="1290000" cy="6866400"/>
            </a:xfrm>
            <a:custGeom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FFDE6A">
                <a:alpha val="69803"/>
              </a:srgb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10938999" y="-8467"/>
              <a:ext cx="1249800" cy="6866400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Shape 15"/>
            <p:cNvSpPr/>
            <p:nvPr/>
          </p:nvSpPr>
          <p:spPr>
            <a:xfrm>
              <a:off x="10371666" y="3589867"/>
              <a:ext cx="1817100" cy="32682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Shape 17"/>
          <p:cNvSpPr txBox="1"/>
          <p:nvPr>
            <p:ph type="title"/>
          </p:nvPr>
        </p:nvSpPr>
        <p:spPr>
          <a:xfrm>
            <a:off x="508001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accent1"/>
              </a:buClr>
              <a:buSzPts val="1400"/>
              <a:buFont typeface="Trebuchet MS"/>
              <a:buNone/>
              <a:defRPr b="0" i="0" sz="27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508001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88595" lvl="0" marL="257175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▶"/>
              <a:defRPr b="0" i="0" sz="13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153352" lvl="1" marL="557212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118109" lvl="2" marL="8572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▶"/>
              <a:defRPr b="0" i="0" sz="105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125730" lvl="3" marL="12001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125730" lvl="4" marL="15430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125729" lvl="5" marL="18859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125729" lvl="6" marL="22288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125729" lvl="7" marL="25717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125729" lvl="8" marL="2914650" marR="0" rtl="0" algn="l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Char char="▶"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0" type="dt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1" type="ftr"/>
          </p:nvPr>
        </p:nvSpPr>
        <p:spPr>
          <a:xfrm>
            <a:off x="508001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6442998" y="4531022"/>
            <a:ext cx="51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dk2"/>
              </a:buClr>
              <a:buFont typeface="Trebuchet MS"/>
              <a:buNone/>
            </a:pPr>
            <a:fld id="{00000000-1234-1234-1234-123412341234}" type="slidenum">
              <a:rPr b="0" i="0" lang="en" sz="1000" u="none" cap="none" strike="noStrike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ctrTitle"/>
          </p:nvPr>
        </p:nvSpPr>
        <p:spPr>
          <a:xfrm>
            <a:off x="1336750" y="1327650"/>
            <a:ext cx="5825100" cy="1234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Instrumented Beehive</a:t>
            </a:r>
          </a:p>
        </p:txBody>
      </p:sp>
      <p:sp>
        <p:nvSpPr>
          <p:cNvPr id="148" name="Shape 148"/>
          <p:cNvSpPr txBox="1"/>
          <p:nvPr>
            <p:ph idx="1" type="subTitle"/>
          </p:nvPr>
        </p:nvSpPr>
        <p:spPr>
          <a:xfrm>
            <a:off x="952750" y="2562450"/>
            <a:ext cx="6363900" cy="82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50">
                <a:solidFill>
                  <a:srgbClr val="3F3F3F"/>
                </a:solidFill>
              </a:rPr>
              <a:t>Team 1: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3F3F3F"/>
                </a:solidFill>
              </a:rPr>
              <a:t>CSE: Max Aukshunas, Manali Palwankar</a:t>
            </a:r>
          </a:p>
          <a:p>
            <a:pPr indent="-69850" lvl="0" marL="0" rtl="0" algn="ctr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3F3F3F"/>
                </a:solidFill>
              </a:rPr>
              <a:t>MIE: Virginia Ng, Amy Morin, Phuoc Truong, Benjamin Palazzi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390525" y="3169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Power Supply and Charging the Battery</a:t>
            </a:r>
          </a:p>
        </p:txBody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287650" y="11551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R</a:t>
            </a:r>
            <a:r>
              <a:rPr lang="en" sz="1800"/>
              <a:t>echargeable battery charged by a 5W rated solar panel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Battery will provide power to the Arduino board </a:t>
            </a:r>
          </a:p>
          <a:p>
            <a:pPr indent="-342900" lvl="0" marL="457200" rtl="0">
              <a:spcBef>
                <a:spcPts val="0"/>
              </a:spcBef>
              <a:buClr>
                <a:srgbClr val="000000"/>
              </a:buClr>
              <a:buSzPts val="1800"/>
              <a:buChar char="●"/>
            </a:pPr>
            <a:r>
              <a:rPr lang="en" sz="1800"/>
              <a:t>Using a Buck converter to step down unregulated Voltage above 5V to a 5V and 3.3V for Wifi Module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cxnSp>
        <p:nvCxnSpPr>
          <p:cNvPr id="208" name="Shape 208"/>
          <p:cNvCxnSpPr>
            <a:stCxn id="209" idx="2"/>
            <a:endCxn id="209" idx="2"/>
          </p:cNvCxnSpPr>
          <p:nvPr/>
        </p:nvCxnSpPr>
        <p:spPr>
          <a:xfrm>
            <a:off x="4192100" y="37195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0" name="Shape 210"/>
          <p:cNvCxnSpPr>
            <a:stCxn id="209" idx="2"/>
            <a:endCxn id="209" idx="2"/>
          </p:cNvCxnSpPr>
          <p:nvPr/>
        </p:nvCxnSpPr>
        <p:spPr>
          <a:xfrm>
            <a:off x="4192100" y="3719550"/>
            <a:ext cx="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11" name="Shape 21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7450" y="389250"/>
            <a:ext cx="7059357" cy="43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4">
            <a:alphaModFix/>
          </a:blip>
          <a:srcRect b="0" l="-5610" r="5610" t="0"/>
          <a:stretch/>
        </p:blipFill>
        <p:spPr>
          <a:xfrm>
            <a:off x="3811313" y="3173324"/>
            <a:ext cx="1802626" cy="10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650" y="2678274"/>
            <a:ext cx="2767975" cy="2075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 txBox="1"/>
          <p:nvPr/>
        </p:nvSpPr>
        <p:spPr>
          <a:xfrm>
            <a:off x="2944450" y="2248575"/>
            <a:ext cx="1083600" cy="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12-15V to 5V Step down conversion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3932663" y="4288075"/>
            <a:ext cx="134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/>
              <a:t>5V rechargeable batteries</a:t>
            </a:r>
          </a:p>
        </p:txBody>
      </p:sp>
      <p:cxnSp>
        <p:nvCxnSpPr>
          <p:cNvPr id="216" name="Shape 216"/>
          <p:cNvCxnSpPr/>
          <p:nvPr/>
        </p:nvCxnSpPr>
        <p:spPr>
          <a:xfrm>
            <a:off x="3108400" y="3716274"/>
            <a:ext cx="755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217" name="Shape 217"/>
          <p:cNvCxnSpPr>
            <a:stCxn id="212" idx="3"/>
            <a:endCxn id="218" idx="1"/>
          </p:cNvCxnSpPr>
          <p:nvPr/>
        </p:nvCxnSpPr>
        <p:spPr>
          <a:xfrm>
            <a:off x="5613938" y="3716268"/>
            <a:ext cx="538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218" name="Shape 2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52225" y="2587738"/>
            <a:ext cx="2266450" cy="225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Solar panel and power calculations</a:t>
            </a:r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078825"/>
            <a:ext cx="8606100" cy="3587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/>
              <a:t>LM2576 Buck converter circuit design for voltage regulation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en" sz="1800"/>
              <a:t>Adjusting the Output voltage from Solar Panel to charge the 5V rechargeable Battery and regulation down to 3.3V for WiFi module</a:t>
            </a: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Char char="●"/>
            </a:pPr>
            <a:r>
              <a:rPr lang="en" sz="1800"/>
              <a:t>ATMega328 chip draws 25mA current running at 5V, hence it consumes 125mW Power(Max) and WiFi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	Draws 320mA at peak</a:t>
            </a: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Char char="●"/>
            </a:pPr>
            <a:r>
              <a:rPr lang="en" sz="1800"/>
              <a:t>The circuit outputs between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1800"/>
              <a:t>0.7mA up to </a:t>
            </a:r>
            <a:r>
              <a:rPr lang="en" sz="1800"/>
              <a:t>3A current</a:t>
            </a: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Char char="●"/>
            </a:pPr>
            <a:r>
              <a:rPr lang="en" sz="1800"/>
              <a:t>Efficiency of the converter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       Is up to 80%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rPr lang="en" sz="1800"/>
              <a:t>       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25" name="Shape 22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8525" y="5933175"/>
            <a:ext cx="7059357" cy="436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4">
            <a:alphaModFix/>
          </a:blip>
          <a:srcRect b="21392" l="27019" r="12616" t="34012"/>
          <a:stretch/>
        </p:blipFill>
        <p:spPr>
          <a:xfrm>
            <a:off x="3899925" y="2441675"/>
            <a:ext cx="4805001" cy="210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Data Analysis and Alerts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200"/>
              <a:t>Accomplished: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Website live at http://instrumentedbeehive.website/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Twilio sms alerts can be sent on command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" sz="1800"/>
              <a:t>Data can be uploaded, seen in tables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Features to be added: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Accounts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Configure alerts</a:t>
            </a: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 sz="1800"/>
              <a:t>Customized charts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Team responsibilities</a:t>
            </a:r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b="1" lang="en" sz="2000"/>
              <a:t>Max Aukshunas:</a:t>
            </a:r>
            <a:r>
              <a:rPr lang="en" sz="2000"/>
              <a:t> Using Twilio API to send SMS alerts, create a web server, upload/manipulate data</a:t>
            </a:r>
          </a:p>
          <a:p>
            <a:pPr indent="-355600" lvl="0" marL="457200" rtl="0">
              <a:spcBef>
                <a:spcPts val="0"/>
              </a:spcBef>
              <a:buClr>
                <a:srgbClr val="333333"/>
              </a:buClr>
              <a:buSzPts val="2000"/>
              <a:buChar char="●"/>
            </a:pPr>
            <a:r>
              <a:rPr b="1" lang="en" sz="2000"/>
              <a:t>Manali Palwankar:</a:t>
            </a:r>
            <a:r>
              <a:rPr lang="en" sz="2000"/>
              <a:t>To collect and store data from all sensors,ready data for transfer and Voltage regulation for the power supply</a:t>
            </a:r>
          </a:p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b="1" lang="en" sz="2000"/>
              <a:t>Benjamin Palazzi:</a:t>
            </a:r>
            <a:r>
              <a:rPr lang="en" sz="2000"/>
              <a:t> Designing/implementing sensor network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b="1" lang="en" sz="2000"/>
              <a:t>Amy Morin: </a:t>
            </a:r>
            <a:r>
              <a:rPr lang="en" sz="2000"/>
              <a:t>Designing/implementing sensor network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b="1" lang="en" sz="2000"/>
              <a:t>Phuoc Truong: </a:t>
            </a:r>
            <a:r>
              <a:rPr lang="en" sz="2000"/>
              <a:t>Fabrication lead/connecting power supply</a:t>
            </a:r>
            <a:r>
              <a:rPr b="1" lang="en" sz="2000"/>
              <a:t> </a:t>
            </a:r>
          </a:p>
          <a:p>
            <a:pPr indent="-355600" lvl="0" marL="457200" rtl="0">
              <a:spcBef>
                <a:spcPts val="0"/>
              </a:spcBef>
              <a:buClr>
                <a:srgbClr val="333333"/>
              </a:buClr>
              <a:buSzPts val="2000"/>
              <a:buChar char="●"/>
            </a:pPr>
            <a:r>
              <a:rPr b="1" lang="en" sz="2000"/>
              <a:t>Virginia Ng:</a:t>
            </a:r>
            <a:r>
              <a:rPr lang="en" sz="2000"/>
              <a:t> Team lead/integrating components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Proposed MDR Deliverables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" sz="2000"/>
              <a:t>2 temperature sensors taking readings every 10 minutes, time/date stamped, data then stored on Arduino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" sz="2000"/>
              <a:t>Data is able to be uploaded to server and seen on UI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Char char="●"/>
            </a:pPr>
            <a:r>
              <a:rPr lang="en" sz="2000"/>
              <a:t>Real-time sms alert caused by increase/decrease in temperature</a:t>
            </a:r>
          </a:p>
          <a:p>
            <a:pPr indent="-355600" lvl="0" marL="457200" rtl="0">
              <a:spcBef>
                <a:spcPts val="0"/>
              </a:spcBef>
              <a:buClr>
                <a:srgbClr val="333333"/>
              </a:buClr>
              <a:buSzPts val="2000"/>
              <a:buChar char="●"/>
            </a:pPr>
            <a:r>
              <a:rPr lang="en" sz="2000"/>
              <a:t>Prototype of power supply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Proposed CDR Deliverables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/>
              <a:t>Circuit finalized and PCB ordered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/>
              <a:t>Sensor layout finalized and assembled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/>
              <a:t>Rechargeable battery powering Arduino and testing </a:t>
            </a:r>
          </a:p>
          <a:p>
            <a:pPr indent="-355600" lvl="0" marL="457200" rtl="0">
              <a:spcBef>
                <a:spcPts val="0"/>
              </a:spcBef>
              <a:buClr>
                <a:srgbClr val="434343"/>
              </a:buClr>
              <a:buSzPts val="2000"/>
              <a:buChar char="●"/>
            </a:pPr>
            <a:r>
              <a:rPr lang="en" sz="2000"/>
              <a:t>Backend of website fully functional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Gantt Chart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6375"/>
            <a:ext cx="8839200" cy="249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123175" y="2016100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Questions?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Problem Statement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" sz="2000"/>
              <a:t>Bees must live in a healthy colony in order to thrive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Char char="●"/>
            </a:pPr>
            <a:r>
              <a:rPr lang="en" sz="2000"/>
              <a:t>Very hard to maintain healthy colony when little is known about what goes on in hive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Trebuchet MS"/>
              <a:buChar char="●"/>
            </a:pPr>
            <a:r>
              <a:rPr lang="en" sz="2000"/>
              <a:t>Beekeepers must perform </a:t>
            </a:r>
            <a:r>
              <a:rPr b="1" lang="en" sz="2000"/>
              <a:t>manual</a:t>
            </a:r>
            <a:r>
              <a:rPr lang="en" sz="2000"/>
              <a:t> inspections to assess colony health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■"/>
            </a:pPr>
            <a:r>
              <a:rPr lang="en" sz="1600"/>
              <a:t>Time and labor consuming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■"/>
            </a:pPr>
            <a:r>
              <a:rPr lang="en" sz="1600"/>
              <a:t>Can only be done at certain times/days of year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■"/>
            </a:pPr>
            <a:r>
              <a:rPr lang="en" sz="1600"/>
              <a:t>Disturbs bees</a:t>
            </a:r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600"/>
              <a:buChar char="■"/>
            </a:pPr>
            <a:r>
              <a:rPr lang="en" sz="1600"/>
              <a:t>Varies in accuracy</a:t>
            </a:r>
          </a:p>
          <a:p>
            <a:pPr indent="-355600" lvl="0" marL="457200" rtl="0">
              <a:spcBef>
                <a:spcPts val="0"/>
              </a:spcBef>
              <a:buClr>
                <a:srgbClr val="FF0000"/>
              </a:buClr>
              <a:buSzPts val="2000"/>
              <a:buChar char="●"/>
            </a:pPr>
            <a:r>
              <a:rPr lang="en" sz="2000">
                <a:solidFill>
                  <a:srgbClr val="FF0000"/>
                </a:solidFill>
              </a:rPr>
              <a:t>Replacing 100 million hives is infeasible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Previous </a:t>
            </a:r>
            <a:r>
              <a:rPr lang="en">
                <a:solidFill>
                  <a:srgbClr val="000000"/>
                </a:solidFill>
              </a:rPr>
              <a:t>System Specifications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Temperature, humidity, and motion sensors integrated into a standard 10-frame hive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collected every 10 minutes and stored locally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are date and time stamped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are uploaded to a remote monitoring site at least once a day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Hive is located within range of Wi-Fi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Required power is locally generated (solar) and stored in a rechargeable battery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r>
              <a:rPr lang="en" sz="2000"/>
              <a:t>Hive is exposed to and operates in all weather conditions, all day, every day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69850" lvl="0" mar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Updated System Specifications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Char char="●"/>
            </a:pPr>
            <a:r>
              <a:rPr lang="en" sz="2000">
                <a:solidFill>
                  <a:srgbClr val="FF0000"/>
                </a:solidFill>
              </a:rPr>
              <a:t>Temperature and humidity sensors can easily be moved within the hive and hive-to-hive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collected every </a:t>
            </a:r>
            <a:r>
              <a:rPr lang="en" sz="2000">
                <a:solidFill>
                  <a:srgbClr val="FF0000"/>
                </a:solidFill>
              </a:rPr>
              <a:t>15</a:t>
            </a:r>
            <a:r>
              <a:rPr lang="en" sz="2000"/>
              <a:t> minutes and stored locally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are date and time stamped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Sensor readings are uploaded to a remote monitoring site at least once a day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Hive is located within range of Wi-Fi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Required power is locally generated (solar) and stored in a rechargeable battery</a:t>
            </a:r>
          </a:p>
          <a:p>
            <a:pPr indent="-355600" lvl="0" marL="457200" rtl="0">
              <a:spcBef>
                <a:spcPts val="0"/>
              </a:spcBef>
              <a:buClr>
                <a:schemeClr val="dk1"/>
              </a:buClr>
              <a:buSzPts val="2000"/>
              <a:buChar char="●"/>
            </a:pPr>
            <a:r>
              <a:rPr lang="en" sz="2000"/>
              <a:t>Hive is exposed to and operates in all weather conditions, all day, every day</a:t>
            </a:r>
          </a:p>
          <a:p>
            <a:pPr indent="-258445" lvl="0" marL="257175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Our Previous Solution:Block Diagram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7125" y="1135800"/>
            <a:ext cx="573146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Our Updated Solution: </a:t>
            </a:r>
            <a:r>
              <a:rPr lang="en">
                <a:solidFill>
                  <a:srgbClr val="000000"/>
                </a:solidFill>
              </a:rPr>
              <a:t>Block Diagram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625" y="1083325"/>
            <a:ext cx="5731463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Overview of System</a:t>
            </a:r>
          </a:p>
        </p:txBody>
      </p:sp>
      <p:pic>
        <p:nvPicPr>
          <p:cNvPr id="184" name="Shape 1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7900" y="1934925"/>
            <a:ext cx="6409124" cy="3169875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>
            <a:alphaModFix/>
          </a:blip>
          <a:srcRect b="0" l="0" r="5633" t="4131"/>
          <a:stretch/>
        </p:blipFill>
        <p:spPr>
          <a:xfrm>
            <a:off x="143050" y="1100975"/>
            <a:ext cx="3362149" cy="244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4563325" y="4293850"/>
            <a:ext cx="1450800" cy="685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Selected Design Solution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61350"/>
            <a:ext cx="5433300" cy="2509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Sensors in empty frame with plastic encasing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/>
              <a:t>Protects sensors from bees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Frame can easily be moved in the hive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/>
              <a:t>Easy to integrate into existing hives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ts val="1800"/>
              <a:buChar char="●"/>
            </a:pPr>
            <a:r>
              <a:rPr lang="en" sz="1800"/>
              <a:t>Much cheaper than buying entire new hive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descr="Capture2.JPG" id="193" name="Shape 193"/>
          <p:cNvPicPr preferRelativeResize="0"/>
          <p:nvPr/>
        </p:nvPicPr>
        <p:blipFill rotWithShape="1">
          <a:blip r:embed="rId3">
            <a:alphaModFix/>
          </a:blip>
          <a:srcRect b="10012" l="10250" r="7084" t="7986"/>
          <a:stretch/>
        </p:blipFill>
        <p:spPr>
          <a:xfrm>
            <a:off x="6532650" y="920575"/>
            <a:ext cx="2362250" cy="217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7500" y="2704325"/>
            <a:ext cx="4769225" cy="236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Sensor Tests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142275" y="1096700"/>
            <a:ext cx="32823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188595" lvl="0" marL="257175">
              <a:spcBef>
                <a:spcPts val="0"/>
              </a:spcBef>
              <a:buNone/>
            </a:pPr>
            <a:r>
              <a:rPr lang="en" sz="1800"/>
              <a:t>Sensor Type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600"/>
              <a:t>-Thermistor (</a:t>
            </a:r>
            <a:r>
              <a:rPr lang="en" sz="1600"/>
              <a:t>RTD 1.0K OHM 2SIP)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600"/>
              <a:t>-Waterproof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600"/>
              <a:t>-Temperature and Humidity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600"/>
              <a:t>-Thermistor (RioRand)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800"/>
              <a:t>Final Decision Sensor</a:t>
            </a:r>
          </a:p>
          <a:p>
            <a:pPr indent="-188595" lvl="0" marL="257175">
              <a:spcBef>
                <a:spcPts val="0"/>
              </a:spcBef>
              <a:buNone/>
            </a:pPr>
            <a:r>
              <a:rPr lang="en" sz="1600"/>
              <a:t>-</a:t>
            </a:r>
            <a:r>
              <a:rPr lang="en" sz="1600"/>
              <a:t>Thermistor</a:t>
            </a:r>
            <a:r>
              <a:rPr lang="en" sz="1600"/>
              <a:t> (RTD 1.0K OHM 2SIP)</a:t>
            </a:r>
          </a:p>
        </p:txBody>
      </p:sp>
      <p:pic>
        <p:nvPicPr>
          <p:cNvPr id="201" name="Shape 20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4575" y="1004175"/>
            <a:ext cx="5656850" cy="360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cet">
  <a:themeElements>
    <a:clrScheme name="Yellow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