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ANSYS deets: structural- fixed support constraints on top, bottom, and sides of panel, with a 222N force applied across the hinge because that is the weight of a 50lb beehive (if it was stacked) and it is 22x below the yield stress of the ABS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Thermal: changed outside temperatures while inserting a constant heat generation from the bees (only occurs in winter/ below 18degC) to check the distribution of the generation around the brood. Here the brood was simulated as the middle panel as opposed to a ball in the middle just for modeling purposes, same concept, same amount of bee wattage and distribution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Shape 23"/>
          <p:cNvGrpSpPr/>
          <p:nvPr/>
        </p:nvGrpSpPr>
        <p:grpSpPr>
          <a:xfrm>
            <a:off x="-78" y="-6350"/>
            <a:ext cx="9144185" cy="5149935"/>
            <a:chOff x="-104" y="-8467"/>
            <a:chExt cx="12192246" cy="6866580"/>
          </a:xfrm>
        </p:grpSpPr>
        <p:cxnSp>
          <p:nvCxnSpPr>
            <p:cNvPr id="24" name="Shape 24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" name="Shape 25"/>
            <p:cNvCxnSpPr/>
            <p:nvPr/>
          </p:nvCxnSpPr>
          <p:spPr>
            <a:xfrm flipH="1">
              <a:off x="7425125" y="3681413"/>
              <a:ext cx="4763700" cy="317670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6" name="Shape 26"/>
            <p:cNvSpPr/>
            <p:nvPr/>
          </p:nvSpPr>
          <p:spPr>
            <a:xfrm>
              <a:off x="9181476" y="-8467"/>
              <a:ext cx="3007200" cy="6866400"/>
            </a:xfrm>
            <a:custGeom>
              <a:pathLst>
                <a:path extrusionOk="0" h="120000" w="120000">
                  <a:moveTo>
                    <a:pt x="81621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0" y="119999"/>
                  </a:lnTo>
                  <a:lnTo>
                    <a:pt x="81621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27" name="Shape 27"/>
            <p:cNvSpPr/>
            <p:nvPr/>
          </p:nvSpPr>
          <p:spPr>
            <a:xfrm>
              <a:off x="9603442" y="-8467"/>
              <a:ext cx="25887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56067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8" name="Shape 28"/>
            <p:cNvSpPr/>
            <p:nvPr/>
          </p:nvSpPr>
          <p:spPr>
            <a:xfrm>
              <a:off x="8932333" y="3048000"/>
              <a:ext cx="3259800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9334500" y="-8467"/>
              <a:ext cx="28542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103873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96F06">
                <a:alpha val="69803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10898730" y="-8467"/>
              <a:ext cx="1290000" cy="6866400"/>
            </a:xfrm>
            <a:custGeom>
              <a:pathLst>
                <a:path extrusionOk="0" h="120000" w="120000">
                  <a:moveTo>
                    <a:pt x="94852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lnTo>
                    <a:pt x="94852" y="0"/>
                  </a:lnTo>
                  <a:close/>
                </a:path>
              </a:pathLst>
            </a:custGeom>
            <a:solidFill>
              <a:srgbClr val="FFDE6A">
                <a:alpha val="69803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10938999" y="-8467"/>
              <a:ext cx="12498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6515" y="12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10371666" y="3589867"/>
              <a:ext cx="1817100" cy="32682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rot="10800000">
              <a:off x="-104" y="54"/>
              <a:ext cx="842700" cy="56661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Shape 34"/>
          <p:cNvSpPr txBox="1"/>
          <p:nvPr>
            <p:ph type="ctrTitle"/>
          </p:nvPr>
        </p:nvSpPr>
        <p:spPr>
          <a:xfrm>
            <a:off x="1130300" y="1803400"/>
            <a:ext cx="5825100" cy="123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405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1130300" y="3038125"/>
            <a:ext cx="5825100" cy="8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508001" y="3600450"/>
            <a:ext cx="64476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1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9" name="Shape 89"/>
          <p:cNvSpPr/>
          <p:nvPr>
            <p:ph idx="2" type="pic"/>
          </p:nvPr>
        </p:nvSpPr>
        <p:spPr>
          <a:xfrm>
            <a:off x="508001" y="457200"/>
            <a:ext cx="6447600" cy="28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508001" y="4025504"/>
            <a:ext cx="6447600" cy="5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aption">
  <p:cSld name="Title and Caption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508001" y="457200"/>
            <a:ext cx="6447600" cy="25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508001" y="3352800"/>
            <a:ext cx="6447600" cy="11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9" name="Shape 99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 with Caption">
  <p:cSld name="Quote with Caption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698500" y="457200"/>
            <a:ext cx="6070500" cy="22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1024604" y="2724150"/>
            <a:ext cx="5418300" cy="2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2" type="body"/>
          </p:nvPr>
        </p:nvSpPr>
        <p:spPr>
          <a:xfrm>
            <a:off x="508001" y="3352800"/>
            <a:ext cx="6447600" cy="11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Shape 107"/>
          <p:cNvSpPr txBox="1"/>
          <p:nvPr/>
        </p:nvSpPr>
        <p:spPr>
          <a:xfrm>
            <a:off x="406403" y="592784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8" name="Shape 108"/>
          <p:cNvSpPr txBox="1"/>
          <p:nvPr/>
        </p:nvSpPr>
        <p:spPr>
          <a:xfrm>
            <a:off x="6669758" y="2164917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350" u="none" cap="none" strike="noStrike">
              <a:solidFill>
                <a:srgbClr val="FFDE6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ame Card">
  <p:cSld name="Name Card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508001" y="1448991"/>
            <a:ext cx="6447600" cy="194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508001" y="3395586"/>
            <a:ext cx="6447600" cy="11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3" name="Shape 113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 Name Card">
  <p:cSld name="Quote Name Card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698500" y="457200"/>
            <a:ext cx="6070500" cy="22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507999" y="3009900"/>
            <a:ext cx="6447600" cy="3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2" type="body"/>
          </p:nvPr>
        </p:nvSpPr>
        <p:spPr>
          <a:xfrm>
            <a:off x="508001" y="3395586"/>
            <a:ext cx="6447600" cy="11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9" name="Shape 119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Shape 122"/>
          <p:cNvSpPr txBox="1"/>
          <p:nvPr/>
        </p:nvSpPr>
        <p:spPr>
          <a:xfrm>
            <a:off x="406403" y="592784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3" name="Shape 123"/>
          <p:cNvSpPr txBox="1"/>
          <p:nvPr/>
        </p:nvSpPr>
        <p:spPr>
          <a:xfrm>
            <a:off x="6669758" y="2164917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rue or False">
  <p:cSld name="True or False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514350" y="457200"/>
            <a:ext cx="6441300" cy="22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507999" y="3009900"/>
            <a:ext cx="6447600" cy="3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7" name="Shape 127"/>
          <p:cNvSpPr txBox="1"/>
          <p:nvPr>
            <p:ph idx="2" type="body"/>
          </p:nvPr>
        </p:nvSpPr>
        <p:spPr>
          <a:xfrm>
            <a:off x="508001" y="3395586"/>
            <a:ext cx="6447600" cy="11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8" name="Shape 128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9" name="Shape 129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0" name="Shape 130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 rot="5400000">
            <a:off x="2276402" y="-148058"/>
            <a:ext cx="2910600" cy="64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4" name="Shape 134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5" name="Shape 135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6" name="Shape 136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 rot="5400000">
            <a:off x="4495662" y="1937250"/>
            <a:ext cx="3938700" cy="9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 rot="5400000">
            <a:off x="1186264" y="-220950"/>
            <a:ext cx="3938700" cy="52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0" name="Shape 140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2" name="Shape 142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80"/>
              <a:buFont typeface="Noto Sans Symbols"/>
              <a:buChar char="●"/>
              <a:defRPr b="0" i="0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○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■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●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○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■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●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○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■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508001" y="2025651"/>
            <a:ext cx="64476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30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508001" y="3395586"/>
            <a:ext cx="64476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5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508001" y="1620442"/>
            <a:ext cx="64476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508001" y="1620442"/>
            <a:ext cx="31380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2" type="body"/>
          </p:nvPr>
        </p:nvSpPr>
        <p:spPr>
          <a:xfrm>
            <a:off x="3817477" y="1620442"/>
            <a:ext cx="31380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506809" y="1620737"/>
            <a:ext cx="31392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1" i="0" sz="15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1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506809" y="2052934"/>
            <a:ext cx="31392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3" type="body"/>
          </p:nvPr>
        </p:nvSpPr>
        <p:spPr>
          <a:xfrm>
            <a:off x="3816287" y="1620737"/>
            <a:ext cx="31392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1" i="0" sz="15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1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4" type="body"/>
          </p:nvPr>
        </p:nvSpPr>
        <p:spPr>
          <a:xfrm>
            <a:off x="3816288" y="2052934"/>
            <a:ext cx="31392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 b="0" i="0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508001" y="1123953"/>
            <a:ext cx="2890800" cy="95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15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3570346" y="386193"/>
            <a:ext cx="3385200" cy="41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2" type="body"/>
          </p:nvPr>
        </p:nvSpPr>
        <p:spPr>
          <a:xfrm>
            <a:off x="508001" y="2082802"/>
            <a:ext cx="2890800" cy="19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6"/>
          <p:cNvGrpSpPr/>
          <p:nvPr/>
        </p:nvGrpSpPr>
        <p:grpSpPr>
          <a:xfrm>
            <a:off x="0" y="-6350"/>
            <a:ext cx="9144107" cy="5149935"/>
            <a:chOff x="0" y="-8467"/>
            <a:chExt cx="12192142" cy="6866580"/>
          </a:xfrm>
        </p:grpSpPr>
        <p:cxnSp>
          <p:nvCxnSpPr>
            <p:cNvPr id="7" name="Shape 7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Shape 8"/>
            <p:cNvCxnSpPr/>
            <p:nvPr/>
          </p:nvCxnSpPr>
          <p:spPr>
            <a:xfrm flipH="1">
              <a:off x="7425125" y="3681413"/>
              <a:ext cx="4763700" cy="317670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Shape 9"/>
            <p:cNvSpPr/>
            <p:nvPr/>
          </p:nvSpPr>
          <p:spPr>
            <a:xfrm>
              <a:off x="9181476" y="-8467"/>
              <a:ext cx="3007200" cy="6866400"/>
            </a:xfrm>
            <a:custGeom>
              <a:pathLst>
                <a:path extrusionOk="0" h="120000" w="120000">
                  <a:moveTo>
                    <a:pt x="81621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0" y="119999"/>
                  </a:lnTo>
                  <a:lnTo>
                    <a:pt x="81621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Shape 10"/>
            <p:cNvSpPr/>
            <p:nvPr/>
          </p:nvSpPr>
          <p:spPr>
            <a:xfrm>
              <a:off x="9603442" y="-8467"/>
              <a:ext cx="25887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56067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Shape 11"/>
            <p:cNvSpPr/>
            <p:nvPr/>
          </p:nvSpPr>
          <p:spPr>
            <a:xfrm>
              <a:off x="8932333" y="3048000"/>
              <a:ext cx="3259800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9334500" y="-8467"/>
              <a:ext cx="28542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103873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96F06">
                <a:alpha val="69803"/>
              </a:srgbClr>
            </a:solidFill>
            <a:ln>
              <a:noFill/>
            </a:ln>
          </p:spPr>
        </p:sp>
        <p:sp>
          <p:nvSpPr>
            <p:cNvPr id="13" name="Shape 13"/>
            <p:cNvSpPr/>
            <p:nvPr/>
          </p:nvSpPr>
          <p:spPr>
            <a:xfrm>
              <a:off x="10898730" y="-8467"/>
              <a:ext cx="1290000" cy="6866400"/>
            </a:xfrm>
            <a:custGeom>
              <a:pathLst>
                <a:path extrusionOk="0" h="120000" w="120000">
                  <a:moveTo>
                    <a:pt x="94852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lnTo>
                    <a:pt x="94852" y="0"/>
                  </a:lnTo>
                  <a:close/>
                </a:path>
              </a:pathLst>
            </a:custGeom>
            <a:solidFill>
              <a:srgbClr val="FFDE6A">
                <a:alpha val="69803"/>
              </a:srgbClr>
            </a:solidFill>
            <a:ln>
              <a:noFill/>
            </a:ln>
          </p:spPr>
        </p:sp>
        <p:sp>
          <p:nvSpPr>
            <p:cNvPr id="14" name="Shape 14"/>
            <p:cNvSpPr/>
            <p:nvPr/>
          </p:nvSpPr>
          <p:spPr>
            <a:xfrm>
              <a:off x="10938999" y="-8467"/>
              <a:ext cx="12498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6515" y="12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Shape 15"/>
            <p:cNvSpPr/>
            <p:nvPr/>
          </p:nvSpPr>
          <p:spPr>
            <a:xfrm>
              <a:off x="10371666" y="3589867"/>
              <a:ext cx="1817100" cy="32682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0" y="4013200"/>
              <a:ext cx="448800" cy="28449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Shape 17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508001" y="1620442"/>
            <a:ext cx="64476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7180" lvl="0" marL="457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9560" lvl="1" marL="914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81939" lvl="2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74319" lvl="3" marL="1828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74320" lvl="4" marL="22860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74320" lvl="5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74320" lvl="6" marL="3200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74320" lvl="7" marL="3657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74320" lvl="8" marL="4114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drive.google.com/file/d/1IH7UxNy6iuNZ28bd03O4EO-5AmESl5Qy/view" TargetMode="External"/><Relationship Id="rId4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ctrTitle"/>
          </p:nvPr>
        </p:nvSpPr>
        <p:spPr>
          <a:xfrm>
            <a:off x="1130300" y="1386225"/>
            <a:ext cx="5825100" cy="123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5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Instrumented Beehive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48" name="Shape 148"/>
          <p:cNvSpPr txBox="1"/>
          <p:nvPr>
            <p:ph idx="1" type="subTitle"/>
          </p:nvPr>
        </p:nvSpPr>
        <p:spPr>
          <a:xfrm>
            <a:off x="1408900" y="2824450"/>
            <a:ext cx="5825100" cy="162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50">
                <a:solidFill>
                  <a:srgbClr val="3F3F3F"/>
                </a:solidFill>
              </a:rPr>
              <a:t>Team 1:</a:t>
            </a:r>
            <a:endParaRPr b="1" sz="1750">
              <a:solidFill>
                <a:srgbClr val="3F3F3F"/>
              </a:solidFill>
            </a:endParaRPr>
          </a:p>
          <a:p>
            <a:pPr indent="0" lvl="0" marL="0" rtl="0" algn="ctr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50">
                <a:solidFill>
                  <a:srgbClr val="3F3F3F"/>
                </a:solidFill>
              </a:rPr>
              <a:t>CSE: Max Aukshunas, Manali Palwankar</a:t>
            </a:r>
            <a:endParaRPr sz="1750">
              <a:solidFill>
                <a:srgbClr val="3F3F3F"/>
              </a:solidFill>
            </a:endParaRPr>
          </a:p>
          <a:p>
            <a:pPr indent="0" lvl="0" marL="0" rtl="0" algn="ctr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50">
                <a:solidFill>
                  <a:srgbClr val="3F3F3F"/>
                </a:solidFill>
              </a:rPr>
              <a:t>MIE: Virginia Ng, Amy Morin, Phuoc Truong, Benjamin Palazzi</a:t>
            </a:r>
            <a:endParaRPr sz="1750">
              <a:solidFill>
                <a:srgbClr val="3F3F3F"/>
              </a:solidFill>
            </a:endParaRPr>
          </a:p>
          <a:p>
            <a:pPr indent="0" lvl="0" marL="0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/>
              <a:t>‹#›</a:t>
            </a:fld>
            <a:endParaRPr sz="1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Field Test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26" name="Shape 2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27" name="Shape 227" title="VID_20180422_143533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1152475"/>
            <a:ext cx="6313475" cy="367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Shape 228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Field Test Results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34" name="Shape 2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35" name="Shape 2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296875"/>
            <a:ext cx="8034675" cy="3166851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Shape 236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Team Responsibilities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">
                <a:solidFill>
                  <a:schemeClr val="dk1"/>
                </a:solidFill>
              </a:rPr>
              <a:t>Max Aukshunas:</a:t>
            </a:r>
            <a:r>
              <a:rPr lang="en">
                <a:solidFill>
                  <a:schemeClr val="dk1"/>
                </a:solidFill>
              </a:rPr>
              <a:t> Data collection/upload/manipulation, developing website, </a:t>
            </a:r>
            <a:r>
              <a:rPr lang="en">
                <a:solidFill>
                  <a:schemeClr val="dk1"/>
                </a:solidFill>
              </a:rPr>
              <a:t>alert system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">
                <a:solidFill>
                  <a:schemeClr val="dk1"/>
                </a:solidFill>
              </a:rPr>
              <a:t>Manali Palwankar: </a:t>
            </a:r>
            <a:r>
              <a:rPr lang="en">
                <a:solidFill>
                  <a:schemeClr val="dk1"/>
                </a:solidFill>
              </a:rPr>
              <a:t>Power analysis and assembly, Voltage regulation, Battery percentage, PCB design 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">
                <a:solidFill>
                  <a:schemeClr val="dk1"/>
                </a:solidFill>
              </a:rPr>
              <a:t>Benjamin Palazzi:</a:t>
            </a:r>
            <a:r>
              <a:rPr lang="en">
                <a:solidFill>
                  <a:schemeClr val="dk1"/>
                </a:solidFill>
              </a:rPr>
              <a:t> Designing/implementing sensor network, 3D modeling and printing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">
                <a:solidFill>
                  <a:schemeClr val="dk1"/>
                </a:solidFill>
              </a:rPr>
              <a:t>Amy Morin: </a:t>
            </a:r>
            <a:r>
              <a:rPr lang="en">
                <a:solidFill>
                  <a:schemeClr val="dk1"/>
                </a:solidFill>
              </a:rPr>
              <a:t>Designing and implementing sensors, ANSYS modeling, circuitry work</a:t>
            </a:r>
            <a:endParaRPr b="1"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">
                <a:solidFill>
                  <a:schemeClr val="dk1"/>
                </a:solidFill>
              </a:rPr>
              <a:t>Phuoc Truong: </a:t>
            </a:r>
            <a:r>
              <a:rPr lang="en">
                <a:solidFill>
                  <a:schemeClr val="dk1"/>
                </a:solidFill>
              </a:rPr>
              <a:t>Fabrication lead/connecting power supply</a:t>
            </a:r>
            <a:r>
              <a:rPr b="1" lang="en">
                <a:solidFill>
                  <a:schemeClr val="dk1"/>
                </a:solidFill>
              </a:rPr>
              <a:t> </a:t>
            </a:r>
            <a:endParaRPr b="1"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">
                <a:solidFill>
                  <a:schemeClr val="dk1"/>
                </a:solidFill>
              </a:rPr>
              <a:t>Virginia Ng:</a:t>
            </a:r>
            <a:r>
              <a:rPr lang="en">
                <a:solidFill>
                  <a:schemeClr val="dk1"/>
                </a:solidFill>
              </a:rPr>
              <a:t> Team lead/integrating components, PCB design</a:t>
            </a:r>
            <a:endParaRPr>
              <a:solidFill>
                <a:schemeClr val="dk1"/>
              </a:solidFill>
            </a:endParaRPr>
          </a:p>
          <a:p>
            <a:pPr indent="-188595" lvl="0" marL="257175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4" name="Shape 244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FPR Deliverables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0" name="Shape 2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Local storage in case of upload failures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Alerts regarding battery percentage </a:t>
            </a:r>
            <a:r>
              <a:rPr lang="en" sz="1800">
                <a:solidFill>
                  <a:srgbClr val="00CA00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✔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Website backend is error-free </a:t>
            </a:r>
            <a:r>
              <a:rPr lang="en" sz="1800">
                <a:solidFill>
                  <a:srgbClr val="00CA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✔</a:t>
            </a:r>
            <a:endParaRPr sz="1800">
              <a:solidFill>
                <a:srgbClr val="00CA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Appealing user interface </a:t>
            </a:r>
            <a:r>
              <a:rPr lang="en" sz="1800">
                <a:solidFill>
                  <a:srgbClr val="00CA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✔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Arduino replaced with PCB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Entire power system working </a:t>
            </a:r>
            <a:r>
              <a:rPr lang="en" sz="1800">
                <a:solidFill>
                  <a:srgbClr val="00CA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✔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Sensors on frame of hive </a:t>
            </a:r>
            <a:r>
              <a:rPr lang="en" sz="1800">
                <a:solidFill>
                  <a:srgbClr val="00CA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✔</a:t>
            </a:r>
            <a:endParaRPr sz="180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188595" lvl="0" marL="257175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Shape 2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2" name="Shape 252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73475" y="427275"/>
            <a:ext cx="8520600" cy="418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6858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Demo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258" name="Shape 25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9" name="Shape 259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x="86650" y="2210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Questions?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265" name="Shape 26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6" name="Shape 266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r>
              <a:rPr lang="en">
                <a:solidFill>
                  <a:schemeClr val="dk1"/>
                </a:solidFill>
              </a:rPr>
              <a:t>Problem Statement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Bees must live in a healthy colony in order to thrive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Very hard to maintain healthy colony when little is known about what goes on in hive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rebuchet MS"/>
              <a:buChar char="●"/>
            </a:pPr>
            <a:r>
              <a:rPr lang="en">
                <a:solidFill>
                  <a:schemeClr val="dk1"/>
                </a:solidFill>
              </a:rPr>
              <a:t>Beekeepers must perform </a:t>
            </a:r>
            <a:r>
              <a:rPr b="1" lang="en">
                <a:solidFill>
                  <a:schemeClr val="dk1"/>
                </a:solidFill>
              </a:rPr>
              <a:t>manual</a:t>
            </a:r>
            <a:r>
              <a:rPr lang="en">
                <a:solidFill>
                  <a:schemeClr val="dk1"/>
                </a:solidFill>
              </a:rPr>
              <a:t> inspections to assess colony health</a:t>
            </a:r>
            <a:endParaRPr>
              <a:solidFill>
                <a:schemeClr val="dk1"/>
              </a:solidFill>
            </a:endParaRPr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>
                <a:solidFill>
                  <a:schemeClr val="dk1"/>
                </a:solidFill>
              </a:rPr>
              <a:t>Time and labor consuming</a:t>
            </a:r>
            <a:endParaRPr>
              <a:solidFill>
                <a:schemeClr val="dk1"/>
              </a:solidFill>
            </a:endParaRPr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>
                <a:solidFill>
                  <a:schemeClr val="dk1"/>
                </a:solidFill>
              </a:rPr>
              <a:t>Can only be done at certain times/days of year</a:t>
            </a:r>
            <a:endParaRPr>
              <a:solidFill>
                <a:schemeClr val="dk1"/>
              </a:solidFill>
            </a:endParaRPr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>
                <a:solidFill>
                  <a:schemeClr val="dk1"/>
                </a:solidFill>
              </a:rPr>
              <a:t>Disturbs bees</a:t>
            </a:r>
            <a:endParaRPr>
              <a:solidFill>
                <a:schemeClr val="dk1"/>
              </a:solidFill>
            </a:endParaRPr>
          </a:p>
          <a:p>
            <a: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>
                <a:solidFill>
                  <a:schemeClr val="dk1"/>
                </a:solidFill>
              </a:rPr>
              <a:t>Varies in accuracy</a:t>
            </a:r>
            <a:endParaRPr>
              <a:solidFill>
                <a:schemeClr val="dk1"/>
              </a:solidFill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Replacing 100 million hives is infeasible</a:t>
            </a:r>
            <a:endParaRPr>
              <a:solidFill>
                <a:schemeClr val="dk1"/>
              </a:solidFill>
            </a:endParaRPr>
          </a:p>
          <a:p>
            <a:pPr indent="-188595" lvl="0" marL="257175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Shape 15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7" name="Shape 157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Block Diagram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4" name="Shape 164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  <p:pic>
        <p:nvPicPr>
          <p:cNvPr id="165" name="Shape 1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024" y="903900"/>
            <a:ext cx="6127701" cy="408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Final Specifications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Temperature and humidity sensors can easily be moved within the hive and hive-to-hive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Sensor readings collected every 15 minutes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Sensor readings are date and time stamped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Sensor readings are uploaded to a remote monitoring site at least once a day 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Hive is located within range of WiFi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Required power is locally generated (solar) and stored in a rechargeable battery 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Hive is exposed to and operates in all weather conditions, all day, every day and can run without sunlight for up to 13 days</a:t>
            </a:r>
            <a:endParaRPr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188595" lvl="0" marL="257175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3" name="Shape 173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Software Functionality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Alerts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Moving average, trending, battery level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All customizable (values/status)</a:t>
            </a:r>
            <a:endParaRPr sz="1800"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Customization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Phone number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Delay</a:t>
            </a:r>
            <a:endParaRPr sz="1800"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Features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Current levels (battery/sensors)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Time period graphs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Individual points and metrics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80" name="Shape 18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1" name="Shape 181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Battery Percentage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140250" y="1152325"/>
            <a:ext cx="3267300" cy="351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718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Char char="●"/>
            </a:pPr>
            <a:r>
              <a:rPr lang="en">
                <a:solidFill>
                  <a:schemeClr val="dk1"/>
                </a:solidFill>
              </a:rPr>
              <a:t>Battery is at 100% when it outputs 13V</a:t>
            </a:r>
            <a:endParaRPr>
              <a:solidFill>
                <a:schemeClr val="dk1"/>
              </a:solidFill>
            </a:endParaRPr>
          </a:p>
          <a:p>
            <a:pPr indent="-29718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Char char="●"/>
            </a:pPr>
            <a:r>
              <a:rPr lang="en">
                <a:solidFill>
                  <a:schemeClr val="dk1"/>
                </a:solidFill>
              </a:rPr>
              <a:t>Minimum threshold is 8V where charge controller stops outputting current</a:t>
            </a:r>
            <a:endParaRPr>
              <a:solidFill>
                <a:schemeClr val="dk1"/>
              </a:solidFill>
            </a:endParaRPr>
          </a:p>
          <a:p>
            <a:pPr indent="-29718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Char char="●"/>
            </a:pPr>
            <a:r>
              <a:rPr lang="en">
                <a:solidFill>
                  <a:schemeClr val="dk1"/>
                </a:solidFill>
              </a:rPr>
              <a:t>System sends alert when Battery percentage is 25%, i.e. 9.25V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88" name="Shape 18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89" name="Shape 189" title="Points scored"/>
          <p:cNvPicPr preferRelativeResize="0"/>
          <p:nvPr/>
        </p:nvPicPr>
        <p:blipFill rotWithShape="1">
          <a:blip r:embed="rId3">
            <a:alphaModFix/>
          </a:blip>
          <a:srcRect b="-20671" l="-60035" r="-3016" t="-32562"/>
          <a:stretch/>
        </p:blipFill>
        <p:spPr>
          <a:xfrm>
            <a:off x="0" y="0"/>
            <a:ext cx="9144000" cy="5143501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90" name="Shape 190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Final Power Supply Design and analysis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86625" y="1017725"/>
            <a:ext cx="4146000" cy="40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718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Char char="●"/>
            </a:pPr>
            <a:r>
              <a:rPr lang="en">
                <a:solidFill>
                  <a:schemeClr val="dk1"/>
                </a:solidFill>
              </a:rPr>
              <a:t>Lead acid Battery 13V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Solar Panel at 12V-22V output voltage</a:t>
            </a:r>
            <a:endParaRPr>
              <a:solidFill>
                <a:schemeClr val="dk1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>
                <a:solidFill>
                  <a:schemeClr val="dk1"/>
                </a:solidFill>
              </a:rPr>
              <a:t>Solar Charge controller-PWM prevents overcharging and monitors charge of the battery</a:t>
            </a:r>
            <a:endParaRPr>
              <a:solidFill>
                <a:schemeClr val="dk1"/>
              </a:solidFill>
            </a:endParaRPr>
          </a:p>
          <a:p>
            <a:pPr indent="-29718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Char char="●"/>
            </a:pPr>
            <a:r>
              <a:rPr lang="en">
                <a:solidFill>
                  <a:schemeClr val="dk1"/>
                </a:solidFill>
              </a:rPr>
              <a:t>Current system can run for 13 days without power</a:t>
            </a:r>
            <a:endParaRPr>
              <a:solidFill>
                <a:schemeClr val="dk1"/>
              </a:solidFill>
            </a:endParaRPr>
          </a:p>
          <a:p>
            <a:pPr indent="-29718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Char char="●"/>
            </a:pPr>
            <a:r>
              <a:rPr lang="en">
                <a:solidFill>
                  <a:schemeClr val="dk1"/>
                </a:solidFill>
              </a:rPr>
              <a:t>As soon as Solar panel outputs enough power, Battery will charge and system will resume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7" name="Shape 19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8" name="Shape 198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  <p:pic>
        <p:nvPicPr>
          <p:cNvPr id="199" name="Shape 1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09700" y="1852038"/>
            <a:ext cx="4522600" cy="21787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Structural and Thermal Analysis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5" name="Shape 20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6" name="Shape 206"/>
          <p:cNvSpPr txBox="1"/>
          <p:nvPr/>
        </p:nvSpPr>
        <p:spPr>
          <a:xfrm>
            <a:off x="1637525" y="1127475"/>
            <a:ext cx="12114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Structural</a:t>
            </a:r>
            <a:endParaRPr b="1"/>
          </a:p>
        </p:txBody>
      </p:sp>
      <p:sp>
        <p:nvSpPr>
          <p:cNvPr id="207" name="Shape 207"/>
          <p:cNvSpPr txBox="1"/>
          <p:nvPr/>
        </p:nvSpPr>
        <p:spPr>
          <a:xfrm>
            <a:off x="6466650" y="1127475"/>
            <a:ext cx="9039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Thermal</a:t>
            </a:r>
            <a:endParaRPr b="1"/>
          </a:p>
        </p:txBody>
      </p:sp>
      <p:pic>
        <p:nvPicPr>
          <p:cNvPr id="208" name="Shape 2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55402" y="1597950"/>
            <a:ext cx="3526400" cy="1947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 txBox="1"/>
          <p:nvPr/>
        </p:nvSpPr>
        <p:spPr>
          <a:xfrm>
            <a:off x="5155500" y="3804350"/>
            <a:ext cx="3526500" cy="10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Steady-state thermal analysis done at different outside temperatures, including bee heat generation in brood, to confirm the theoretical distribution in previous bee research</a:t>
            </a:r>
            <a:endParaRPr/>
          </a:p>
        </p:txBody>
      </p:sp>
      <p:pic>
        <p:nvPicPr>
          <p:cNvPr id="210" name="Shape 2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5750" y="1566400"/>
            <a:ext cx="3609275" cy="2010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Shape 211"/>
          <p:cNvSpPr txBox="1"/>
          <p:nvPr/>
        </p:nvSpPr>
        <p:spPr>
          <a:xfrm>
            <a:off x="224900" y="3804350"/>
            <a:ext cx="4159500" cy="10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Static structural analysis with the applied weight of another beehive onto only the hinge shows the stress is much below the yield stress of ABS 3D printing material</a:t>
            </a:r>
            <a:endParaRPr/>
          </a:p>
        </p:txBody>
      </p:sp>
      <p:sp>
        <p:nvSpPr>
          <p:cNvPr id="212" name="Shape 212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type="title"/>
          </p:nvPr>
        </p:nvSpPr>
        <p:spPr>
          <a:xfrm>
            <a:off x="311700" y="315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Cost Analysis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8" name="Shape 2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9" name="Shape 219"/>
          <p:cNvSpPr txBox="1"/>
          <p:nvPr>
            <p:ph idx="12" type="sldNum"/>
          </p:nvPr>
        </p:nvSpPr>
        <p:spPr>
          <a:xfrm>
            <a:off x="8425873" y="4715122"/>
            <a:ext cx="512400" cy="2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</a:rPr>
              <a:t>‹#›</a:t>
            </a:fld>
            <a:endParaRPr sz="1200">
              <a:solidFill>
                <a:schemeClr val="dk1"/>
              </a:solidFill>
            </a:endParaRPr>
          </a:p>
        </p:txBody>
      </p:sp>
      <p:pic>
        <p:nvPicPr>
          <p:cNvPr id="220" name="Shape 2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6875" y="1038125"/>
            <a:ext cx="7023821" cy="3950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Yellow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