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hape 23"/>
          <p:cNvGrpSpPr/>
          <p:nvPr/>
        </p:nvGrpSpPr>
        <p:grpSpPr>
          <a:xfrm>
            <a:off x="-78" y="-6350"/>
            <a:ext cx="9144185" cy="5149935"/>
            <a:chOff x="-104" y="-8467"/>
            <a:chExt cx="12192246" cy="6866580"/>
          </a:xfrm>
        </p:grpSpPr>
        <p:cxnSp>
          <p:nvCxnSpPr>
            <p:cNvPr id="24" name="Shape 2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Shape 25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Shape 26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405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508001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Shape 89"/>
          <p:cNvSpPr/>
          <p:nvPr>
            <p:ph idx="2" type="pic"/>
          </p:nvPr>
        </p:nvSpPr>
        <p:spPr>
          <a:xfrm>
            <a:off x="508001" y="457200"/>
            <a:ext cx="64476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508001" y="4025504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2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350" u="none" cap="none" strike="noStrike">
              <a:solidFill>
                <a:srgbClr val="FFDE6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2" name="Shape 122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Shape 123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514350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 rot="5400000">
            <a:off x="4495662" y="1937250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080"/>
              <a:buFont typeface="Noto Sans Symbols"/>
              <a:buChar char="●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○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■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●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○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■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●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○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■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508001" y="2025651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30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5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508001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508001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15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508001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-6350"/>
            <a:ext cx="9144107" cy="5149935"/>
            <a:chOff x="0" y="-8467"/>
            <a:chExt cx="12192142" cy="6866580"/>
          </a:xfrm>
        </p:grpSpPr>
        <p:cxnSp>
          <p:nvCxnSpPr>
            <p:cNvPr id="7" name="Shape 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Shape 8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Shape 9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Shape 10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Shape 1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Shape 17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7180" lvl="0" marL="457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ctrTitle"/>
          </p:nvPr>
        </p:nvSpPr>
        <p:spPr>
          <a:xfrm>
            <a:off x="1130300" y="788475"/>
            <a:ext cx="5825100" cy="123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Instrumented Beehive</a:t>
            </a:r>
            <a:endParaRPr/>
          </a:p>
        </p:txBody>
      </p:sp>
      <p:sp>
        <p:nvSpPr>
          <p:cNvPr id="148" name="Shape 148"/>
          <p:cNvSpPr txBox="1"/>
          <p:nvPr>
            <p:ph idx="1" type="subTitle"/>
          </p:nvPr>
        </p:nvSpPr>
        <p:spPr>
          <a:xfrm>
            <a:off x="1130300" y="2614450"/>
            <a:ext cx="58251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50">
                <a:solidFill>
                  <a:srgbClr val="3F3F3F"/>
                </a:solidFill>
              </a:rPr>
              <a:t>Team 1:</a:t>
            </a:r>
            <a:endParaRPr b="1" sz="1750">
              <a:solidFill>
                <a:srgbClr val="3F3F3F"/>
              </a:solidFill>
            </a:endParaRPr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50">
                <a:solidFill>
                  <a:srgbClr val="3F3F3F"/>
                </a:solidFill>
              </a:rPr>
              <a:t>CSE: Max Aukshunas, Manali Palwankar</a:t>
            </a:r>
            <a:endParaRPr sz="1750">
              <a:solidFill>
                <a:srgbClr val="3F3F3F"/>
              </a:solidFill>
            </a:endParaRPr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50">
                <a:solidFill>
                  <a:srgbClr val="3F3F3F"/>
                </a:solidFill>
              </a:rPr>
              <a:t>MIE: Virginia Ng, Amy Morin, Phuoc Truong, Benjamin Palazzi</a:t>
            </a:r>
            <a:endParaRPr sz="1750">
              <a:solidFill>
                <a:srgbClr val="3F3F3F"/>
              </a:solidFill>
            </a:endParaRPr>
          </a:p>
          <a:p>
            <a:pPr indent="0" lvl="0" marL="0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Data Manipulation &amp; Analysis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2400">
                <a:solidFill>
                  <a:schemeClr val="dk1"/>
                </a:solidFill>
              </a:rPr>
              <a:t>Current temperature</a:t>
            </a:r>
            <a:endParaRPr sz="2400">
              <a:solidFill>
                <a:srgbClr val="000000"/>
              </a:solidFill>
            </a:endParaRP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2400">
                <a:solidFill>
                  <a:srgbClr val="000000"/>
                </a:solidFill>
              </a:rPr>
              <a:t>G</a:t>
            </a:r>
            <a:r>
              <a:rPr lang="en" sz="2400">
                <a:solidFill>
                  <a:srgbClr val="000000"/>
                </a:solidFill>
              </a:rPr>
              <a:t>raphs of any sensor during any time period</a:t>
            </a:r>
            <a:endParaRPr sz="2400">
              <a:solidFill>
                <a:srgbClr val="000000"/>
              </a:solidFill>
            </a:endParaRP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2400">
                <a:solidFill>
                  <a:srgbClr val="000000"/>
                </a:solidFill>
              </a:rPr>
              <a:t>All data points during chosen time period</a:t>
            </a:r>
            <a:endParaRPr sz="2400">
              <a:solidFill>
                <a:srgbClr val="000000"/>
              </a:solidFill>
            </a:endParaRPr>
          </a:p>
          <a:p>
            <a: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2400">
                <a:solidFill>
                  <a:srgbClr val="000000"/>
                </a:solidFill>
              </a:rPr>
              <a:t>Sensor metrics for each sensor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CDR Deliverables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Circuit finalized and PCB ordered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Sensor layout finalized and assembled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Rechargeable battery powering Arduino and testing 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Backend of website fully functional</a:t>
            </a:r>
            <a:endParaRPr>
              <a:solidFill>
                <a:srgbClr val="000000"/>
              </a:solidFill>
            </a:endParaRPr>
          </a:p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Demo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88595" lvl="0" marL="257175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Team Responsibilities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Max Aukshunas:</a:t>
            </a:r>
            <a:r>
              <a:rPr lang="en">
                <a:solidFill>
                  <a:srgbClr val="000000"/>
                </a:solidFill>
              </a:rPr>
              <a:t> Use Twilio API to send SMS alerts, create a web server, upload/manipulate data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Manali Palwankar: </a:t>
            </a:r>
            <a:r>
              <a:rPr lang="en">
                <a:solidFill>
                  <a:srgbClr val="000000"/>
                </a:solidFill>
              </a:rPr>
              <a:t>Collect data, analyze power requirements and Assembling Power Supply, regulate input voltage to PCB, PCB design 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Benjamin Palazzi:</a:t>
            </a:r>
            <a:r>
              <a:rPr lang="en">
                <a:solidFill>
                  <a:srgbClr val="000000"/>
                </a:solidFill>
              </a:rPr>
              <a:t> Designing/implementing sensor network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Amy Morin: </a:t>
            </a:r>
            <a:r>
              <a:rPr lang="en">
                <a:solidFill>
                  <a:srgbClr val="000000"/>
                </a:solidFill>
              </a:rPr>
              <a:t>Designing/implementing sensors, thermo modeling</a:t>
            </a:r>
            <a:endParaRPr b="1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Phuoc Truong: </a:t>
            </a:r>
            <a:r>
              <a:rPr lang="en">
                <a:solidFill>
                  <a:srgbClr val="000000"/>
                </a:solidFill>
              </a:rPr>
              <a:t>Fabrication lead/connecting power supply</a:t>
            </a:r>
            <a:r>
              <a:rPr b="1" lang="en">
                <a:solidFill>
                  <a:srgbClr val="000000"/>
                </a:solidFill>
              </a:rPr>
              <a:t> </a:t>
            </a:r>
            <a:endParaRPr b="1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>
                <a:solidFill>
                  <a:srgbClr val="000000"/>
                </a:solidFill>
              </a:rPr>
              <a:t>Virginia Ng:</a:t>
            </a:r>
            <a:r>
              <a:rPr lang="en">
                <a:solidFill>
                  <a:srgbClr val="000000"/>
                </a:solidFill>
              </a:rPr>
              <a:t> Team lead/integrating components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Proposed FDR deliverables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438700" y="1132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Local storage in case of upload failure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Website backend is error-free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Appealing user interface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Arduino replaced with PCB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Entire power system working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Sensors on frame of hive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232" name="Shape 2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2150" y="1973675"/>
            <a:ext cx="6197575" cy="31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88595" lvl="0" marL="257175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000000"/>
              </a:solidFill>
            </a:endParaRPr>
          </a:p>
          <a:p>
            <a:pPr indent="-188595" lvl="0" marL="257175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000000"/>
              </a:solidFill>
            </a:endParaRPr>
          </a:p>
          <a:p>
            <a:pPr indent="-188595" lvl="0" marL="257175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000000"/>
              </a:solidFill>
            </a:endParaRPr>
          </a:p>
          <a:p>
            <a:pPr indent="-188595" lvl="0" marL="257175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000000"/>
                </a:solidFill>
              </a:rPr>
              <a:t>Questions?</a:t>
            </a:r>
            <a:endParaRPr sz="2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Problem Statement</a:t>
            </a:r>
            <a:endParaRPr>
              <a:solidFill>
                <a:schemeClr val="dk1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Bees must live in a healthy colony in order to thrive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Very hard to maintain healthy colony when little is known about what goes on in hive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Char char="●"/>
            </a:pPr>
            <a:r>
              <a:rPr lang="en">
                <a:solidFill>
                  <a:srgbClr val="000000"/>
                </a:solidFill>
              </a:rPr>
              <a:t>Beekeepers must perform </a:t>
            </a:r>
            <a:r>
              <a:rPr b="1" lang="en">
                <a:solidFill>
                  <a:srgbClr val="000000"/>
                </a:solidFill>
              </a:rPr>
              <a:t>manual</a:t>
            </a:r>
            <a:r>
              <a:rPr lang="en">
                <a:solidFill>
                  <a:srgbClr val="000000"/>
                </a:solidFill>
              </a:rPr>
              <a:t> inspections to assess colony health</a:t>
            </a:r>
            <a:endParaRPr>
              <a:solidFill>
                <a:srgbClr val="00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</a:pPr>
            <a:r>
              <a:rPr lang="en">
                <a:solidFill>
                  <a:srgbClr val="000000"/>
                </a:solidFill>
              </a:rPr>
              <a:t>Time and labor consuming</a:t>
            </a:r>
            <a:endParaRPr>
              <a:solidFill>
                <a:srgbClr val="00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</a:pPr>
            <a:r>
              <a:rPr lang="en">
                <a:solidFill>
                  <a:srgbClr val="000000"/>
                </a:solidFill>
              </a:rPr>
              <a:t>Can only be done at certain times/days of year</a:t>
            </a:r>
            <a:endParaRPr>
              <a:solidFill>
                <a:srgbClr val="00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</a:pPr>
            <a:r>
              <a:rPr lang="en">
                <a:solidFill>
                  <a:srgbClr val="000000"/>
                </a:solidFill>
              </a:rPr>
              <a:t>Disturbs bees</a:t>
            </a:r>
            <a:endParaRPr>
              <a:solidFill>
                <a:srgbClr val="00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■"/>
            </a:pPr>
            <a:r>
              <a:rPr lang="en">
                <a:solidFill>
                  <a:srgbClr val="000000"/>
                </a:solidFill>
              </a:rPr>
              <a:t>Varies in accuracy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600">
                <a:solidFill>
                  <a:srgbClr val="000000"/>
                </a:solidFill>
              </a:rPr>
              <a:t>Replacing 100 million hives is infeasible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Block Diagram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8325" y="1120875"/>
            <a:ext cx="5731462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System Specifications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Temperature and humidity sensors can easily be moved within the hive and hive-to-hive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Sensor readings collected every 15 minutes and stored locally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Sensor readings are date and time stamped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Sensor readings are uploaded to a remote monitoring site at least once a day 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Hive is located within range of Wi-Fi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Required power is locally generated (solar) and stored in a rechargeable battery 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Hive is exposed to and operates in all weather conditions, all day, every day and can run without sunlight for upto a week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Power </a:t>
            </a:r>
            <a:r>
              <a:rPr lang="en">
                <a:solidFill>
                  <a:srgbClr val="000000"/>
                </a:solidFill>
              </a:rPr>
              <a:t>Analysis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We plan to keep the system running for 7 days without a solar panel charging the battery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ATMega 2560 and Arduino would use maximum current about 0.3A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Total Energy needed, (24x7)hx0.3A--&gt;49Ah 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Our Battery provides 13V of output voltage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We used LM340 voltage regulator to limit the current upto maximum 1A and provide an output voltage of 5V to the board but a serial voltage regulator has limitations and power loss is (Vout-Vin)*1A=(12-5)V*1A=7W</a:t>
            </a:r>
            <a:endParaRPr>
              <a:solidFill>
                <a:srgbClr val="00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Solar Power Supply Prototype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Lead Acid Battery 55AH, 13V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Solar Panel at 12V output voltage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Solar Charge controller-PWM prevents overcharging and monitors charge of the battery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Microcontroller-Arduino Uno or PCB board using ATMEGA2560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163" y="2731400"/>
            <a:ext cx="5153025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PCB Design and SPICE simulations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Schematic customized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	by adding WiFi module, </a:t>
            </a:r>
            <a:endParaRPr>
              <a:solidFill>
                <a:srgbClr val="000000"/>
              </a:solidFill>
            </a:endParaRP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JTAG header and </a:t>
            </a:r>
            <a:endParaRPr>
              <a:solidFill>
                <a:srgbClr val="000000"/>
              </a:solidFill>
            </a:endParaRP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voltage regulation</a:t>
            </a:r>
            <a:endParaRPr>
              <a:solidFill>
                <a:srgbClr val="000000"/>
              </a:solidFill>
            </a:endParaRPr>
          </a:p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Char char="●"/>
            </a:pPr>
            <a:r>
              <a:rPr lang="en">
                <a:solidFill>
                  <a:srgbClr val="000000"/>
                </a:solidFill>
              </a:rPr>
              <a:t>Original 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Schematic provided by 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Arduino included 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USB to serial converter</a:t>
            </a:r>
            <a:endParaRPr>
              <a:solidFill>
                <a:srgbClr val="000000"/>
              </a:solidFill>
            </a:endParaRPr>
          </a:p>
          <a:p>
            <a:pPr indent="-29718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Char char="●"/>
            </a:pPr>
            <a:r>
              <a:rPr lang="en">
                <a:solidFill>
                  <a:srgbClr val="000000"/>
                </a:solidFill>
              </a:rPr>
              <a:t>Decision to switch to a</a:t>
            </a:r>
            <a:endParaRPr>
              <a:solidFill>
                <a:srgbClr val="000000"/>
              </a:solidFill>
            </a:endParaRP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Switching regulator due</a:t>
            </a:r>
            <a:endParaRPr>
              <a:solidFill>
                <a:srgbClr val="000000"/>
              </a:solidFill>
            </a:endParaRP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to power loss and </a:t>
            </a:r>
            <a:endParaRPr>
              <a:solidFill>
                <a:srgbClr val="000000"/>
              </a:solidFill>
            </a:endParaRPr>
          </a:p>
          <a:p>
            <a:pPr indent="45720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heat dissipation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3">
            <a:alphaModFix/>
          </a:blip>
          <a:srcRect b="-691" l="0" r="0" t="5940"/>
          <a:stretch/>
        </p:blipFill>
        <p:spPr>
          <a:xfrm>
            <a:off x="3565375" y="964425"/>
            <a:ext cx="5167498" cy="4006301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/>
        </p:nvSpPr>
        <p:spPr>
          <a:xfrm>
            <a:off x="2337950" y="3046650"/>
            <a:ext cx="42084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Data Recording &amp; Upload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9 sensors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Readings every 15 minutes</a:t>
            </a:r>
            <a:endParaRPr>
              <a:solidFill>
                <a:srgbClr val="000000"/>
              </a:solidFill>
            </a:endParaRPr>
          </a:p>
          <a:p>
            <a:pPr indent="-3048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Data sent i</a:t>
            </a:r>
            <a:r>
              <a:rPr lang="en">
                <a:solidFill>
                  <a:srgbClr val="000000"/>
                </a:solidFill>
              </a:rPr>
              <a:t>mmediately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2159000"/>
            <a:ext cx="6083300" cy="304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Twilio Alerts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Currently 1 alert set up (moving average)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chemeClr val="dk1"/>
                </a:solidFill>
              </a:rPr>
              <a:t>Checked during upload</a:t>
            </a:r>
            <a:endParaRPr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>
                <a:solidFill>
                  <a:srgbClr val="000000"/>
                </a:solidFill>
              </a:rPr>
              <a:t>Can be customized</a:t>
            </a:r>
            <a:endParaRPr>
              <a:solidFill>
                <a:srgbClr val="00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201" name="Shape 2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600" y="2277200"/>
            <a:ext cx="7165750" cy="286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Yellow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