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32918400" cx="21945600"/>
  <p:notesSz cx="7315200" cy="9601200"/>
  <p:embeddedFontLst>
    <p:embeddedFont>
      <p:font typeface="Architects Daughter"/>
      <p:regular r:id="rId8"/>
    </p:embeddedFont>
    <p:embeddedFont>
      <p:font typeface="Balthazar"/>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58AB820-1716-4303-B928-90BF6A39C73A}">
  <a:tblStyle styleId="{D58AB820-1716-4303-B928-90BF6A39C73A}"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1EF0ECE9-5C20-4DA7-8BFD-900012B91056}" styleName="Table_1">
    <a:wholeTbl>
      <a:tcTxStyle b="off" i="off">
        <a:font>
          <a:latin typeface="Times New Roman"/>
          <a:ea typeface="Times New Roman"/>
          <a:cs typeface="Times New Roman"/>
        </a:font>
        <a:schemeClr val="dk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chemeClr val="accent1"/>
              </a:solidFill>
              <a:prstDash val="solid"/>
              <a:round/>
              <a:headEnd len="med" w="med" type="none"/>
              <a:tailEnd len="med" w="med" type="none"/>
            </a:ln>
          </a:insideV>
        </a:tcBdr>
        <a:fill>
          <a:solidFill>
            <a:srgbClr val="FFFFFF">
              <a:alpha val="0"/>
            </a:srgbClr>
          </a:solidFill>
        </a:fill>
      </a:tcStyle>
    </a:wholeTbl>
    <a:band1H>
      <a:tcStyle>
        <a:fill>
          <a:solidFill>
            <a:schemeClr val="accent1">
              <a:alpha val="40000"/>
            </a:schemeClr>
          </a:solidFill>
        </a:fill>
      </a:tcStyle>
    </a:band1H>
    <a:band1V>
      <a:tcStyle>
        <a:tcBdr>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tcBdr>
        <a:fill>
          <a:solidFill>
            <a:schemeClr val="accent1">
              <a:alpha val="40000"/>
            </a:schemeClr>
          </a:solidFill>
        </a:fill>
      </a:tcStyle>
    </a:band1V>
    <a:la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Times New Roman"/>
          <a:ea typeface="Times New Roman"/>
          <a:cs typeface="Times New Roman"/>
        </a:font>
        <a:schemeClr val="lt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1"/>
          </a:solidFill>
        </a:fill>
      </a:tcStyle>
    </a:firstRow>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Balthaza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31500" y="4560550"/>
            <a:ext cx="5852149" cy="4320525"/>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2444750" y="715962"/>
            <a:ext cx="2427287" cy="3638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2" name="Shape 82"/>
          <p:cNvSpPr txBox="1"/>
          <p:nvPr>
            <p:ph idx="1" type="body"/>
          </p:nvPr>
        </p:nvSpPr>
        <p:spPr>
          <a:xfrm>
            <a:off x="974725" y="4594225"/>
            <a:ext cx="5365749" cy="4278312"/>
          </a:xfrm>
          <a:prstGeom prst="rect">
            <a:avLst/>
          </a:prstGeom>
          <a:noFill/>
          <a:ln>
            <a:noFill/>
          </a:ln>
        </p:spPr>
        <p:txBody>
          <a:bodyPr anchorCtr="0" anchor="t" bIns="50800" lIns="101600" rIns="101600" tIns="5080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731500" y="4560550"/>
            <a:ext cx="5852149" cy="4320525"/>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0" name="Shape 70"/>
          <p:cNvSpPr txBox="1"/>
          <p:nvPr>
            <p:ph idx="1" type="body"/>
          </p:nvPr>
        </p:nvSpPr>
        <p:spPr>
          <a:xfrm rot="5400000">
            <a:off x="1098550" y="10061574"/>
            <a:ext cx="19748499" cy="18649950"/>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99012" y="13762038"/>
            <a:ext cx="26335038" cy="46624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6" name="Shape 76"/>
          <p:cNvSpPr txBox="1"/>
          <p:nvPr>
            <p:ph idx="1" type="body"/>
          </p:nvPr>
        </p:nvSpPr>
        <p:spPr>
          <a:xfrm rot="5400000">
            <a:off x="-4602163" y="9175750"/>
            <a:ext cx="26335038" cy="13835062"/>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646238" y="10226675"/>
            <a:ext cx="18653124" cy="705484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subTitle"/>
          </p:nvPr>
        </p:nvSpPr>
        <p:spPr>
          <a:xfrm>
            <a:off x="3292475" y="18653125"/>
            <a:ext cx="15360650" cy="8413749"/>
          </a:xfrm>
          <a:prstGeom prst="rect">
            <a:avLst/>
          </a:prstGeom>
          <a:noFill/>
          <a:ln>
            <a:noFill/>
          </a:ln>
        </p:spPr>
        <p:txBody>
          <a:bodyPr anchorCtr="0" anchor="t" bIns="91425" lIns="91425" rIns="91425" tIns="91425"/>
          <a:lstStyle>
            <a:lvl1pPr indent="0" lvl="0" marL="0" marR="0" rtl="0" algn="ctr">
              <a:spcBef>
                <a:spcPts val="2260"/>
              </a:spcBef>
              <a:spcAft>
                <a:spcPts val="0"/>
              </a:spcAft>
              <a:buClr>
                <a:schemeClr val="dk1"/>
              </a:buClr>
              <a:buFont typeface="Times New Roman"/>
              <a:buNone/>
              <a:defRPr b="0" i="0" sz="11300" u="none" cap="none" strike="noStrike">
                <a:solidFill>
                  <a:schemeClr val="dk1"/>
                </a:solidFill>
                <a:latin typeface="Times New Roman"/>
                <a:ea typeface="Times New Roman"/>
                <a:cs typeface="Times New Roman"/>
                <a:sym typeface="Times New Roman"/>
              </a:defRPr>
            </a:lvl1pPr>
            <a:lvl2pPr indent="0" lvl="1" marL="457200" marR="0" rtl="0" algn="ctr">
              <a:spcBef>
                <a:spcPts val="1960"/>
              </a:spcBef>
              <a:spcAft>
                <a:spcPts val="0"/>
              </a:spcAft>
              <a:buClr>
                <a:schemeClr val="dk1"/>
              </a:buClr>
              <a:buFont typeface="Times New Roman"/>
              <a:buNone/>
              <a:defRPr b="0" i="0" sz="9800" u="none" cap="none" strike="noStrike">
                <a:solidFill>
                  <a:schemeClr val="dk1"/>
                </a:solidFill>
                <a:latin typeface="Times New Roman"/>
                <a:ea typeface="Times New Roman"/>
                <a:cs typeface="Times New Roman"/>
                <a:sym typeface="Times New Roman"/>
              </a:defRPr>
            </a:lvl2pPr>
            <a:lvl3pPr indent="0" lvl="2" marL="914400" marR="0" rtl="0" algn="ctr">
              <a:spcBef>
                <a:spcPts val="1680"/>
              </a:spcBef>
              <a:spcAft>
                <a:spcPts val="0"/>
              </a:spcAft>
              <a:buClr>
                <a:schemeClr val="dk1"/>
              </a:buClr>
              <a:buFont typeface="Times New Roman"/>
              <a:buNone/>
              <a:defRPr b="0" i="0" sz="8400" u="none" cap="none" strike="noStrike">
                <a:solidFill>
                  <a:schemeClr val="dk1"/>
                </a:solidFill>
                <a:latin typeface="Times New Roman"/>
                <a:ea typeface="Times New Roman"/>
                <a:cs typeface="Times New Roman"/>
                <a:sym typeface="Times New Roman"/>
              </a:defRPr>
            </a:lvl3pPr>
            <a:lvl4pPr indent="0" lvl="3" marL="1371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4pPr>
            <a:lvl5pPr indent="0" lvl="4" marL="18288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5pPr>
            <a:lvl6pPr indent="0" lvl="5" marL="22860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6pPr>
            <a:lvl7pPr indent="0" lvl="6" marL="27432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7pPr>
            <a:lvl8pPr indent="0" lvl="7" marL="32004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8pPr>
            <a:lvl9pPr indent="0" lvl="8" marL="3657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3" name="Shape 23"/>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1733550" y="21153437"/>
            <a:ext cx="18653124" cy="65373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9" name="Shape 29"/>
          <p:cNvSpPr txBox="1"/>
          <p:nvPr>
            <p:ph idx="1" type="body"/>
          </p:nvPr>
        </p:nvSpPr>
        <p:spPr>
          <a:xfrm>
            <a:off x="1733550" y="13952537"/>
            <a:ext cx="18653124" cy="72009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35" name="Shape 35"/>
          <p:cNvSpPr txBox="1"/>
          <p:nvPr>
            <p:ph idx="1" type="body"/>
          </p:nvPr>
        </p:nvSpPr>
        <p:spPr>
          <a:xfrm>
            <a:off x="1647825"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2" type="body"/>
          </p:nvPr>
        </p:nvSpPr>
        <p:spPr>
          <a:xfrm>
            <a:off x="11049000"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1096962" y="1317625"/>
            <a:ext cx="19751675"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42" name="Shape 42"/>
          <p:cNvSpPr txBox="1"/>
          <p:nvPr>
            <p:ph idx="1" type="body"/>
          </p:nvPr>
        </p:nvSpPr>
        <p:spPr>
          <a:xfrm>
            <a:off x="1096962" y="7369175"/>
            <a:ext cx="9696450"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2" type="body"/>
          </p:nvPr>
        </p:nvSpPr>
        <p:spPr>
          <a:xfrm>
            <a:off x="1096962" y="10439400"/>
            <a:ext cx="9696450"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3" type="body"/>
          </p:nvPr>
        </p:nvSpPr>
        <p:spPr>
          <a:xfrm>
            <a:off x="11147425" y="7369175"/>
            <a:ext cx="9701213"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4" type="body"/>
          </p:nvPr>
        </p:nvSpPr>
        <p:spPr>
          <a:xfrm>
            <a:off x="11147425" y="10439400"/>
            <a:ext cx="9701213"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1" name="Shape 5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096962" y="1311275"/>
            <a:ext cx="7219950" cy="557688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6" name="Shape 56"/>
          <p:cNvSpPr txBox="1"/>
          <p:nvPr>
            <p:ph idx="1" type="body"/>
          </p:nvPr>
        </p:nvSpPr>
        <p:spPr>
          <a:xfrm>
            <a:off x="8580438" y="1311275"/>
            <a:ext cx="12268199" cy="28093989"/>
          </a:xfrm>
          <a:prstGeom prst="rect">
            <a:avLst/>
          </a:prstGeom>
          <a:noFill/>
          <a:ln>
            <a:noFill/>
          </a:ln>
        </p:spPr>
        <p:txBody>
          <a:bodyPr anchorCtr="0" anchor="t" bIns="91425" lIns="91425" rIns="91425" tIns="91425"/>
          <a:lstStyle>
            <a:lvl1pPr indent="-1006475" lvl="0" marL="1209675"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841375" lvl="1" marL="26193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663575" lvl="2" marL="40290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688975" lvl="3" marL="56419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688975" lvl="4" marL="72548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688975" lvl="5" marL="7712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688975" lvl="6" marL="81692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688975" lvl="7" marL="86264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688975" lvl="8" marL="90836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2" type="body"/>
          </p:nvPr>
        </p:nvSpPr>
        <p:spPr>
          <a:xfrm>
            <a:off x="1096962" y="6888163"/>
            <a:ext cx="7219950" cy="22517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4302125" y="23042562"/>
            <a:ext cx="13166725" cy="2720974"/>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63" name="Shape 63"/>
          <p:cNvSpPr/>
          <p:nvPr>
            <p:ph idx="2" type="pic"/>
          </p:nvPr>
        </p:nvSpPr>
        <p:spPr>
          <a:xfrm>
            <a:off x="4302125" y="2941638"/>
            <a:ext cx="13166725" cy="19750086"/>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 type="body"/>
          </p:nvPr>
        </p:nvSpPr>
        <p:spPr>
          <a:xfrm>
            <a:off x="4302125" y="25763537"/>
            <a:ext cx="13166725" cy="3862387"/>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image" Target="../media/image14.jpg"/><Relationship Id="rId12" Type="http://schemas.openxmlformats.org/officeDocument/2006/relationships/image" Target="../media/image7.png"/><Relationship Id="rId9"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9.jpg"/><Relationship Id="rId7" Type="http://schemas.openxmlformats.org/officeDocument/2006/relationships/image" Target="../media/image8.jpg"/><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3.png"/><Relationship Id="rId7" Type="http://schemas.openxmlformats.org/officeDocument/2006/relationships/image" Target="../media/image12.jp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cxnSp>
        <p:nvCxnSpPr>
          <p:cNvPr id="84" name="Shape 84"/>
          <p:cNvCxnSpPr/>
          <p:nvPr/>
        </p:nvCxnSpPr>
        <p:spPr>
          <a:xfrm>
            <a:off x="703262" y="3789362"/>
            <a:ext cx="20650199" cy="0"/>
          </a:xfrm>
          <a:prstGeom prst="straightConnector1">
            <a:avLst/>
          </a:prstGeom>
          <a:noFill/>
          <a:ln cap="flat" cmpd="sng" w="12700">
            <a:solidFill>
              <a:srgbClr val="333399"/>
            </a:solidFill>
            <a:prstDash val="solid"/>
            <a:round/>
            <a:headEnd len="med" w="med" type="none"/>
            <a:tailEnd len="med" w="med" type="none"/>
          </a:ln>
        </p:spPr>
      </p:cxnSp>
      <p:sp>
        <p:nvSpPr>
          <p:cNvPr id="85" name="Shape 85"/>
          <p:cNvSpPr/>
          <p:nvPr/>
        </p:nvSpPr>
        <p:spPr>
          <a:xfrm>
            <a:off x="561975" y="668337"/>
            <a:ext cx="20916900" cy="316785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6" name="Shape 86"/>
          <p:cNvSpPr/>
          <p:nvPr/>
        </p:nvSpPr>
        <p:spPr>
          <a:xfrm>
            <a:off x="425450" y="500062"/>
            <a:ext cx="21189900" cy="320007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7" name="Shape 87"/>
          <p:cNvSpPr/>
          <p:nvPr/>
        </p:nvSpPr>
        <p:spPr>
          <a:xfrm>
            <a:off x="698500" y="855662"/>
            <a:ext cx="20654963"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SmartWheel</a:t>
            </a:r>
          </a:p>
        </p:txBody>
      </p:sp>
      <p:sp>
        <p:nvSpPr>
          <p:cNvPr id="88" name="Shape 88"/>
          <p:cNvSpPr/>
          <p:nvPr/>
        </p:nvSpPr>
        <p:spPr>
          <a:xfrm>
            <a:off x="698500" y="2093913"/>
            <a:ext cx="20578763"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000">
                <a:solidFill>
                  <a:srgbClr val="881C1C"/>
                </a:solidFill>
              </a:rPr>
              <a:t>Yaroslav Burdin</a:t>
            </a:r>
            <a:r>
              <a:rPr b="1" i="0" lang="en-US" sz="3000" u="none" cap="none" strike="noStrike">
                <a:solidFill>
                  <a:srgbClr val="881C1C"/>
                </a:solidFill>
                <a:latin typeface="Arial"/>
                <a:ea typeface="Arial"/>
                <a:cs typeface="Arial"/>
                <a:sym typeface="Arial"/>
              </a:rPr>
              <a:t>, J</a:t>
            </a:r>
            <a:r>
              <a:rPr b="1" lang="en-US" sz="3000">
                <a:solidFill>
                  <a:srgbClr val="881C1C"/>
                </a:solidFill>
              </a:rPr>
              <a:t>ack Tam</a:t>
            </a:r>
            <a:r>
              <a:rPr b="1" i="0" lang="en-US" sz="3000" u="none" cap="none" strike="noStrike">
                <a:solidFill>
                  <a:srgbClr val="881C1C"/>
                </a:solidFill>
                <a:latin typeface="Arial"/>
                <a:ea typeface="Arial"/>
                <a:cs typeface="Arial"/>
                <a:sym typeface="Arial"/>
              </a:rPr>
              <a:t>, </a:t>
            </a:r>
            <a:r>
              <a:rPr b="1" lang="en-US" sz="3000">
                <a:solidFill>
                  <a:srgbClr val="881C1C"/>
                </a:solidFill>
              </a:rPr>
              <a:t>Bingjun Wang</a:t>
            </a:r>
            <a:r>
              <a:rPr b="1" i="0" lang="en-US" sz="3000" u="none" cap="none" strike="noStrike">
                <a:solidFill>
                  <a:srgbClr val="881C1C"/>
                </a:solidFill>
                <a:latin typeface="Arial"/>
                <a:ea typeface="Arial"/>
                <a:cs typeface="Arial"/>
                <a:sym typeface="Arial"/>
              </a:rPr>
              <a:t>, </a:t>
            </a:r>
            <a:r>
              <a:rPr b="1" lang="en-US" sz="3000">
                <a:solidFill>
                  <a:srgbClr val="881C1C"/>
                </a:solidFill>
              </a:rPr>
              <a:t>Bingze Li</a:t>
            </a:r>
          </a:p>
          <a:p>
            <a:pPr indent="0" lvl="0" marL="0" marR="0" rtl="0" algn="ctr">
              <a:spcBef>
                <a:spcPts val="0"/>
              </a:spcBef>
              <a:spcAft>
                <a:spcPts val="0"/>
              </a:spcAft>
              <a:buSzPct val="25000"/>
              <a:buNone/>
            </a:pPr>
            <a:r>
              <a:rPr b="1" i="0" lang="en-US" sz="3000" u="none" cap="none" strike="noStrike">
                <a:solidFill>
                  <a:srgbClr val="881C1C"/>
                </a:solidFill>
                <a:latin typeface="Arial"/>
                <a:ea typeface="Arial"/>
                <a:cs typeface="Arial"/>
                <a:sym typeface="Arial"/>
              </a:rPr>
              <a:t>Faculty Advisor: Prof. </a:t>
            </a:r>
            <a:r>
              <a:rPr b="1" lang="en-US" sz="3000">
                <a:solidFill>
                  <a:srgbClr val="881C1C"/>
                </a:solidFill>
              </a:rPr>
              <a:t>Lixin Gao</a:t>
            </a:r>
          </a:p>
        </p:txBody>
      </p:sp>
      <p:sp>
        <p:nvSpPr>
          <p:cNvPr id="89" name="Shape 89"/>
          <p:cNvSpPr/>
          <p:nvPr/>
        </p:nvSpPr>
        <p:spPr>
          <a:xfrm>
            <a:off x="692900" y="855675"/>
            <a:ext cx="20655000" cy="313152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lvl="0" rtl="0">
              <a:spcBef>
                <a:spcPts val="0"/>
              </a:spcBef>
              <a:buNone/>
            </a:pPr>
            <a:r>
              <a:t/>
            </a:r>
            <a:endParaRPr/>
          </a:p>
        </p:txBody>
      </p:sp>
      <p:cxnSp>
        <p:nvCxnSpPr>
          <p:cNvPr id="90" name="Shape 90"/>
          <p:cNvCxnSpPr/>
          <p:nvPr/>
        </p:nvCxnSpPr>
        <p:spPr>
          <a:xfrm>
            <a:off x="703262" y="30259337"/>
            <a:ext cx="20650199" cy="0"/>
          </a:xfrm>
          <a:prstGeom prst="straightConnector1">
            <a:avLst/>
          </a:prstGeom>
          <a:noFill/>
          <a:ln cap="flat" cmpd="sng" w="12700">
            <a:solidFill>
              <a:srgbClr val="333399"/>
            </a:solidFill>
            <a:prstDash val="solid"/>
            <a:round/>
            <a:headEnd len="med" w="med" type="none"/>
            <a:tailEnd len="med" w="med" type="none"/>
          </a:ln>
        </p:spPr>
      </p:cxnSp>
      <p:pic>
        <p:nvPicPr>
          <p:cNvPr descr="UMass%20seal" id="91" name="Shape 91"/>
          <p:cNvPicPr preferRelativeResize="0"/>
          <p:nvPr/>
        </p:nvPicPr>
        <p:blipFill rotWithShape="1">
          <a:blip r:embed="rId3">
            <a:alphaModFix/>
          </a:blip>
          <a:srcRect b="0" l="0" r="0" t="0"/>
          <a:stretch/>
        </p:blipFill>
        <p:spPr>
          <a:xfrm>
            <a:off x="1331912" y="30480000"/>
            <a:ext cx="1574800" cy="1579563"/>
          </a:xfrm>
          <a:prstGeom prst="rect">
            <a:avLst/>
          </a:prstGeom>
          <a:noFill/>
          <a:ln>
            <a:noFill/>
          </a:ln>
        </p:spPr>
      </p:pic>
      <p:sp>
        <p:nvSpPr>
          <p:cNvPr id="92" name="Shape 92"/>
          <p:cNvSpPr txBox="1"/>
          <p:nvPr/>
        </p:nvSpPr>
        <p:spPr>
          <a:xfrm>
            <a:off x="717537" y="29367550"/>
            <a:ext cx="20540700" cy="3710400"/>
          </a:xfrm>
          <a:prstGeom prst="rect">
            <a:avLst/>
          </a:prstGeom>
          <a:noFill/>
          <a:ln>
            <a:noFill/>
          </a:ln>
        </p:spPr>
        <p:txBody>
          <a:bodyPr anchorCtr="0" anchor="ctr" bIns="45700" lIns="91425" rIns="91425" tIns="45700">
            <a:noAutofit/>
          </a:bodyPr>
          <a:lstStyle/>
          <a:p>
            <a:pPr indent="0" lvl="0" marL="0" marR="0" rtl="0" algn="ctr">
              <a:lnSpc>
                <a:spcPct val="60000"/>
              </a:lnSpc>
              <a:spcBef>
                <a:spcPts val="0"/>
              </a:spcBef>
              <a:spcAft>
                <a:spcPts val="0"/>
              </a:spcAft>
              <a:buSzPct val="25000"/>
              <a:buNone/>
            </a:pPr>
            <a:r>
              <a:rPr b="0" i="0" lang="en-US" sz="2000" u="none" cap="none" strike="noStrike">
                <a:solidFill>
                  <a:schemeClr val="dk1"/>
                </a:solidFill>
                <a:latin typeface="Arial"/>
                <a:ea typeface="Arial"/>
                <a:cs typeface="Arial"/>
                <a:sym typeface="Arial"/>
              </a:rPr>
              <a:t>Department of Electrical and Computer Engineerin</a:t>
            </a:r>
            <a:r>
              <a:rPr lang="en-US" sz="2000">
                <a:solidFill>
                  <a:schemeClr val="dk1"/>
                </a:solidFill>
              </a:rPr>
              <a:t>g</a:t>
            </a:r>
          </a:p>
          <a:p>
            <a:pPr indent="0" lvl="0" marL="0" marR="0" rtl="0" algn="ctr">
              <a:lnSpc>
                <a:spcPct val="60000"/>
              </a:lnSpc>
              <a:spcBef>
                <a:spcPts val="0"/>
              </a:spcBef>
              <a:spcAft>
                <a:spcPts val="0"/>
              </a:spcAft>
              <a:buNone/>
            </a:pPr>
            <a:r>
              <a:t/>
            </a:r>
            <a:endParaRPr b="0" i="0" sz="2000" u="none" cap="none" strike="noStrike">
              <a:solidFill>
                <a:srgbClr val="0066CC"/>
              </a:solidFill>
              <a:latin typeface="Comic Sans MS"/>
              <a:ea typeface="Comic Sans MS"/>
              <a:cs typeface="Comic Sans MS"/>
              <a:sym typeface="Comic Sans MS"/>
            </a:endParaRPr>
          </a:p>
          <a:p>
            <a:pPr indent="0" lvl="0" marL="0" marR="0" rtl="0" algn="ctr">
              <a:lnSpc>
                <a:spcPct val="60000"/>
              </a:lnSpc>
              <a:spcBef>
                <a:spcPts val="0"/>
              </a:spcBef>
              <a:spcAft>
                <a:spcPts val="0"/>
              </a:spcAft>
              <a:buSzPct val="25000"/>
              <a:buNone/>
            </a:pPr>
            <a:r>
              <a:rPr b="1" i="0" lang="en-US" sz="3200" u="none" cap="none" strike="noStrike">
                <a:solidFill>
                  <a:srgbClr val="39935B"/>
                </a:solidFill>
                <a:latin typeface="Balthazar"/>
                <a:ea typeface="Balthazar"/>
                <a:cs typeface="Balthazar"/>
                <a:sym typeface="Balthazar"/>
              </a:rPr>
              <a:t>ECE 415/ECE 416 – SENIOR DESIGN PROJECT 2017</a:t>
            </a: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40000"/>
              </a:lnSpc>
              <a:spcBef>
                <a:spcPts val="0"/>
              </a:spcBef>
              <a:spcAft>
                <a:spcPts val="0"/>
              </a:spcAft>
              <a:buSzPct val="25000"/>
              <a:buNone/>
            </a:pPr>
            <a:r>
              <a:rPr b="0" i="0" lang="en-US" sz="2200" u="none" cap="none" strike="noStrike">
                <a:solidFill>
                  <a:schemeClr val="dk1"/>
                </a:solidFill>
                <a:latin typeface="Arial"/>
                <a:ea typeface="Arial"/>
                <a:cs typeface="Arial"/>
                <a:sym typeface="Arial"/>
              </a:rPr>
              <a:t>College of Engineering - University of Massachusetts Amherst</a:t>
            </a:r>
          </a:p>
        </p:txBody>
      </p:sp>
      <p:sp>
        <p:nvSpPr>
          <p:cNvPr id="93" name="Shape 93"/>
          <p:cNvSpPr txBox="1"/>
          <p:nvPr/>
        </p:nvSpPr>
        <p:spPr>
          <a:xfrm>
            <a:off x="17206815" y="30480000"/>
            <a:ext cx="3762568" cy="144655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8800" u="none" cap="none" strike="noStrike">
                <a:solidFill>
                  <a:schemeClr val="dk1"/>
                </a:solidFill>
                <a:latin typeface="Arial"/>
                <a:ea typeface="Arial"/>
                <a:cs typeface="Arial"/>
                <a:sym typeface="Arial"/>
              </a:rPr>
              <a:t>SDP17</a:t>
            </a:r>
          </a:p>
        </p:txBody>
      </p:sp>
      <p:sp>
        <p:nvSpPr>
          <p:cNvPr id="94" name="Shape 94"/>
          <p:cNvSpPr/>
          <p:nvPr/>
        </p:nvSpPr>
        <p:spPr>
          <a:xfrm>
            <a:off x="2755362" y="4477037"/>
            <a:ext cx="58134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Abstract</a:t>
            </a:r>
          </a:p>
        </p:txBody>
      </p:sp>
      <p:sp>
        <p:nvSpPr>
          <p:cNvPr id="95" name="Shape 95"/>
          <p:cNvSpPr/>
          <p:nvPr/>
        </p:nvSpPr>
        <p:spPr>
          <a:xfrm>
            <a:off x="2125062" y="12180600"/>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Block Diagram</a:t>
            </a:r>
          </a:p>
        </p:txBody>
      </p:sp>
      <p:sp>
        <p:nvSpPr>
          <p:cNvPr id="96" name="Shape 96"/>
          <p:cNvSpPr/>
          <p:nvPr/>
        </p:nvSpPr>
        <p:spPr>
          <a:xfrm>
            <a:off x="12420600" y="4511675"/>
            <a:ext cx="7073899"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System Overview</a:t>
            </a:r>
          </a:p>
        </p:txBody>
      </p:sp>
      <p:sp>
        <p:nvSpPr>
          <p:cNvPr id="97" name="Shape 97"/>
          <p:cNvSpPr/>
          <p:nvPr/>
        </p:nvSpPr>
        <p:spPr>
          <a:xfrm>
            <a:off x="12420600" y="11284126"/>
            <a:ext cx="7074000" cy="14466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Results</a:t>
            </a:r>
          </a:p>
        </p:txBody>
      </p:sp>
      <p:sp>
        <p:nvSpPr>
          <p:cNvPr id="98" name="Shape 98"/>
          <p:cNvSpPr/>
          <p:nvPr/>
        </p:nvSpPr>
        <p:spPr>
          <a:xfrm>
            <a:off x="1852675" y="23045425"/>
            <a:ext cx="7074000" cy="14466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Specifications</a:t>
            </a:r>
          </a:p>
        </p:txBody>
      </p:sp>
      <p:sp>
        <p:nvSpPr>
          <p:cNvPr id="99" name="Shape 99"/>
          <p:cNvSpPr/>
          <p:nvPr/>
        </p:nvSpPr>
        <p:spPr>
          <a:xfrm>
            <a:off x="12341475" y="23568000"/>
            <a:ext cx="7848600" cy="12525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Acknowledgement</a:t>
            </a:r>
          </a:p>
        </p:txBody>
      </p:sp>
      <p:pic>
        <p:nvPicPr>
          <p:cNvPr id="100" name="Shape 100"/>
          <p:cNvPicPr preferRelativeResize="0"/>
          <p:nvPr/>
        </p:nvPicPr>
        <p:blipFill>
          <a:blip r:embed="rId4">
            <a:alphaModFix/>
          </a:blip>
          <a:stretch>
            <a:fillRect/>
          </a:stretch>
        </p:blipFill>
        <p:spPr>
          <a:xfrm>
            <a:off x="1035875" y="13613099"/>
            <a:ext cx="9882599" cy="3979125"/>
          </a:xfrm>
          <a:prstGeom prst="rect">
            <a:avLst/>
          </a:prstGeom>
          <a:noFill/>
          <a:ln>
            <a:noFill/>
          </a:ln>
        </p:spPr>
      </p:pic>
      <p:sp>
        <p:nvSpPr>
          <p:cNvPr id="101" name="Shape 101"/>
          <p:cNvSpPr txBox="1"/>
          <p:nvPr/>
        </p:nvSpPr>
        <p:spPr>
          <a:xfrm>
            <a:off x="1160850" y="18110275"/>
            <a:ext cx="9632400" cy="4581600"/>
          </a:xfrm>
          <a:prstGeom prst="rect">
            <a:avLst/>
          </a:prstGeom>
          <a:noFill/>
          <a:ln>
            <a:noFill/>
          </a:ln>
        </p:spPr>
        <p:txBody>
          <a:bodyPr anchorCtr="0" anchor="t" bIns="91425" lIns="91425" rIns="91425" tIns="91425">
            <a:noAutofit/>
          </a:bodyPr>
          <a:lstStyle/>
          <a:p>
            <a:pPr indent="-419100" lvl="0" marL="457200" rtl="0" algn="just">
              <a:spcBef>
                <a:spcPts val="0"/>
              </a:spcBef>
              <a:buSzPct val="100000"/>
              <a:buChar char="●"/>
            </a:pPr>
            <a:r>
              <a:rPr lang="en-US" sz="3000"/>
              <a:t>SmartWheel Box: Accelerometer and GPS module detect acceleration, speed, and location in real time. Sends text message in real-time to SmartPhone. Writes history data in text file and sends to server when it connects to the internet.</a:t>
            </a:r>
          </a:p>
          <a:p>
            <a:pPr indent="-419100" lvl="0" marL="457200" rtl="0" algn="just">
              <a:spcBef>
                <a:spcPts val="0"/>
              </a:spcBef>
              <a:buSzPct val="100000"/>
              <a:buChar char="●"/>
            </a:pPr>
            <a:r>
              <a:rPr lang="en-US" sz="3000"/>
              <a:t>Home Box (Server): Store history data, hold Website User interface and communicate with SmartPhone application.</a:t>
            </a:r>
          </a:p>
          <a:p>
            <a:pPr indent="-419100" lvl="0" marL="457200" algn="just">
              <a:spcBef>
                <a:spcPts val="0"/>
              </a:spcBef>
              <a:buSzPct val="100000"/>
              <a:buChar char="●"/>
            </a:pPr>
            <a:r>
              <a:rPr lang="en-US" sz="3000"/>
              <a:t>SmartPhone (Application): Plot the points from text message and data server in map.</a:t>
            </a:r>
          </a:p>
        </p:txBody>
      </p:sp>
      <p:sp>
        <p:nvSpPr>
          <p:cNvPr id="102" name="Shape 102"/>
          <p:cNvSpPr txBox="1"/>
          <p:nvPr/>
        </p:nvSpPr>
        <p:spPr>
          <a:xfrm>
            <a:off x="1160974" y="5717575"/>
            <a:ext cx="9632400" cy="5760600"/>
          </a:xfrm>
          <a:prstGeom prst="rect">
            <a:avLst/>
          </a:prstGeom>
          <a:noFill/>
          <a:ln>
            <a:noFill/>
          </a:ln>
        </p:spPr>
        <p:txBody>
          <a:bodyPr anchorCtr="0" anchor="t" bIns="91425" lIns="91425" rIns="91425" tIns="91425">
            <a:noAutofit/>
          </a:bodyPr>
          <a:lstStyle/>
          <a:p>
            <a:pPr indent="-69850" lvl="0" marL="0" rtl="0" algn="just">
              <a:spcBef>
                <a:spcPts val="0"/>
              </a:spcBef>
              <a:spcAft>
                <a:spcPts val="1600"/>
              </a:spcAft>
              <a:buClr>
                <a:schemeClr val="dk1"/>
              </a:buClr>
              <a:buSzPct val="30555"/>
              <a:buFont typeface="Arial"/>
              <a:buNone/>
            </a:pPr>
            <a:r>
              <a:rPr lang="en-US" sz="3600"/>
              <a:t>SmartWheel is primarily a parent automobile control system which allows you to monitor and record your child’s driving habits based on the acceleration of the vehicle.  The driving records are available both through the local web server and the smartphone application. It provides information such as a car’s speed, acceleration, and location history. Moreover, in case of a potential emergency, the system grants a real time alert through mobile text messaging.</a:t>
            </a:r>
          </a:p>
        </p:txBody>
      </p:sp>
      <p:sp>
        <p:nvSpPr>
          <p:cNvPr id="103" name="Shape 103"/>
          <p:cNvSpPr txBox="1"/>
          <p:nvPr/>
        </p:nvSpPr>
        <p:spPr>
          <a:xfrm>
            <a:off x="11573325" y="24278100"/>
            <a:ext cx="9384900" cy="5760600"/>
          </a:xfrm>
          <a:prstGeom prst="rect">
            <a:avLst/>
          </a:prstGeom>
          <a:noFill/>
          <a:ln>
            <a:noFill/>
          </a:ln>
        </p:spPr>
        <p:txBody>
          <a:bodyPr anchorCtr="0" anchor="t" bIns="91425" lIns="91425" rIns="91425" tIns="91425">
            <a:noAutofit/>
          </a:bodyPr>
          <a:lstStyle/>
          <a:p>
            <a:pPr lvl="0" rtl="0" algn="just">
              <a:spcBef>
                <a:spcPts val="0"/>
              </a:spcBef>
              <a:buNone/>
            </a:pPr>
            <a:r>
              <a:t/>
            </a:r>
            <a:endParaRPr sz="3000"/>
          </a:p>
          <a:p>
            <a:pPr lvl="0" rtl="0" algn="just">
              <a:spcBef>
                <a:spcPts val="0"/>
              </a:spcBef>
              <a:buNone/>
            </a:pPr>
            <a:r>
              <a:rPr lang="en-US" sz="3000"/>
              <a:t>The SmartWheel was supported by Professor Lixin Gao who provided insight and expertise that greatly assisted the project.We would also like to show our gratitude to Professor Maciej Ciesielski and Professor William Leonard for feedback that greatly improved the SmartWheel.</a:t>
            </a:r>
          </a:p>
          <a:p>
            <a:pPr lvl="0" algn="just">
              <a:spcBef>
                <a:spcPts val="0"/>
              </a:spcBef>
              <a:buNone/>
            </a:pPr>
            <a:r>
              <a:t/>
            </a:r>
            <a:endParaRPr sz="3000"/>
          </a:p>
          <a:p>
            <a:pPr lvl="0" algn="just">
              <a:spcBef>
                <a:spcPts val="0"/>
              </a:spcBef>
              <a:buNone/>
            </a:pPr>
            <a:r>
              <a:rPr lang="en-US" sz="3000"/>
              <a:t>We are also immensely grateful to Jesse Cafarelli, Sergio Cunha, Benjamin Miller and Ray Paradis for sharing their ideas and wisdom with us during the course of this project.</a:t>
            </a:r>
          </a:p>
          <a:p>
            <a:pPr lvl="0">
              <a:spcBef>
                <a:spcPts val="0"/>
              </a:spcBef>
              <a:buNone/>
            </a:pPr>
            <a:r>
              <a:t/>
            </a:r>
            <a:endParaRPr b="1" sz="2800">
              <a:solidFill>
                <a:schemeClr val="dk1"/>
              </a:solidFill>
            </a:endParaRPr>
          </a:p>
        </p:txBody>
      </p:sp>
      <p:sp>
        <p:nvSpPr>
          <p:cNvPr id="104" name="Shape 104"/>
          <p:cNvSpPr txBox="1"/>
          <p:nvPr/>
        </p:nvSpPr>
        <p:spPr>
          <a:xfrm>
            <a:off x="19133825" y="26398025"/>
            <a:ext cx="9115800" cy="1063500"/>
          </a:xfrm>
          <a:prstGeom prst="rect">
            <a:avLst/>
          </a:prstGeom>
          <a:noFill/>
          <a:ln>
            <a:noFill/>
          </a:ln>
        </p:spPr>
        <p:txBody>
          <a:bodyPr anchorCtr="0" anchor="t" bIns="91425" lIns="91425" rIns="91425" tIns="91425">
            <a:noAutofit/>
          </a:bodyPr>
          <a:lstStyle/>
          <a:p>
            <a:pPr lvl="0">
              <a:spcBef>
                <a:spcPts val="0"/>
              </a:spcBef>
              <a:buNone/>
            </a:pPr>
            <a:r>
              <a:t/>
            </a:r>
            <a:endParaRPr/>
          </a:p>
        </p:txBody>
      </p:sp>
      <p:graphicFrame>
        <p:nvGraphicFramePr>
          <p:cNvPr id="105" name="Shape 105"/>
          <p:cNvGraphicFramePr/>
          <p:nvPr/>
        </p:nvGraphicFramePr>
        <p:xfrm>
          <a:off x="1160962" y="24326847"/>
          <a:ext cx="3000000" cy="2999999"/>
        </p:xfrm>
        <a:graphic>
          <a:graphicData uri="http://schemas.openxmlformats.org/drawingml/2006/table">
            <a:tbl>
              <a:tblPr>
                <a:noFill/>
                <a:tableStyleId>{D58AB820-1716-4303-B928-90BF6A39C73A}</a:tableStyleId>
              </a:tblPr>
              <a:tblGrid>
                <a:gridCol w="4912450"/>
                <a:gridCol w="4912450"/>
              </a:tblGrid>
              <a:tr h="615725">
                <a:tc>
                  <a:txBody>
                    <a:bodyPr>
                      <a:noAutofit/>
                    </a:bodyPr>
                    <a:lstStyle/>
                    <a:p>
                      <a:pPr lvl="0" rtl="0" algn="ctr">
                        <a:spcBef>
                          <a:spcPts val="0"/>
                        </a:spcBef>
                        <a:buNone/>
                      </a:pPr>
                      <a:r>
                        <a:rPr lang="en-US" sz="2400"/>
                        <a:t>Specification</a:t>
                      </a:r>
                    </a:p>
                  </a:txBody>
                  <a:tcPr marT="91425" marB="91425" marR="91425" marL="91425">
                    <a:solidFill>
                      <a:srgbClr val="F4CCCC"/>
                    </a:solidFill>
                  </a:tcPr>
                </a:tc>
                <a:tc>
                  <a:txBody>
                    <a:bodyPr>
                      <a:noAutofit/>
                    </a:bodyPr>
                    <a:lstStyle/>
                    <a:p>
                      <a:pPr lvl="0" rtl="0" algn="ctr">
                        <a:spcBef>
                          <a:spcPts val="0"/>
                        </a:spcBef>
                        <a:buNone/>
                      </a:pPr>
                      <a:r>
                        <a:rPr lang="en-US" sz="2400"/>
                        <a:t>Value</a:t>
                      </a:r>
                    </a:p>
                  </a:txBody>
                  <a:tcPr marT="91425" marB="91425" marR="91425" marL="91425">
                    <a:solidFill>
                      <a:srgbClr val="F4CCCC"/>
                    </a:solidFill>
                  </a:tcPr>
                </a:tc>
              </a:tr>
              <a:tr h="615725">
                <a:tc>
                  <a:txBody>
                    <a:bodyPr>
                      <a:noAutofit/>
                    </a:bodyPr>
                    <a:lstStyle/>
                    <a:p>
                      <a:pPr lvl="0" rtl="0" algn="ctr">
                        <a:spcBef>
                          <a:spcPts val="0"/>
                        </a:spcBef>
                        <a:buNone/>
                      </a:pPr>
                      <a:r>
                        <a:rPr lang="en-US" sz="2400"/>
                        <a:t>Dimensions</a:t>
                      </a:r>
                    </a:p>
                  </a:txBody>
                  <a:tcPr marT="91425" marB="91425" marR="91425" marL="91425"/>
                </a:tc>
                <a:tc>
                  <a:txBody>
                    <a:bodyPr>
                      <a:noAutofit/>
                    </a:bodyPr>
                    <a:lstStyle/>
                    <a:p>
                      <a:pPr lvl="0" rtl="0">
                        <a:spcBef>
                          <a:spcPts val="0"/>
                        </a:spcBef>
                        <a:buNone/>
                      </a:pPr>
                      <a:r>
                        <a:rPr lang="en-US" sz="2400"/>
                        <a:t>11.5x8.5x4.5 cm^3</a:t>
                      </a:r>
                    </a:p>
                  </a:txBody>
                  <a:tcPr marT="91425" marB="91425" marR="91425" marL="91425"/>
                </a:tc>
              </a:tr>
              <a:tr h="615725">
                <a:tc>
                  <a:txBody>
                    <a:bodyPr>
                      <a:noAutofit/>
                    </a:bodyPr>
                    <a:lstStyle/>
                    <a:p>
                      <a:pPr lvl="0" rtl="0" algn="ctr">
                        <a:spcBef>
                          <a:spcPts val="0"/>
                        </a:spcBef>
                        <a:buNone/>
                      </a:pPr>
                      <a:r>
                        <a:rPr lang="en-US" sz="2400"/>
                        <a:t>Weight</a:t>
                      </a:r>
                    </a:p>
                  </a:txBody>
                  <a:tcPr marT="91425" marB="91425" marR="91425" marL="91425"/>
                </a:tc>
                <a:tc>
                  <a:txBody>
                    <a:bodyPr>
                      <a:noAutofit/>
                    </a:bodyPr>
                    <a:lstStyle/>
                    <a:p>
                      <a:pPr lvl="0" rtl="0">
                        <a:spcBef>
                          <a:spcPts val="0"/>
                        </a:spcBef>
                        <a:buNone/>
                      </a:pPr>
                      <a:r>
                        <a:rPr lang="en-US" sz="2400"/>
                        <a:t>340 grams</a:t>
                      </a:r>
                    </a:p>
                  </a:txBody>
                  <a:tcPr marT="91425" marB="91425" marR="91425" marL="91425"/>
                </a:tc>
              </a:tr>
              <a:tr h="615725">
                <a:tc>
                  <a:txBody>
                    <a:bodyPr>
                      <a:noAutofit/>
                    </a:bodyPr>
                    <a:lstStyle/>
                    <a:p>
                      <a:pPr lvl="0" rtl="0" algn="ctr">
                        <a:spcBef>
                          <a:spcPts val="0"/>
                        </a:spcBef>
                        <a:buNone/>
                      </a:pPr>
                      <a:r>
                        <a:rPr lang="en-US" sz="2400"/>
                        <a:t>Battery Life</a:t>
                      </a:r>
                    </a:p>
                  </a:txBody>
                  <a:tcPr marT="91425" marB="91425" marR="91425" marL="91425"/>
                </a:tc>
                <a:tc>
                  <a:txBody>
                    <a:bodyPr>
                      <a:noAutofit/>
                    </a:bodyPr>
                    <a:lstStyle/>
                    <a:p>
                      <a:pPr lvl="0" rtl="0">
                        <a:spcBef>
                          <a:spcPts val="0"/>
                        </a:spcBef>
                        <a:buNone/>
                      </a:pPr>
                      <a:r>
                        <a:rPr lang="en-US" sz="2400"/>
                        <a:t>16 hours</a:t>
                      </a:r>
                    </a:p>
                  </a:txBody>
                  <a:tcPr marT="91425" marB="91425" marR="91425" marL="91425"/>
                </a:tc>
              </a:tr>
              <a:tr h="615725">
                <a:tc>
                  <a:txBody>
                    <a:bodyPr>
                      <a:noAutofit/>
                    </a:bodyPr>
                    <a:lstStyle/>
                    <a:p>
                      <a:pPr lvl="0" rtl="0" algn="ctr">
                        <a:spcBef>
                          <a:spcPts val="0"/>
                        </a:spcBef>
                        <a:buNone/>
                      </a:pPr>
                      <a:r>
                        <a:rPr lang="en-US" sz="2400"/>
                        <a:t>Unit Price</a:t>
                      </a:r>
                    </a:p>
                  </a:txBody>
                  <a:tcPr marT="91425" marB="91425" marR="91425" marL="91425"/>
                </a:tc>
                <a:tc>
                  <a:txBody>
                    <a:bodyPr>
                      <a:noAutofit/>
                    </a:bodyPr>
                    <a:lstStyle/>
                    <a:p>
                      <a:pPr lvl="0" rtl="0">
                        <a:spcBef>
                          <a:spcPts val="0"/>
                        </a:spcBef>
                        <a:buNone/>
                      </a:pPr>
                      <a:r>
                        <a:rPr lang="en-US" sz="2400"/>
                        <a:t>&lt;$120</a:t>
                      </a:r>
                    </a:p>
                  </a:txBody>
                  <a:tcPr marT="91425" marB="91425" marR="91425" marL="91425"/>
                </a:tc>
              </a:tr>
              <a:tr h="844625">
                <a:tc>
                  <a:txBody>
                    <a:bodyPr>
                      <a:noAutofit/>
                    </a:bodyPr>
                    <a:lstStyle/>
                    <a:p>
                      <a:pPr lvl="0" rtl="0" algn="ctr">
                        <a:spcBef>
                          <a:spcPts val="0"/>
                        </a:spcBef>
                        <a:buNone/>
                      </a:pPr>
                      <a:r>
                        <a:rPr lang="en-US" sz="2400"/>
                        <a:t>Text Message Alert Delay</a:t>
                      </a:r>
                    </a:p>
                  </a:txBody>
                  <a:tcPr marT="91425" marB="91425" marR="91425" marL="91425"/>
                </a:tc>
                <a:tc>
                  <a:txBody>
                    <a:bodyPr>
                      <a:noAutofit/>
                    </a:bodyPr>
                    <a:lstStyle/>
                    <a:p>
                      <a:pPr lvl="0" rtl="0">
                        <a:spcBef>
                          <a:spcPts val="0"/>
                        </a:spcBef>
                        <a:buNone/>
                      </a:pPr>
                      <a:r>
                        <a:rPr lang="en-US" sz="2400"/>
                        <a:t>&lt; 10 seconds</a:t>
                      </a:r>
                    </a:p>
                  </a:txBody>
                  <a:tcPr marT="91425" marB="91425" marR="91425" marL="91425"/>
                </a:tc>
              </a:tr>
              <a:tr h="615725">
                <a:tc>
                  <a:txBody>
                    <a:bodyPr>
                      <a:noAutofit/>
                    </a:bodyPr>
                    <a:lstStyle/>
                    <a:p>
                      <a:pPr lvl="0" rtl="0" algn="ctr">
                        <a:spcBef>
                          <a:spcPts val="0"/>
                        </a:spcBef>
                        <a:buNone/>
                      </a:pPr>
                      <a:r>
                        <a:rPr lang="en-US" sz="2400"/>
                        <a:t>Storage Capacity</a:t>
                      </a:r>
                    </a:p>
                  </a:txBody>
                  <a:tcPr marT="91425" marB="91425" marR="91425" marL="91425"/>
                </a:tc>
                <a:tc>
                  <a:txBody>
                    <a:bodyPr>
                      <a:noAutofit/>
                    </a:bodyPr>
                    <a:lstStyle/>
                    <a:p>
                      <a:pPr lvl="0" rtl="0">
                        <a:spcBef>
                          <a:spcPts val="0"/>
                        </a:spcBef>
                        <a:buNone/>
                      </a:pPr>
                      <a:r>
                        <a:rPr lang="en-US" sz="2400"/>
                        <a:t>14 days of driving</a:t>
                      </a:r>
                    </a:p>
                  </a:txBody>
                  <a:tcPr marT="91425" marB="91425" marR="91425" marL="91425"/>
                </a:tc>
              </a:tr>
              <a:tr h="1172875">
                <a:tc>
                  <a:txBody>
                    <a:bodyPr>
                      <a:noAutofit/>
                    </a:bodyPr>
                    <a:lstStyle/>
                    <a:p>
                      <a:pPr lvl="0" rtl="0" algn="ctr">
                        <a:spcBef>
                          <a:spcPts val="0"/>
                        </a:spcBef>
                        <a:buNone/>
                      </a:pPr>
                      <a:r>
                        <a:rPr lang="en-US" sz="2400"/>
                        <a:t>Server Connection Radius</a:t>
                      </a:r>
                    </a:p>
                  </a:txBody>
                  <a:tcPr marT="91425" marB="91425" marR="91425" marL="91425"/>
                </a:tc>
                <a:tc>
                  <a:txBody>
                    <a:bodyPr>
                      <a:noAutofit/>
                    </a:bodyPr>
                    <a:lstStyle/>
                    <a:p>
                      <a:pPr lvl="0" rtl="0">
                        <a:spcBef>
                          <a:spcPts val="0"/>
                        </a:spcBef>
                        <a:buNone/>
                      </a:pPr>
                      <a:r>
                        <a:rPr lang="en-US" sz="2400"/>
                        <a:t>&gt;70 meters in open area; &gt; 32.5 meters with a wall in between.</a:t>
                      </a:r>
                    </a:p>
                  </a:txBody>
                  <a:tcPr marT="91425" marB="91425" marR="91425" marL="91425"/>
                </a:tc>
              </a:tr>
            </a:tbl>
          </a:graphicData>
        </a:graphic>
      </p:graphicFrame>
      <p:pic>
        <p:nvPicPr>
          <p:cNvPr id="106" name="Shape 106"/>
          <p:cNvPicPr preferRelativeResize="0"/>
          <p:nvPr/>
        </p:nvPicPr>
        <p:blipFill rotWithShape="1">
          <a:blip r:embed="rId5">
            <a:alphaModFix/>
          </a:blip>
          <a:srcRect b="0" l="0" r="0" t="0"/>
          <a:stretch/>
        </p:blipFill>
        <p:spPr>
          <a:xfrm>
            <a:off x="16593000" y="1318075"/>
            <a:ext cx="1224300" cy="1749000"/>
          </a:xfrm>
          <a:prstGeom prst="rect">
            <a:avLst/>
          </a:prstGeom>
          <a:noFill/>
          <a:ln>
            <a:noFill/>
          </a:ln>
        </p:spPr>
      </p:pic>
      <p:pic>
        <p:nvPicPr>
          <p:cNvPr id="107" name="Shape 107"/>
          <p:cNvPicPr preferRelativeResize="0"/>
          <p:nvPr/>
        </p:nvPicPr>
        <p:blipFill rotWithShape="1">
          <a:blip r:embed="rId6">
            <a:alphaModFix/>
          </a:blip>
          <a:srcRect b="24443" l="25001" r="25832" t="14446"/>
          <a:stretch/>
        </p:blipFill>
        <p:spPr>
          <a:xfrm>
            <a:off x="18150800" y="1116027"/>
            <a:ext cx="1343700" cy="1252500"/>
          </a:xfrm>
          <a:prstGeom prst="rect">
            <a:avLst/>
          </a:prstGeom>
          <a:noFill/>
          <a:ln>
            <a:noFill/>
          </a:ln>
        </p:spPr>
      </p:pic>
      <p:pic>
        <p:nvPicPr>
          <p:cNvPr id="108" name="Shape 108"/>
          <p:cNvPicPr preferRelativeResize="0"/>
          <p:nvPr/>
        </p:nvPicPr>
        <p:blipFill rotWithShape="1">
          <a:blip r:embed="rId7">
            <a:alphaModFix/>
          </a:blip>
          <a:srcRect b="18883" l="20002" r="21664" t="4446"/>
          <a:stretch/>
        </p:blipFill>
        <p:spPr>
          <a:xfrm>
            <a:off x="19614525" y="1095475"/>
            <a:ext cx="1343700" cy="1293600"/>
          </a:xfrm>
          <a:prstGeom prst="rect">
            <a:avLst/>
          </a:prstGeom>
          <a:noFill/>
          <a:ln>
            <a:noFill/>
          </a:ln>
        </p:spPr>
      </p:pic>
      <p:pic>
        <p:nvPicPr>
          <p:cNvPr id="109" name="Shape 109"/>
          <p:cNvPicPr preferRelativeResize="0"/>
          <p:nvPr/>
        </p:nvPicPr>
        <p:blipFill rotWithShape="1">
          <a:blip r:embed="rId8">
            <a:alphaModFix/>
          </a:blip>
          <a:srcRect b="279" l="18886" r="8890" t="-280"/>
          <a:stretch/>
        </p:blipFill>
        <p:spPr>
          <a:xfrm rot="5400000">
            <a:off x="18181700" y="2281250"/>
            <a:ext cx="1281900" cy="1333500"/>
          </a:xfrm>
          <a:prstGeom prst="rect">
            <a:avLst/>
          </a:prstGeom>
          <a:noFill/>
          <a:ln>
            <a:noFill/>
          </a:ln>
        </p:spPr>
      </p:pic>
      <p:pic>
        <p:nvPicPr>
          <p:cNvPr id="110" name="Shape 110"/>
          <p:cNvPicPr preferRelativeResize="0"/>
          <p:nvPr/>
        </p:nvPicPr>
        <p:blipFill rotWithShape="1">
          <a:blip r:embed="rId9">
            <a:alphaModFix/>
          </a:blip>
          <a:srcRect b="29749" l="27955" r="25805" t="11468"/>
          <a:stretch/>
        </p:blipFill>
        <p:spPr>
          <a:xfrm>
            <a:off x="19614525" y="2321750"/>
            <a:ext cx="1343700" cy="1252500"/>
          </a:xfrm>
          <a:prstGeom prst="rect">
            <a:avLst/>
          </a:prstGeom>
          <a:noFill/>
          <a:ln>
            <a:noFill/>
          </a:ln>
        </p:spPr>
      </p:pic>
      <p:pic>
        <p:nvPicPr>
          <p:cNvPr descr="umass.jpg" id="111" name="Shape 111"/>
          <p:cNvPicPr preferRelativeResize="0"/>
          <p:nvPr/>
        </p:nvPicPr>
        <p:blipFill>
          <a:blip r:embed="rId10">
            <a:alphaModFix/>
          </a:blip>
          <a:stretch>
            <a:fillRect/>
          </a:stretch>
        </p:blipFill>
        <p:spPr>
          <a:xfrm>
            <a:off x="692900" y="1240925"/>
            <a:ext cx="5210173" cy="1860774"/>
          </a:xfrm>
          <a:prstGeom prst="rect">
            <a:avLst/>
          </a:prstGeom>
          <a:noFill/>
          <a:ln>
            <a:noFill/>
          </a:ln>
        </p:spPr>
      </p:pic>
      <p:sp>
        <p:nvSpPr>
          <p:cNvPr id="112" name="Shape 112"/>
          <p:cNvSpPr txBox="1"/>
          <p:nvPr/>
        </p:nvSpPr>
        <p:spPr>
          <a:xfrm>
            <a:off x="11507775" y="5762625"/>
            <a:ext cx="9516000" cy="5760600"/>
          </a:xfrm>
          <a:prstGeom prst="rect">
            <a:avLst/>
          </a:prstGeom>
          <a:noFill/>
          <a:ln>
            <a:noFill/>
          </a:ln>
        </p:spPr>
        <p:txBody>
          <a:bodyPr anchorCtr="0" anchor="t" bIns="91425" lIns="91425" rIns="91425" tIns="91425">
            <a:noAutofit/>
          </a:bodyPr>
          <a:lstStyle/>
          <a:p>
            <a:pPr indent="-69850" lvl="0" marL="0" rtl="0" algn="just">
              <a:spcBef>
                <a:spcPts val="0"/>
              </a:spcBef>
              <a:spcAft>
                <a:spcPts val="1600"/>
              </a:spcAft>
              <a:buClr>
                <a:schemeClr val="dk1"/>
              </a:buClr>
              <a:buSzPct val="36666"/>
              <a:buFont typeface="Arial"/>
              <a:buNone/>
            </a:pPr>
            <a:r>
              <a:rPr lang="en-US" sz="3000"/>
              <a:t>The overall system includes two main subsystems: SmartWheel Box and Home Box. SmartWheel Box is a device that is located in the child’s car, and is used to obtain the driving behavior based on the car’s speed and acceleration. If acceleration exceeds certain threshold, the SmartWheel Box automatically sends the text message alert to the parent.  The Home Box is a local data server that automatically collects the data obtained by the SmartWheel Box when the car is in the radius of the server. The driving history of the child is available through the website and the smartphone application.</a:t>
            </a:r>
            <a:r>
              <a:rPr lang="en-US" sz="3600"/>
              <a:t> </a:t>
            </a:r>
          </a:p>
        </p:txBody>
      </p:sp>
      <p:sp>
        <p:nvSpPr>
          <p:cNvPr id="113" name="Shape 113"/>
          <p:cNvSpPr txBox="1"/>
          <p:nvPr/>
        </p:nvSpPr>
        <p:spPr>
          <a:xfrm>
            <a:off x="11446175" y="17612781"/>
            <a:ext cx="9516000" cy="3278400"/>
          </a:xfrm>
          <a:prstGeom prst="rect">
            <a:avLst/>
          </a:prstGeom>
          <a:noFill/>
          <a:ln>
            <a:noFill/>
          </a:ln>
        </p:spPr>
        <p:txBody>
          <a:bodyPr anchorCtr="0" anchor="t" bIns="91425" lIns="91425" rIns="91425" tIns="91425">
            <a:noAutofit/>
          </a:bodyPr>
          <a:lstStyle/>
          <a:p>
            <a:pPr indent="-69850" lvl="0" marL="0" rtl="0" algn="just">
              <a:spcBef>
                <a:spcPts val="0"/>
              </a:spcBef>
              <a:spcAft>
                <a:spcPts val="1600"/>
              </a:spcAft>
              <a:buClr>
                <a:schemeClr val="dk1"/>
              </a:buClr>
              <a:buFont typeface="Arial"/>
              <a:buNone/>
            </a:pPr>
            <a:r>
              <a:t/>
            </a:r>
            <a:endParaRPr sz="3600"/>
          </a:p>
        </p:txBody>
      </p:sp>
      <p:pic>
        <p:nvPicPr>
          <p:cNvPr descr="8 turns safe.png" id="114" name="Shape 114"/>
          <p:cNvPicPr preferRelativeResize="0"/>
          <p:nvPr/>
        </p:nvPicPr>
        <p:blipFill rotWithShape="1">
          <a:blip r:embed="rId11">
            <a:alphaModFix/>
          </a:blip>
          <a:srcRect b="0" l="715" r="1293" t="0"/>
          <a:stretch/>
        </p:blipFill>
        <p:spPr>
          <a:xfrm>
            <a:off x="11565974" y="17138825"/>
            <a:ext cx="9516000" cy="4684124"/>
          </a:xfrm>
          <a:prstGeom prst="rect">
            <a:avLst/>
          </a:prstGeom>
          <a:noFill/>
          <a:ln>
            <a:noFill/>
          </a:ln>
        </p:spPr>
      </p:pic>
      <p:sp>
        <p:nvSpPr>
          <p:cNvPr id="115" name="Shape 115"/>
          <p:cNvSpPr txBox="1"/>
          <p:nvPr/>
        </p:nvSpPr>
        <p:spPr>
          <a:xfrm>
            <a:off x="11446175" y="12390450"/>
            <a:ext cx="9516000" cy="4684200"/>
          </a:xfrm>
          <a:prstGeom prst="rect">
            <a:avLst/>
          </a:prstGeom>
          <a:noFill/>
          <a:ln>
            <a:noFill/>
          </a:ln>
        </p:spPr>
        <p:txBody>
          <a:bodyPr anchorCtr="0" anchor="t" bIns="91425" lIns="91425" rIns="91425" tIns="91425">
            <a:noAutofit/>
          </a:bodyPr>
          <a:lstStyle/>
          <a:p>
            <a:pPr indent="-69850" lvl="0" marL="0" rtl="0" algn="just">
              <a:spcBef>
                <a:spcPts val="0"/>
              </a:spcBef>
              <a:spcAft>
                <a:spcPts val="1600"/>
              </a:spcAft>
              <a:buClr>
                <a:schemeClr val="dk1"/>
              </a:buClr>
              <a:buSzPct val="36666"/>
              <a:buFont typeface="Arial"/>
              <a:buNone/>
            </a:pPr>
            <a:r>
              <a:rPr lang="en-US" sz="3000"/>
              <a:t>The high resolution 3-axis accelerometer allowed to compute the car’s acceleration vector, that is used to obtain the car’s nature of motion: rapid acceleration, rapid deceleration, possible car collision. The SmartWheel system provides the device’s misposition detection, which sends a notification message if the SmartWheel Box is not fixed in the steady state. Moreover, the SmartWheel Box is able to detect couple types of dangerous turns: sharp turns on the low speed, gradual turns on the high speed.</a:t>
            </a:r>
          </a:p>
        </p:txBody>
      </p:sp>
      <p:sp>
        <p:nvSpPr>
          <p:cNvPr id="116" name="Shape 116"/>
          <p:cNvSpPr txBox="1"/>
          <p:nvPr/>
        </p:nvSpPr>
        <p:spPr>
          <a:xfrm>
            <a:off x="11551650" y="21737373"/>
            <a:ext cx="8811900" cy="860400"/>
          </a:xfrm>
          <a:prstGeom prst="rect">
            <a:avLst/>
          </a:prstGeom>
          <a:noFill/>
          <a:ln>
            <a:noFill/>
          </a:ln>
        </p:spPr>
        <p:txBody>
          <a:bodyPr anchorCtr="0" anchor="t" bIns="91425" lIns="91425" rIns="91425" tIns="91425">
            <a:noAutofit/>
          </a:bodyPr>
          <a:lstStyle/>
          <a:p>
            <a:pPr lvl="0" rtl="0" algn="just">
              <a:spcBef>
                <a:spcPts val="0"/>
              </a:spcBef>
              <a:spcAft>
                <a:spcPts val="1600"/>
              </a:spcAft>
              <a:buClr>
                <a:schemeClr val="dk1"/>
              </a:buClr>
              <a:buSzPct val="36666"/>
              <a:buFont typeface="Arial"/>
              <a:buNone/>
            </a:pPr>
            <a:r>
              <a:rPr lang="en-US" sz="3000">
                <a:solidFill>
                  <a:schemeClr val="dk1"/>
                </a:solidFill>
              </a:rPr>
              <a:t>The graph of the rough data of the acceleration vector components: magnitude (acceleration) and direction (angle, i.e. 90 degrees: forward acceleration)</a:t>
            </a:r>
          </a:p>
        </p:txBody>
      </p:sp>
      <p:pic>
        <p:nvPicPr>
          <p:cNvPr descr="Bingjun Wang" id="117" name="Shape 117"/>
          <p:cNvPicPr preferRelativeResize="0"/>
          <p:nvPr/>
        </p:nvPicPr>
        <p:blipFill>
          <a:blip r:embed="rId12">
            <a:alphaModFix/>
          </a:blip>
          <a:stretch>
            <a:fillRect/>
          </a:stretch>
        </p:blipFill>
        <p:spPr>
          <a:xfrm>
            <a:off x="30864375" y="11243075"/>
            <a:ext cx="1219200"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p:nvPr/>
        </p:nvSpPr>
        <p:spPr>
          <a:xfrm>
            <a:off x="457200" y="457200"/>
            <a:ext cx="10058399"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23" name="Shape 123"/>
          <p:cNvSpPr/>
          <p:nvPr/>
        </p:nvSpPr>
        <p:spPr>
          <a:xfrm>
            <a:off x="11277600" y="457200"/>
            <a:ext cx="10058400" cy="321756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24" name="Shape 124"/>
          <p:cNvSpPr/>
          <p:nvPr/>
        </p:nvSpPr>
        <p:spPr>
          <a:xfrm>
            <a:off x="1727200" y="24688800"/>
            <a:ext cx="7072312"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Cost</a:t>
            </a:r>
          </a:p>
        </p:txBody>
      </p:sp>
      <p:sp>
        <p:nvSpPr>
          <p:cNvPr id="125" name="Shape 125"/>
          <p:cNvSpPr/>
          <p:nvPr/>
        </p:nvSpPr>
        <p:spPr>
          <a:xfrm>
            <a:off x="1726412" y="934975"/>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SmartWheel Box</a:t>
            </a:r>
          </a:p>
        </p:txBody>
      </p:sp>
      <p:sp>
        <p:nvSpPr>
          <p:cNvPr id="126" name="Shape 126"/>
          <p:cNvSpPr/>
          <p:nvPr/>
        </p:nvSpPr>
        <p:spPr>
          <a:xfrm>
            <a:off x="12877750" y="832250"/>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Home Box:</a:t>
            </a:r>
          </a:p>
        </p:txBody>
      </p:sp>
      <p:sp>
        <p:nvSpPr>
          <p:cNvPr id="127" name="Shape 127"/>
          <p:cNvSpPr/>
          <p:nvPr/>
        </p:nvSpPr>
        <p:spPr>
          <a:xfrm>
            <a:off x="1751649" y="9661473"/>
            <a:ext cx="7074000" cy="10764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600">
                <a:solidFill>
                  <a:srgbClr val="881C1C"/>
                </a:solidFill>
              </a:rPr>
              <a:t>Accelerometer:</a:t>
            </a:r>
          </a:p>
        </p:txBody>
      </p:sp>
      <p:sp>
        <p:nvSpPr>
          <p:cNvPr id="128" name="Shape 128"/>
          <p:cNvSpPr/>
          <p:nvPr/>
        </p:nvSpPr>
        <p:spPr>
          <a:xfrm>
            <a:off x="11562349" y="10389550"/>
            <a:ext cx="9530099"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SmartPhone Application</a:t>
            </a:r>
          </a:p>
        </p:txBody>
      </p:sp>
      <p:sp>
        <p:nvSpPr>
          <p:cNvPr id="129" name="Shape 129"/>
          <p:cNvSpPr/>
          <p:nvPr/>
        </p:nvSpPr>
        <p:spPr>
          <a:xfrm>
            <a:off x="12877750" y="19292500"/>
            <a:ext cx="7074000" cy="10764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Experiment</a:t>
            </a:r>
          </a:p>
        </p:txBody>
      </p:sp>
      <p:graphicFrame>
        <p:nvGraphicFramePr>
          <p:cNvPr id="130" name="Shape 130"/>
          <p:cNvGraphicFramePr/>
          <p:nvPr/>
        </p:nvGraphicFramePr>
        <p:xfrm>
          <a:off x="727488" y="26897150"/>
          <a:ext cx="2999999" cy="3000000"/>
        </p:xfrm>
        <a:graphic>
          <a:graphicData uri="http://schemas.openxmlformats.org/drawingml/2006/table">
            <a:tbl>
              <a:tblPr bandRow="1" firstRow="1">
                <a:gradFill>
                  <a:gsLst>
                    <a:gs pos="0">
                      <a:srgbClr val="8DFFD8"/>
                    </a:gs>
                    <a:gs pos="35000">
                      <a:srgbClr val="B0FFE2"/>
                    </a:gs>
                    <a:gs pos="100000">
                      <a:srgbClr val="DFFFF4"/>
                    </a:gs>
                  </a:gsLst>
                  <a:lin ang="16200000" scaled="0"/>
                </a:gradFill>
                <a:tableStyleId>{1EF0ECE9-5C20-4DA7-8BFD-900012B91056}</a:tableStyleId>
              </a:tblPr>
              <a:tblGrid>
                <a:gridCol w="3448425"/>
                <a:gridCol w="1441800"/>
              </a:tblGrid>
              <a:tr h="597650">
                <a:tc>
                  <a:txBody>
                    <a:bodyPr>
                      <a:noAutofit/>
                    </a:bodyPr>
                    <a:lstStyle/>
                    <a:p>
                      <a:pPr indent="0" lvl="0" marL="0" marR="0" rtl="0" algn="l">
                        <a:spcBef>
                          <a:spcPts val="0"/>
                        </a:spcBef>
                        <a:buSzPct val="25000"/>
                        <a:buNone/>
                      </a:pPr>
                      <a:r>
                        <a:rPr b="0" lang="en-US" sz="3000" u="none" cap="none" strike="noStrike">
                          <a:solidFill>
                            <a:srgbClr val="000000"/>
                          </a:solidFill>
                          <a:latin typeface="Arial"/>
                          <a:ea typeface="Arial"/>
                          <a:cs typeface="Arial"/>
                          <a:sym typeface="Arial"/>
                        </a:rPr>
                        <a:t>Part</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4CCCC"/>
                    </a:solidFill>
                  </a:tcPr>
                </a:tc>
                <a:tc>
                  <a:txBody>
                    <a:bodyPr>
                      <a:noAutofit/>
                    </a:bodyPr>
                    <a:lstStyle/>
                    <a:p>
                      <a:pPr indent="0" lvl="0" marL="0" marR="0" rtl="0" algn="l">
                        <a:spcBef>
                          <a:spcPts val="0"/>
                        </a:spcBef>
                        <a:buSzPct val="25000"/>
                        <a:buNone/>
                      </a:pPr>
                      <a:r>
                        <a:rPr b="0" lang="en-US" sz="3000">
                          <a:solidFill>
                            <a:srgbClr val="000000"/>
                          </a:solidFill>
                          <a:latin typeface="Arial"/>
                          <a:ea typeface="Arial"/>
                          <a:cs typeface="Arial"/>
                          <a:sym typeface="Arial"/>
                        </a:rPr>
                        <a:t>Price</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4CCCC"/>
                    </a:solidFill>
                  </a:tcPr>
                </a:tc>
              </a:tr>
              <a:tr h="602875">
                <a:tc>
                  <a:txBody>
                    <a:bodyPr>
                      <a:noAutofit/>
                    </a:bodyPr>
                    <a:lstStyle/>
                    <a:p>
                      <a:pPr indent="0" lvl="0" marL="0" marR="0" rtl="0" algn="l">
                        <a:spcBef>
                          <a:spcPts val="0"/>
                        </a:spcBef>
                        <a:buSzPct val="25000"/>
                        <a:buNone/>
                      </a:pPr>
                      <a:r>
                        <a:rPr lang="en-US" sz="3000">
                          <a:latin typeface="Arial"/>
                          <a:ea typeface="Arial"/>
                          <a:cs typeface="Arial"/>
                          <a:sym typeface="Arial"/>
                        </a:rPr>
                        <a:t>Accelerometer</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1.19</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602875">
                <a:tc>
                  <a:txBody>
                    <a:bodyPr>
                      <a:noAutofit/>
                    </a:bodyPr>
                    <a:lstStyle/>
                    <a:p>
                      <a:pPr indent="0" lvl="0" marL="0" marR="0" rtl="0" algn="l">
                        <a:spcBef>
                          <a:spcPts val="0"/>
                        </a:spcBef>
                        <a:buSzPct val="25000"/>
                        <a:buNone/>
                      </a:pPr>
                      <a:r>
                        <a:rPr lang="en-US" sz="3000">
                          <a:latin typeface="Arial"/>
                          <a:ea typeface="Arial"/>
                          <a:cs typeface="Arial"/>
                          <a:sym typeface="Arial"/>
                        </a:rPr>
                        <a:t>GPS sensor </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35.95</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602875">
                <a:tc>
                  <a:txBody>
                    <a:bodyPr>
                      <a:noAutofit/>
                    </a:bodyPr>
                    <a:lstStyle/>
                    <a:p>
                      <a:pPr indent="0" lvl="0" marL="0" marR="0" rtl="0" algn="l">
                        <a:spcBef>
                          <a:spcPts val="0"/>
                        </a:spcBef>
                        <a:buSzPct val="25000"/>
                        <a:buNone/>
                      </a:pPr>
                      <a:r>
                        <a:rPr lang="en-US" sz="3000">
                          <a:latin typeface="Arial"/>
                          <a:ea typeface="Arial"/>
                          <a:cs typeface="Arial"/>
                          <a:sym typeface="Arial"/>
                        </a:rPr>
                        <a:t>Raspberry Pi 3</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35</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602875">
                <a:tc>
                  <a:txBody>
                    <a:bodyPr>
                      <a:noAutofit/>
                    </a:bodyPr>
                    <a:lstStyle/>
                    <a:p>
                      <a:pPr indent="0" lvl="0" marL="0" marR="0" rtl="0" algn="l">
                        <a:spcBef>
                          <a:spcPts val="0"/>
                        </a:spcBef>
                        <a:buSzPct val="25000"/>
                        <a:buNone/>
                      </a:pPr>
                      <a:r>
                        <a:rPr lang="en-US" sz="3000">
                          <a:latin typeface="Arial"/>
                          <a:ea typeface="Arial"/>
                          <a:cs typeface="Arial"/>
                          <a:sym typeface="Arial"/>
                        </a:rPr>
                        <a:t>GSM</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13.78</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602875">
                <a:tc>
                  <a:txBody>
                    <a:bodyPr>
                      <a:noAutofit/>
                    </a:bodyPr>
                    <a:lstStyle/>
                    <a:p>
                      <a:pPr indent="0" lvl="0" marL="0" marR="0" rtl="0" algn="l">
                        <a:spcBef>
                          <a:spcPts val="0"/>
                        </a:spcBef>
                        <a:buSzPct val="25000"/>
                        <a:buNone/>
                      </a:pPr>
                      <a:r>
                        <a:rPr lang="en-US" sz="3000">
                          <a:latin typeface="Arial"/>
                          <a:ea typeface="Arial"/>
                          <a:cs typeface="Arial"/>
                          <a:sym typeface="Arial"/>
                        </a:rPr>
                        <a:t>Cable</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16.94</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602875">
                <a:tc>
                  <a:txBody>
                    <a:bodyPr>
                      <a:noAutofit/>
                    </a:bodyPr>
                    <a:lstStyle/>
                    <a:p>
                      <a:pPr indent="0" lvl="0" marL="0" marR="0" rtl="0" algn="l">
                        <a:spcBef>
                          <a:spcPts val="0"/>
                        </a:spcBef>
                        <a:buNone/>
                      </a:pPr>
                      <a:r>
                        <a:rPr lang="en-US" sz="3000">
                          <a:latin typeface="Arial"/>
                          <a:ea typeface="Arial"/>
                          <a:cs typeface="Arial"/>
                          <a:sym typeface="Arial"/>
                        </a:rPr>
                        <a:t>Battery</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None/>
                      </a:pPr>
                      <a:r>
                        <a:rPr lang="en-US" sz="3000">
                          <a:latin typeface="Arial"/>
                          <a:ea typeface="Arial"/>
                          <a:cs typeface="Arial"/>
                          <a:sym typeface="Arial"/>
                        </a:rPr>
                        <a:t>16.99</a:t>
                      </a:r>
                    </a:p>
                  </a:txBody>
                  <a:tcPr marT="45725" marB="45725" marR="91450" marL="91450">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r>
              <a:tr h="602875">
                <a:tc>
                  <a:txBody>
                    <a:bodyPr>
                      <a:noAutofit/>
                    </a:bodyPr>
                    <a:lstStyle/>
                    <a:p>
                      <a:pPr indent="0" lvl="0" marL="0" marR="0" rtl="0" algn="l">
                        <a:spcBef>
                          <a:spcPts val="0"/>
                        </a:spcBef>
                        <a:buNone/>
                      </a:pPr>
                      <a:r>
                        <a:rPr lang="en-US" sz="3000">
                          <a:latin typeface="Arial"/>
                          <a:ea typeface="Arial"/>
                          <a:cs typeface="Arial"/>
                          <a:sym typeface="Arial"/>
                        </a:rPr>
                        <a:t>Total</a:t>
                      </a:r>
                    </a:p>
                  </a:txBody>
                  <a:tcPr marT="45725" marB="45725" marR="91450" marL="91450">
                    <a:lnL cap="flat" cmpd="sng" w="9525">
                      <a:solidFill>
                        <a:srgbClr val="B7B7B7"/>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indent="0" lvl="0" marL="0" marR="0" rtl="0" algn="l">
                        <a:spcBef>
                          <a:spcPts val="0"/>
                        </a:spcBef>
                        <a:buNone/>
                      </a:pPr>
                      <a:r>
                        <a:rPr lang="en-US" sz="3000">
                          <a:latin typeface="Arial"/>
                          <a:ea typeface="Arial"/>
                          <a:cs typeface="Arial"/>
                          <a:sym typeface="Arial"/>
                        </a:rPr>
                        <a:t>119.85</a:t>
                      </a:r>
                    </a:p>
                  </a:txBody>
                  <a:tcPr marT="45725" marB="45725" marR="91450" marL="91450">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r>
            </a:tbl>
          </a:graphicData>
        </a:graphic>
      </p:graphicFrame>
      <p:sp>
        <p:nvSpPr>
          <p:cNvPr id="131" name="Shape 131"/>
          <p:cNvSpPr/>
          <p:nvPr/>
        </p:nvSpPr>
        <p:spPr>
          <a:xfrm>
            <a:off x="991750" y="25952512"/>
            <a:ext cx="4626000" cy="9447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i="0" lang="en-US" sz="3600" u="none" cap="none" strike="noStrike">
                <a:solidFill>
                  <a:schemeClr val="dk1"/>
                </a:solidFill>
              </a:rPr>
              <a:t>Development</a:t>
            </a:r>
          </a:p>
        </p:txBody>
      </p:sp>
      <p:sp>
        <p:nvSpPr>
          <p:cNvPr id="132" name="Shape 132"/>
          <p:cNvSpPr/>
          <p:nvPr/>
        </p:nvSpPr>
        <p:spPr>
          <a:xfrm>
            <a:off x="5617725" y="25952600"/>
            <a:ext cx="4107600" cy="944700"/>
          </a:xfrm>
          <a:prstGeom prst="rect">
            <a:avLst/>
          </a:prstGeom>
          <a:noFill/>
          <a:ln>
            <a:noFill/>
          </a:ln>
        </p:spPr>
        <p:txBody>
          <a:bodyPr anchorCtr="0" anchor="t" bIns="162325" lIns="324650" rIns="324650" tIns="162325">
            <a:noAutofit/>
          </a:bodyPr>
          <a:lstStyle/>
          <a:p>
            <a:pPr indent="0" lvl="0" marL="0" marR="0" rtl="0" algn="l">
              <a:spcBef>
                <a:spcPts val="0"/>
              </a:spcBef>
              <a:spcAft>
                <a:spcPts val="0"/>
              </a:spcAft>
              <a:buSzPct val="25000"/>
              <a:buNone/>
            </a:pPr>
            <a:r>
              <a:rPr i="0" lang="en-US" sz="3600" u="none" cap="none" strike="noStrike">
                <a:solidFill>
                  <a:schemeClr val="dk1"/>
                </a:solidFill>
              </a:rPr>
              <a:t>Production</a:t>
            </a:r>
          </a:p>
        </p:txBody>
      </p:sp>
      <p:graphicFrame>
        <p:nvGraphicFramePr>
          <p:cNvPr id="133" name="Shape 133"/>
          <p:cNvGraphicFramePr/>
          <p:nvPr/>
        </p:nvGraphicFramePr>
        <p:xfrm>
          <a:off x="5832021" y="26897150"/>
          <a:ext cx="3000000" cy="3000000"/>
        </p:xfrm>
        <a:graphic>
          <a:graphicData uri="http://schemas.openxmlformats.org/drawingml/2006/table">
            <a:tbl>
              <a:tblPr bandRow="1" firstRow="1">
                <a:noFill/>
                <a:tableStyleId>{1EF0ECE9-5C20-4DA7-8BFD-900012B91056}</a:tableStyleId>
              </a:tblPr>
              <a:tblGrid>
                <a:gridCol w="3173875"/>
                <a:gridCol w="1239400"/>
              </a:tblGrid>
              <a:tr h="301000">
                <a:tc>
                  <a:txBody>
                    <a:bodyPr>
                      <a:noAutofit/>
                    </a:bodyPr>
                    <a:lstStyle/>
                    <a:p>
                      <a:pPr indent="0" lvl="0" marL="0" marR="0" rtl="0" algn="l">
                        <a:spcBef>
                          <a:spcPts val="0"/>
                        </a:spcBef>
                        <a:buSzPct val="25000"/>
                        <a:buNone/>
                      </a:pPr>
                      <a:r>
                        <a:rPr b="0" lang="en-US" sz="3000">
                          <a:solidFill>
                            <a:srgbClr val="000000"/>
                          </a:solidFill>
                          <a:latin typeface="Arial"/>
                          <a:ea typeface="Arial"/>
                          <a:cs typeface="Arial"/>
                          <a:sym typeface="Arial"/>
                        </a:rPr>
                        <a:t>Part</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4CCCC"/>
                    </a:solidFill>
                  </a:tcPr>
                </a:tc>
                <a:tc>
                  <a:txBody>
                    <a:bodyPr>
                      <a:noAutofit/>
                    </a:bodyPr>
                    <a:lstStyle/>
                    <a:p>
                      <a:pPr indent="0" lvl="0" marL="0" marR="0" rtl="0" algn="l">
                        <a:spcBef>
                          <a:spcPts val="0"/>
                        </a:spcBef>
                        <a:buSzPct val="25000"/>
                        <a:buNone/>
                      </a:pPr>
                      <a:r>
                        <a:rPr b="0" lang="en-US" sz="3000">
                          <a:solidFill>
                            <a:srgbClr val="000000"/>
                          </a:solidFill>
                          <a:latin typeface="Arial"/>
                          <a:ea typeface="Arial"/>
                          <a:cs typeface="Arial"/>
                          <a:sym typeface="Arial"/>
                        </a:rPr>
                        <a:t>Price</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4CCCC"/>
                    </a:solidFill>
                  </a:tcPr>
                </a:tc>
              </a:tr>
              <a:tr h="566650">
                <a:tc>
                  <a:txBody>
                    <a:bodyPr>
                      <a:noAutofit/>
                    </a:bodyPr>
                    <a:lstStyle/>
                    <a:p>
                      <a:pPr indent="0" lvl="0" marL="0" marR="0" rtl="0" algn="l">
                        <a:spcBef>
                          <a:spcPts val="0"/>
                        </a:spcBef>
                        <a:buSzPct val="25000"/>
                        <a:buNone/>
                      </a:pPr>
                      <a:r>
                        <a:rPr lang="en-US" sz="3000">
                          <a:latin typeface="Arial"/>
                          <a:ea typeface="Arial"/>
                          <a:cs typeface="Arial"/>
                          <a:sym typeface="Arial"/>
                        </a:rPr>
                        <a:t>Accelerometer</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0.89</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566650">
                <a:tc>
                  <a:txBody>
                    <a:bodyPr>
                      <a:noAutofit/>
                    </a:bodyPr>
                    <a:lstStyle/>
                    <a:p>
                      <a:pPr indent="0" lvl="0" marL="0" marR="0" rtl="0" algn="l">
                        <a:spcBef>
                          <a:spcPts val="0"/>
                        </a:spcBef>
                        <a:buSzPct val="25000"/>
                        <a:buNone/>
                      </a:pPr>
                      <a:r>
                        <a:rPr lang="en-US" sz="3000">
                          <a:latin typeface="Arial"/>
                          <a:ea typeface="Arial"/>
                          <a:cs typeface="Arial"/>
                          <a:sym typeface="Arial"/>
                        </a:rPr>
                        <a:t>GPS sensor</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15.95</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566650">
                <a:tc>
                  <a:txBody>
                    <a:bodyPr>
                      <a:noAutofit/>
                    </a:bodyPr>
                    <a:lstStyle/>
                    <a:p>
                      <a:pPr indent="0" lvl="0" marL="0" marR="0" rtl="0" algn="l">
                        <a:spcBef>
                          <a:spcPts val="0"/>
                        </a:spcBef>
                        <a:buSzPct val="25000"/>
                        <a:buNone/>
                      </a:pPr>
                      <a:r>
                        <a:rPr lang="en-US" sz="3000">
                          <a:latin typeface="Arial"/>
                          <a:ea typeface="Arial"/>
                          <a:cs typeface="Arial"/>
                          <a:sym typeface="Arial"/>
                        </a:rPr>
                        <a:t>Microprocessor</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3.05</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566650">
                <a:tc>
                  <a:txBody>
                    <a:bodyPr>
                      <a:noAutofit/>
                    </a:bodyPr>
                    <a:lstStyle/>
                    <a:p>
                      <a:pPr indent="0" lvl="0" marL="0" marR="0" rtl="0" algn="l">
                        <a:spcBef>
                          <a:spcPts val="0"/>
                        </a:spcBef>
                        <a:buSzPct val="25000"/>
                        <a:buNone/>
                      </a:pPr>
                      <a:r>
                        <a:rPr lang="en-US" sz="3000">
                          <a:latin typeface="Arial"/>
                          <a:ea typeface="Arial"/>
                          <a:cs typeface="Arial"/>
                          <a:sym typeface="Arial"/>
                        </a:rPr>
                        <a:t>GSM</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13.78</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566650">
                <a:tc>
                  <a:txBody>
                    <a:bodyPr>
                      <a:noAutofit/>
                    </a:bodyPr>
                    <a:lstStyle/>
                    <a:p>
                      <a:pPr indent="0" lvl="0" marL="0" marR="0" rtl="0" algn="l">
                        <a:spcBef>
                          <a:spcPts val="0"/>
                        </a:spcBef>
                        <a:buSzPct val="25000"/>
                        <a:buNone/>
                      </a:pPr>
                      <a:r>
                        <a:rPr lang="en-US" sz="3000">
                          <a:latin typeface="Arial"/>
                          <a:ea typeface="Arial"/>
                          <a:cs typeface="Arial"/>
                          <a:sym typeface="Arial"/>
                        </a:rPr>
                        <a:t>Battery</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SzPct val="25000"/>
                        <a:buNone/>
                      </a:pPr>
                      <a:r>
                        <a:rPr lang="en-US" sz="3000">
                          <a:latin typeface="Arial"/>
                          <a:ea typeface="Arial"/>
                          <a:cs typeface="Arial"/>
                          <a:sym typeface="Arial"/>
                        </a:rPr>
                        <a:t>7.95</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566650">
                <a:tc>
                  <a:txBody>
                    <a:bodyPr>
                      <a:noAutofit/>
                    </a:bodyPr>
                    <a:lstStyle/>
                    <a:p>
                      <a:pPr indent="0" lvl="0" marL="0" marR="0" rtl="0" algn="l">
                        <a:spcBef>
                          <a:spcPts val="0"/>
                        </a:spcBef>
                        <a:buNone/>
                      </a:pPr>
                      <a:r>
                        <a:rPr lang="en-US" sz="3000">
                          <a:latin typeface="Arial"/>
                          <a:ea typeface="Arial"/>
                          <a:cs typeface="Arial"/>
                          <a:sym typeface="Arial"/>
                        </a:rPr>
                        <a:t>PCB</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None/>
                      </a:pPr>
                      <a:r>
                        <a:rPr lang="en-US" sz="3000">
                          <a:latin typeface="Arial"/>
                          <a:ea typeface="Arial"/>
                          <a:cs typeface="Arial"/>
                          <a:sym typeface="Arial"/>
                        </a:rPr>
                        <a:t>11.95</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566650">
                <a:tc>
                  <a:txBody>
                    <a:bodyPr>
                      <a:noAutofit/>
                    </a:bodyPr>
                    <a:lstStyle/>
                    <a:p>
                      <a:pPr indent="0" lvl="0" marL="0" marR="0" rtl="0" algn="l">
                        <a:spcBef>
                          <a:spcPts val="0"/>
                        </a:spcBef>
                        <a:buNone/>
                      </a:pPr>
                      <a:r>
                        <a:rPr lang="en-US" sz="3000">
                          <a:latin typeface="Arial"/>
                          <a:ea typeface="Arial"/>
                          <a:cs typeface="Arial"/>
                          <a:sym typeface="Arial"/>
                        </a:rPr>
                        <a:t>Transistors</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None/>
                      </a:pPr>
                      <a:r>
                        <a:rPr lang="en-US" sz="3000">
                          <a:latin typeface="Arial"/>
                          <a:ea typeface="Arial"/>
                          <a:cs typeface="Arial"/>
                          <a:sym typeface="Arial"/>
                        </a:rPr>
                        <a:t>8</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r h="642850">
                <a:tc>
                  <a:txBody>
                    <a:bodyPr>
                      <a:noAutofit/>
                    </a:bodyPr>
                    <a:lstStyle/>
                    <a:p>
                      <a:pPr indent="0" lvl="0" marL="0" marR="0" rtl="0" algn="l">
                        <a:spcBef>
                          <a:spcPts val="0"/>
                        </a:spcBef>
                        <a:buNone/>
                      </a:pPr>
                      <a:r>
                        <a:rPr lang="en-US" sz="3000">
                          <a:latin typeface="Arial"/>
                          <a:ea typeface="Arial"/>
                          <a:cs typeface="Arial"/>
                          <a:sym typeface="Arial"/>
                        </a:rPr>
                        <a:t>Total</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c>
                  <a:txBody>
                    <a:bodyPr>
                      <a:noAutofit/>
                    </a:bodyPr>
                    <a:lstStyle/>
                    <a:p>
                      <a:pPr indent="0" lvl="0" marL="0" marR="0" rtl="0" algn="l">
                        <a:spcBef>
                          <a:spcPts val="0"/>
                        </a:spcBef>
                        <a:buNone/>
                      </a:pPr>
                      <a:r>
                        <a:rPr lang="en-US" sz="3000">
                          <a:latin typeface="Arial"/>
                          <a:ea typeface="Arial"/>
                          <a:cs typeface="Arial"/>
                          <a:sym typeface="Arial"/>
                        </a:rPr>
                        <a:t>60.12</a:t>
                      </a:r>
                    </a:p>
                  </a:txBody>
                  <a:tcPr marT="45725" marB="45725" marR="91450" marL="91450">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FFF"/>
                    </a:solidFill>
                  </a:tcPr>
                </a:tc>
              </a:tr>
            </a:tbl>
          </a:graphicData>
        </a:graphic>
      </p:graphicFrame>
      <p:sp>
        <p:nvSpPr>
          <p:cNvPr id="134" name="Shape 134"/>
          <p:cNvSpPr/>
          <p:nvPr/>
        </p:nvSpPr>
        <p:spPr>
          <a:xfrm>
            <a:off x="1950300" y="14630362"/>
            <a:ext cx="70722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600">
                <a:solidFill>
                  <a:srgbClr val="881C1C"/>
                </a:solidFill>
              </a:rPr>
              <a:t>GPS Sensor</a:t>
            </a:r>
          </a:p>
        </p:txBody>
      </p:sp>
      <p:sp>
        <p:nvSpPr>
          <p:cNvPr id="135" name="Shape 135"/>
          <p:cNvSpPr/>
          <p:nvPr/>
        </p:nvSpPr>
        <p:spPr>
          <a:xfrm>
            <a:off x="1950300" y="20250225"/>
            <a:ext cx="7072200" cy="6858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600">
                <a:solidFill>
                  <a:srgbClr val="881C1C"/>
                </a:solidFill>
              </a:rPr>
              <a:t>GSM Module</a:t>
            </a:r>
          </a:p>
        </p:txBody>
      </p:sp>
      <p:pic>
        <p:nvPicPr>
          <p:cNvPr id="136" name="Shape 136"/>
          <p:cNvPicPr preferRelativeResize="0"/>
          <p:nvPr/>
        </p:nvPicPr>
        <p:blipFill>
          <a:blip r:embed="rId3">
            <a:alphaModFix/>
          </a:blip>
          <a:stretch>
            <a:fillRect/>
          </a:stretch>
        </p:blipFill>
        <p:spPr>
          <a:xfrm>
            <a:off x="1753450" y="2663900"/>
            <a:ext cx="7072200" cy="4701826"/>
          </a:xfrm>
          <a:prstGeom prst="rect">
            <a:avLst/>
          </a:prstGeom>
          <a:noFill/>
          <a:ln>
            <a:noFill/>
          </a:ln>
        </p:spPr>
      </p:pic>
      <p:sp>
        <p:nvSpPr>
          <p:cNvPr id="137" name="Shape 137"/>
          <p:cNvSpPr txBox="1"/>
          <p:nvPr/>
        </p:nvSpPr>
        <p:spPr>
          <a:xfrm>
            <a:off x="1460850" y="7981950"/>
            <a:ext cx="8461500" cy="1492200"/>
          </a:xfrm>
          <a:prstGeom prst="rect">
            <a:avLst/>
          </a:prstGeom>
          <a:noFill/>
          <a:ln>
            <a:noFill/>
          </a:ln>
        </p:spPr>
        <p:txBody>
          <a:bodyPr anchorCtr="0" anchor="t" bIns="91425" lIns="91425" rIns="91425" tIns="91425">
            <a:noAutofit/>
          </a:bodyPr>
          <a:lstStyle/>
          <a:p>
            <a:pPr lvl="0">
              <a:spcBef>
                <a:spcPts val="0"/>
              </a:spcBef>
              <a:buNone/>
            </a:pPr>
            <a:r>
              <a:rPr lang="en-US" sz="3000"/>
              <a:t>Microprocessor record data from two sensors (Accelerometer and GPS Sensor), store data and send text message through GSM Module. </a:t>
            </a:r>
          </a:p>
        </p:txBody>
      </p:sp>
      <p:sp>
        <p:nvSpPr>
          <p:cNvPr id="138" name="Shape 138"/>
          <p:cNvSpPr txBox="1"/>
          <p:nvPr/>
        </p:nvSpPr>
        <p:spPr>
          <a:xfrm>
            <a:off x="4115050" y="21037600"/>
            <a:ext cx="5807400" cy="4114800"/>
          </a:xfrm>
          <a:prstGeom prst="rect">
            <a:avLst/>
          </a:prstGeom>
          <a:noFill/>
          <a:ln>
            <a:noFill/>
          </a:ln>
        </p:spPr>
        <p:txBody>
          <a:bodyPr anchorCtr="0" anchor="t" bIns="91425" lIns="91425" rIns="91425" tIns="91425">
            <a:noAutofit/>
          </a:bodyPr>
          <a:lstStyle/>
          <a:p>
            <a:pPr indent="-419100" lvl="0" marL="457200" marR="0" rtl="0">
              <a:lnSpc>
                <a:spcPct val="100000"/>
              </a:lnSpc>
              <a:spcBef>
                <a:spcPts val="0"/>
              </a:spcBef>
              <a:spcAft>
                <a:spcPts val="0"/>
              </a:spcAft>
              <a:buSzPct val="100000"/>
              <a:buChar char="●"/>
            </a:pPr>
            <a:r>
              <a:rPr lang="en-US" sz="3000"/>
              <a:t>Data immediately accessible </a:t>
            </a:r>
          </a:p>
          <a:p>
            <a:pPr indent="-419100" lvl="0" marL="457200" marR="0" rtl="0">
              <a:lnSpc>
                <a:spcPct val="100000"/>
              </a:lnSpc>
              <a:spcBef>
                <a:spcPts val="0"/>
              </a:spcBef>
              <a:spcAft>
                <a:spcPts val="0"/>
              </a:spcAft>
              <a:buSzPct val="100000"/>
              <a:buChar char="●"/>
            </a:pPr>
            <a:r>
              <a:rPr lang="en-US" sz="3000"/>
              <a:t>Reliable data sent to cell phone from SmartWheel</a:t>
            </a:r>
          </a:p>
          <a:p>
            <a:pPr indent="-419100" lvl="0" marL="457200" marR="0" rtl="0">
              <a:lnSpc>
                <a:spcPct val="100000"/>
              </a:lnSpc>
              <a:spcBef>
                <a:spcPts val="0"/>
              </a:spcBef>
              <a:spcAft>
                <a:spcPts val="0"/>
              </a:spcAft>
              <a:buSzPct val="100000"/>
              <a:buChar char="●"/>
            </a:pPr>
            <a:r>
              <a:rPr lang="en-US" sz="3000"/>
              <a:t>Communication Between SmartWheel and cell phone </a:t>
            </a:r>
          </a:p>
          <a:p>
            <a:pPr indent="-419100" lvl="0" marL="457200" marR="0" rtl="0">
              <a:lnSpc>
                <a:spcPct val="100000"/>
              </a:lnSpc>
              <a:spcBef>
                <a:spcPts val="0"/>
              </a:spcBef>
              <a:spcAft>
                <a:spcPts val="0"/>
              </a:spcAft>
              <a:buSzPct val="100000"/>
              <a:buChar char="●"/>
            </a:pPr>
            <a:r>
              <a:rPr lang="en-US" sz="3000"/>
              <a:t>Private communication </a:t>
            </a:r>
          </a:p>
          <a:p>
            <a:pPr lvl="0">
              <a:spcBef>
                <a:spcPts val="0"/>
              </a:spcBef>
              <a:buNone/>
            </a:pPr>
            <a:r>
              <a:t/>
            </a:r>
            <a:endParaRPr/>
          </a:p>
        </p:txBody>
      </p:sp>
      <p:pic>
        <p:nvPicPr>
          <p:cNvPr descr="sim900.jpg" id="139" name="Shape 139"/>
          <p:cNvPicPr preferRelativeResize="0"/>
          <p:nvPr/>
        </p:nvPicPr>
        <p:blipFill>
          <a:blip r:embed="rId4">
            <a:alphaModFix/>
          </a:blip>
          <a:stretch>
            <a:fillRect/>
          </a:stretch>
        </p:blipFill>
        <p:spPr>
          <a:xfrm>
            <a:off x="522050" y="20773600"/>
            <a:ext cx="3593000" cy="3593000"/>
          </a:xfrm>
          <a:prstGeom prst="rect">
            <a:avLst/>
          </a:prstGeom>
          <a:noFill/>
          <a:ln>
            <a:noFill/>
          </a:ln>
        </p:spPr>
      </p:pic>
      <p:sp>
        <p:nvSpPr>
          <p:cNvPr id="140" name="Shape 140"/>
          <p:cNvSpPr txBox="1"/>
          <p:nvPr/>
        </p:nvSpPr>
        <p:spPr>
          <a:xfrm>
            <a:off x="15285050" y="11655450"/>
            <a:ext cx="5807400" cy="7104900"/>
          </a:xfrm>
          <a:prstGeom prst="rect">
            <a:avLst/>
          </a:prstGeom>
          <a:noFill/>
          <a:ln>
            <a:noFill/>
          </a:ln>
        </p:spPr>
        <p:txBody>
          <a:bodyPr anchorCtr="0" anchor="t" bIns="91425" lIns="91425" rIns="91425" tIns="91425">
            <a:noAutofit/>
          </a:bodyPr>
          <a:lstStyle/>
          <a:p>
            <a:pPr indent="-419100" lvl="0" marL="457200" rtl="0">
              <a:lnSpc>
                <a:spcPct val="100000"/>
              </a:lnSpc>
              <a:spcBef>
                <a:spcPts val="0"/>
              </a:spcBef>
              <a:spcAft>
                <a:spcPts val="500"/>
              </a:spcAft>
              <a:buSzPct val="100000"/>
              <a:buChar char="●"/>
            </a:pPr>
            <a:r>
              <a:rPr lang="en-US" sz="3000"/>
              <a:t>Automatically plots point from last message received from car box, shown in blue</a:t>
            </a:r>
          </a:p>
          <a:p>
            <a:pPr indent="-419100" lvl="0" marL="457200" rtl="0">
              <a:lnSpc>
                <a:spcPct val="100000"/>
              </a:lnSpc>
              <a:spcBef>
                <a:spcPts val="0"/>
              </a:spcBef>
              <a:spcAft>
                <a:spcPts val="500"/>
              </a:spcAft>
              <a:buSzPct val="100000"/>
              <a:buChar char="●"/>
            </a:pPr>
            <a:r>
              <a:rPr lang="en-US" sz="3000"/>
              <a:t>Get data button collects and processes data from servers</a:t>
            </a:r>
          </a:p>
          <a:p>
            <a:pPr indent="-419100" lvl="0" marL="457200" rtl="0">
              <a:lnSpc>
                <a:spcPct val="100000"/>
              </a:lnSpc>
              <a:spcBef>
                <a:spcPts val="0"/>
              </a:spcBef>
              <a:spcAft>
                <a:spcPts val="500"/>
              </a:spcAft>
              <a:buSzPct val="100000"/>
              <a:buChar char="●"/>
            </a:pPr>
            <a:r>
              <a:rPr lang="en-US" sz="3000"/>
              <a:t>Two drop down menus to choose maximum acceleration and time frame</a:t>
            </a:r>
          </a:p>
          <a:p>
            <a:pPr indent="-419100" lvl="0" marL="457200" rtl="0">
              <a:lnSpc>
                <a:spcPct val="100000"/>
              </a:lnSpc>
              <a:spcBef>
                <a:spcPts val="0"/>
              </a:spcBef>
              <a:spcAft>
                <a:spcPts val="500"/>
              </a:spcAft>
              <a:buSzPct val="100000"/>
              <a:buChar char="●"/>
            </a:pPr>
            <a:r>
              <a:rPr lang="en-US" sz="3000"/>
              <a:t>Plot points button plot all points above the acceleration chosen and within the selected number of days in red.</a:t>
            </a:r>
          </a:p>
          <a:p>
            <a:pPr indent="-419100" lvl="0" marL="457200" rtl="0">
              <a:lnSpc>
                <a:spcPct val="100000"/>
              </a:lnSpc>
              <a:spcBef>
                <a:spcPts val="0"/>
              </a:spcBef>
              <a:spcAft>
                <a:spcPts val="500"/>
              </a:spcAft>
              <a:buSzPct val="100000"/>
              <a:buChar char="●"/>
            </a:pPr>
            <a:r>
              <a:rPr lang="en-US" sz="3000"/>
              <a:t>Each point shows the date, time, acceleration, and address at that point. </a:t>
            </a:r>
          </a:p>
          <a:p>
            <a:pPr lvl="0" rtl="0">
              <a:spcBef>
                <a:spcPts val="0"/>
              </a:spcBef>
              <a:buNone/>
            </a:pPr>
            <a:r>
              <a:t/>
            </a:r>
            <a:endParaRPr sz="3000"/>
          </a:p>
        </p:txBody>
      </p:sp>
      <p:pic>
        <p:nvPicPr>
          <p:cNvPr descr="R9054630-01-2.jpg" id="141" name="Shape 141"/>
          <p:cNvPicPr preferRelativeResize="0"/>
          <p:nvPr/>
        </p:nvPicPr>
        <p:blipFill>
          <a:blip r:embed="rId5">
            <a:alphaModFix/>
          </a:blip>
          <a:stretch>
            <a:fillRect/>
          </a:stretch>
        </p:blipFill>
        <p:spPr>
          <a:xfrm>
            <a:off x="522050" y="16041700"/>
            <a:ext cx="3593000" cy="3343275"/>
          </a:xfrm>
          <a:prstGeom prst="rect">
            <a:avLst/>
          </a:prstGeom>
          <a:noFill/>
          <a:ln>
            <a:noFill/>
          </a:ln>
        </p:spPr>
      </p:pic>
      <p:pic>
        <p:nvPicPr>
          <p:cNvPr id="142" name="Shape 142"/>
          <p:cNvPicPr preferRelativeResize="0"/>
          <p:nvPr/>
        </p:nvPicPr>
        <p:blipFill>
          <a:blip r:embed="rId6">
            <a:alphaModFix/>
          </a:blip>
          <a:stretch>
            <a:fillRect/>
          </a:stretch>
        </p:blipFill>
        <p:spPr>
          <a:xfrm>
            <a:off x="11617775" y="12253217"/>
            <a:ext cx="3593000" cy="5909366"/>
          </a:xfrm>
          <a:prstGeom prst="rect">
            <a:avLst/>
          </a:prstGeom>
          <a:noFill/>
          <a:ln>
            <a:noFill/>
          </a:ln>
        </p:spPr>
      </p:pic>
      <p:sp>
        <p:nvSpPr>
          <p:cNvPr id="143" name="Shape 143"/>
          <p:cNvSpPr txBox="1"/>
          <p:nvPr/>
        </p:nvSpPr>
        <p:spPr>
          <a:xfrm>
            <a:off x="4304200" y="15270175"/>
            <a:ext cx="5618100" cy="4114800"/>
          </a:xfrm>
          <a:prstGeom prst="rect">
            <a:avLst/>
          </a:prstGeom>
          <a:noFill/>
          <a:ln>
            <a:noFill/>
          </a:ln>
        </p:spPr>
        <p:txBody>
          <a:bodyPr anchorCtr="0" anchor="t" bIns="91425" lIns="91425" rIns="91425" tIns="91425">
            <a:noAutofit/>
          </a:bodyPr>
          <a:lstStyle/>
          <a:p>
            <a:pPr lvl="0" rtl="0" algn="just">
              <a:spcBef>
                <a:spcPts val="0"/>
              </a:spcBef>
              <a:buClr>
                <a:schemeClr val="dk1"/>
              </a:buClr>
              <a:buSzPct val="36666"/>
              <a:buFont typeface="Arial"/>
              <a:buNone/>
            </a:pPr>
            <a:r>
              <a:rPr lang="en-US" sz="3000"/>
              <a:t>The GPS sensor that we are using is from Adafruit. It requires a 5V DC input voltage and only draws 20mA current which saves a lot of power. The chip has a maximum of 10 Hz for data updating. It provides the coordinates and speed parameter that we need in our project. </a:t>
            </a:r>
          </a:p>
        </p:txBody>
      </p:sp>
      <p:sp>
        <p:nvSpPr>
          <p:cNvPr id="144" name="Shape 144"/>
          <p:cNvSpPr txBox="1"/>
          <p:nvPr/>
        </p:nvSpPr>
        <p:spPr>
          <a:xfrm>
            <a:off x="11888850" y="20250225"/>
            <a:ext cx="8835900" cy="11753700"/>
          </a:xfrm>
          <a:prstGeom prst="rect">
            <a:avLst/>
          </a:prstGeom>
          <a:noFill/>
          <a:ln>
            <a:noFill/>
          </a:ln>
        </p:spPr>
        <p:txBody>
          <a:bodyPr anchorCtr="0" anchor="t" bIns="91425" lIns="91425" rIns="91425" tIns="91425">
            <a:noAutofit/>
          </a:bodyPr>
          <a:lstStyle/>
          <a:p>
            <a:pPr indent="457200" lvl="0" rtl="0" algn="just">
              <a:spcBef>
                <a:spcPts val="0"/>
              </a:spcBef>
              <a:buNone/>
            </a:pPr>
            <a:r>
              <a:rPr lang="en-US" sz="3000"/>
              <a:t>To test the system, we fixed the SmartWheel box in the car so that it doesn’t move around. We found relatively empty parking lots and roads and drove around normally at first. We then experimented with the text alert system by purposefully accelerating, decelerating, and turning too fast. If the acceleration was higher than a set limit, a designated phone number should receive a text message. </a:t>
            </a:r>
          </a:p>
          <a:p>
            <a:pPr indent="457200" lvl="0" rtl="0" algn="just">
              <a:spcBef>
                <a:spcPts val="0"/>
              </a:spcBef>
              <a:buNone/>
            </a:pPr>
            <a:r>
              <a:rPr lang="en-US" sz="3000"/>
              <a:t>Once the message is received on the phone, the phone application is used to automatically plot the points on the map. We then compare the location of the plotted points to where we were when the message was sent. To make sure the information is correct, we had a laptop in the car that was monitoring the latitude, longitude, and acceleration sampled from the box the entire time. </a:t>
            </a:r>
          </a:p>
          <a:p>
            <a:pPr indent="457200" lvl="0" rtl="0" algn="just">
              <a:spcBef>
                <a:spcPts val="0"/>
              </a:spcBef>
              <a:buNone/>
            </a:pPr>
            <a:r>
              <a:rPr lang="en-US" sz="3000"/>
              <a:t>Afterwards, the SmartWheel Box is moved within the range of the router and automatically connected to the server in order to transfer collected data. We would then open up the application and use the data to plot the points on the map. After tracing the path we took and compared it with the points plotted in the application, in order to make sure that the data gathered by the SmartWheel box is correct</a:t>
            </a:r>
          </a:p>
          <a:p>
            <a:pPr indent="457200" lvl="0">
              <a:spcBef>
                <a:spcPts val="0"/>
              </a:spcBef>
              <a:buNone/>
            </a:pPr>
            <a:r>
              <a:t/>
            </a:r>
            <a:endParaRPr sz="3000"/>
          </a:p>
        </p:txBody>
      </p:sp>
      <p:sp>
        <p:nvSpPr>
          <p:cNvPr id="145" name="Shape 145"/>
          <p:cNvSpPr txBox="1"/>
          <p:nvPr/>
        </p:nvSpPr>
        <p:spPr>
          <a:xfrm>
            <a:off x="16606200" y="2471675"/>
            <a:ext cx="4486200" cy="29973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US" sz="2400"/>
              <a:t>History data transferred as text file format to Server with WI-FI connection.</a:t>
            </a:r>
          </a:p>
          <a:p>
            <a:pPr indent="-381000" lvl="0" marL="457200" rtl="0">
              <a:spcBef>
                <a:spcPts val="0"/>
              </a:spcBef>
              <a:buSzPct val="100000"/>
              <a:buChar char="●"/>
            </a:pPr>
            <a:r>
              <a:rPr lang="en-US" sz="2400"/>
              <a:t>Phone app could read data from server with WI-FI connection</a:t>
            </a:r>
          </a:p>
          <a:p>
            <a:pPr indent="-381000" lvl="0" marL="457200">
              <a:spcBef>
                <a:spcPts val="0"/>
              </a:spcBef>
              <a:buSzPct val="100000"/>
              <a:buChar char="●"/>
            </a:pPr>
            <a:r>
              <a:rPr lang="en-US" sz="2400"/>
              <a:t>A simple Website User Interface could plot the History Data</a:t>
            </a:r>
          </a:p>
        </p:txBody>
      </p:sp>
      <p:pic>
        <p:nvPicPr>
          <p:cNvPr descr="Untitled Diagram.jpg" id="146" name="Shape 146"/>
          <p:cNvPicPr preferRelativeResize="0"/>
          <p:nvPr/>
        </p:nvPicPr>
        <p:blipFill>
          <a:blip r:embed="rId7">
            <a:alphaModFix/>
          </a:blip>
          <a:stretch>
            <a:fillRect/>
          </a:stretch>
        </p:blipFill>
        <p:spPr>
          <a:xfrm>
            <a:off x="11617775" y="2789987"/>
            <a:ext cx="4486275" cy="2771775"/>
          </a:xfrm>
          <a:prstGeom prst="rect">
            <a:avLst/>
          </a:prstGeom>
          <a:noFill/>
          <a:ln>
            <a:noFill/>
          </a:ln>
        </p:spPr>
      </p:pic>
      <p:sp>
        <p:nvSpPr>
          <p:cNvPr id="147" name="Shape 147"/>
          <p:cNvSpPr txBox="1"/>
          <p:nvPr/>
        </p:nvSpPr>
        <p:spPr>
          <a:xfrm>
            <a:off x="12049200" y="1810450"/>
            <a:ext cx="8515200" cy="685800"/>
          </a:xfrm>
          <a:prstGeom prst="rect">
            <a:avLst/>
          </a:prstGeom>
          <a:noFill/>
          <a:ln>
            <a:noFill/>
          </a:ln>
        </p:spPr>
        <p:txBody>
          <a:bodyPr anchorCtr="0" anchor="t" bIns="91425" lIns="91425" rIns="91425" tIns="91425">
            <a:noAutofit/>
          </a:bodyPr>
          <a:lstStyle/>
          <a:p>
            <a:pPr lvl="0">
              <a:spcBef>
                <a:spcPts val="0"/>
              </a:spcBef>
              <a:buNone/>
            </a:pPr>
            <a:r>
              <a:rPr lang="en-US" sz="2400"/>
              <a:t>Home Box is a local data server that runs on home laptops or PCs</a:t>
            </a:r>
          </a:p>
        </p:txBody>
      </p:sp>
      <p:pic>
        <p:nvPicPr>
          <p:cNvPr descr="屏幕快照 2017-04-24 上午1.00.29.png" id="148" name="Shape 148"/>
          <p:cNvPicPr preferRelativeResize="0"/>
          <p:nvPr/>
        </p:nvPicPr>
        <p:blipFill>
          <a:blip r:embed="rId8">
            <a:alphaModFix/>
          </a:blip>
          <a:stretch>
            <a:fillRect/>
          </a:stretch>
        </p:blipFill>
        <p:spPr>
          <a:xfrm>
            <a:off x="12039599" y="5855525"/>
            <a:ext cx="8515199" cy="4114800"/>
          </a:xfrm>
          <a:prstGeom prst="rect">
            <a:avLst/>
          </a:prstGeom>
          <a:noFill/>
          <a:ln>
            <a:noFill/>
          </a:ln>
        </p:spPr>
      </p:pic>
      <p:sp>
        <p:nvSpPr>
          <p:cNvPr id="149" name="Shape 149"/>
          <p:cNvSpPr txBox="1"/>
          <p:nvPr/>
        </p:nvSpPr>
        <p:spPr>
          <a:xfrm>
            <a:off x="13743200" y="9894250"/>
            <a:ext cx="5487300" cy="495300"/>
          </a:xfrm>
          <a:prstGeom prst="rect">
            <a:avLst/>
          </a:prstGeom>
          <a:noFill/>
          <a:ln>
            <a:noFill/>
          </a:ln>
        </p:spPr>
        <p:txBody>
          <a:bodyPr anchorCtr="0" anchor="t" bIns="91425" lIns="91425" rIns="91425" tIns="91425">
            <a:noAutofit/>
          </a:bodyPr>
          <a:lstStyle/>
          <a:p>
            <a:pPr lvl="0">
              <a:spcBef>
                <a:spcPts val="0"/>
              </a:spcBef>
              <a:buNone/>
            </a:pPr>
            <a:r>
              <a:rPr lang="en-US" sz="2400"/>
              <a:t>Sample graph plotted on the Website</a:t>
            </a:r>
          </a:p>
        </p:txBody>
      </p:sp>
      <p:sp>
        <p:nvSpPr>
          <p:cNvPr id="150" name="Shape 150"/>
          <p:cNvSpPr txBox="1"/>
          <p:nvPr/>
        </p:nvSpPr>
        <p:spPr>
          <a:xfrm>
            <a:off x="1460950" y="10394850"/>
            <a:ext cx="8461500" cy="4075200"/>
          </a:xfrm>
          <a:prstGeom prst="rect">
            <a:avLst/>
          </a:prstGeom>
          <a:noFill/>
          <a:ln>
            <a:noFill/>
          </a:ln>
        </p:spPr>
        <p:txBody>
          <a:bodyPr anchorCtr="0" anchor="t" bIns="91425" lIns="91425" rIns="91425" tIns="91425">
            <a:noAutofit/>
          </a:bodyPr>
          <a:lstStyle/>
          <a:p>
            <a:pPr lvl="0">
              <a:spcBef>
                <a:spcPts val="0"/>
              </a:spcBef>
              <a:buNone/>
            </a:pPr>
            <a:r>
              <a:rPr lang="en-US" sz="3000"/>
              <a:t>ADXL345 is 3-axis accelerometer chosen for the project due to its low power consumption, extended industrial temperature range (-55°C to +105°C), and small dimensions. It is used to measure the dynamic acceleration resulted from car’s motion. Since accelerometer is an important component of the system, it provides high resolution, allowing to compute car’s acceleration vector.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