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y="6858000" cx="9144000"/>
  <p:notesSz cx="6858000" cy="9144000"/>
  <p:embeddedFontLst>
    <p:embeddedFont>
      <p:font typeface="Arim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Arimo-regular.fntdata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Arim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Arimo-boldItalic.fntdata"/><Relationship Id="rId30" Type="http://schemas.openxmlformats.org/officeDocument/2006/relationships/font" Target="fonts/Arim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environment.about.com/od/pollution/a/litter.htm" TargetMode="External"/><Relationship Id="rId3" Type="http://schemas.openxmlformats.org/officeDocument/2006/relationships/hyperlink" Target="https://www.reference.com/science/litter-problem-827544dc4b7db4a6#" TargetMode="External"/><Relationship Id="rId4" Type="http://schemas.openxmlformats.org/officeDocument/2006/relationships/hyperlink" Target="https://scienceleadership.org/blog/littering_and_its_effect_on_the_environment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4398962" y="9555161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54" name="Shape 154"/>
          <p:cNvSpPr txBox="1"/>
          <p:nvPr/>
        </p:nvSpPr>
        <p:spPr>
          <a:xfrm>
            <a:off x="4398962" y="9555161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55" name="Shape 155"/>
          <p:cNvSpPr txBox="1"/>
          <p:nvPr/>
        </p:nvSpPr>
        <p:spPr>
          <a:xfrm>
            <a:off x="4398962" y="9555161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56" name="Shape 156"/>
          <p:cNvSpPr txBox="1"/>
          <p:nvPr/>
        </p:nvSpPr>
        <p:spPr>
          <a:xfrm>
            <a:off x="4398962" y="9555161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6 min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Jim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Tim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4398962" y="9555161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72" name="Shape 172"/>
          <p:cNvSpPr txBox="1"/>
          <p:nvPr/>
        </p:nvSpPr>
        <p:spPr>
          <a:xfrm>
            <a:off x="4398962" y="9555161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73" name="Shape 173"/>
          <p:cNvSpPr txBox="1"/>
          <p:nvPr/>
        </p:nvSpPr>
        <p:spPr>
          <a:xfrm>
            <a:off x="4398962" y="9555161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74" name="Shape 174"/>
          <p:cNvSpPr txBox="1"/>
          <p:nvPr/>
        </p:nvSpPr>
        <p:spPr>
          <a:xfrm>
            <a:off x="4398962" y="9555161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4398962" y="9555161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97" name="Shape 197"/>
          <p:cNvSpPr txBox="1"/>
          <p:nvPr/>
        </p:nvSpPr>
        <p:spPr>
          <a:xfrm>
            <a:off x="4398962" y="9555161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98" name="Shape 198"/>
          <p:cNvSpPr txBox="1"/>
          <p:nvPr/>
        </p:nvSpPr>
        <p:spPr>
          <a:xfrm>
            <a:off x="4398962" y="9555161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99" name="Shape 199"/>
          <p:cNvSpPr txBox="1"/>
          <p:nvPr/>
        </p:nvSpPr>
        <p:spPr>
          <a:xfrm>
            <a:off x="4398962" y="9555161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lvl="0" rtl="0">
              <a:spcBef>
                <a:spcPts val="4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2"/>
              </a:rPr>
              <a:t>http://environment.about.com/od/pollution/a/litter.htm</a:t>
            </a:r>
          </a:p>
          <a:p>
            <a:pPr lvl="0" rtl="0">
              <a:spcBef>
                <a:spcPts val="4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https://www.reference.com/science/litter-problem-827544dc4b7db4a6#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https://scienceleadership.org/blog/littering_and_its_effect_on_the_environment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4398962" y="9555161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09" name="Shape 209"/>
          <p:cNvSpPr txBox="1"/>
          <p:nvPr/>
        </p:nvSpPr>
        <p:spPr>
          <a:xfrm>
            <a:off x="4398962" y="9555161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10" name="Shape 210"/>
          <p:cNvSpPr txBox="1"/>
          <p:nvPr/>
        </p:nvSpPr>
        <p:spPr>
          <a:xfrm>
            <a:off x="4398962" y="9555161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11" name="Shape 211"/>
          <p:cNvSpPr txBox="1"/>
          <p:nvPr/>
        </p:nvSpPr>
        <p:spPr>
          <a:xfrm>
            <a:off x="4398962" y="9555161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12" name="Shape 212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Mantis drone claw cannot release gathered objects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Waste disposals teams are expensive, tought to find resources of people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4398962" y="9555161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27" name="Shape 227"/>
          <p:cNvSpPr txBox="1"/>
          <p:nvPr/>
        </p:nvSpPr>
        <p:spPr>
          <a:xfrm>
            <a:off x="4398962" y="9555161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28" name="Shape 228"/>
          <p:cNvSpPr txBox="1"/>
          <p:nvPr/>
        </p:nvSpPr>
        <p:spPr>
          <a:xfrm>
            <a:off x="4398962" y="9555161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29" name="Shape 229"/>
          <p:cNvSpPr txBox="1"/>
          <p:nvPr/>
        </p:nvSpPr>
        <p:spPr>
          <a:xfrm>
            <a:off x="4398962" y="9555161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Mantis drone claw cannot release gathered objects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Waste disposals teams are expensive, tought to find resources of people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 rot="5400000">
            <a:off x="5406975" y="2130600"/>
            <a:ext cx="5248500" cy="22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 rot="5400000">
            <a:off x="915850" y="-1499"/>
            <a:ext cx="5248500" cy="647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04800" y="609600"/>
            <a:ext cx="8829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 rot="5400000">
            <a:off x="2209725" y="-457050"/>
            <a:ext cx="4486500" cy="81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0" name="Shape 7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575050" y="273050"/>
            <a:ext cx="5111700" cy="58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04800" y="609600"/>
            <a:ext cx="8829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3" type="body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04800" y="609600"/>
            <a:ext cx="8829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81000" y="1371600"/>
            <a:ext cx="3995700" cy="44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2" type="body"/>
          </p:nvPr>
        </p:nvSpPr>
        <p:spPr>
          <a:xfrm>
            <a:off x="4529137" y="1371600"/>
            <a:ext cx="3995700" cy="44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04800" y="609600"/>
            <a:ext cx="8829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81000" y="1371600"/>
            <a:ext cx="8143800" cy="44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371600" y="3886200"/>
            <a:ext cx="6400800" cy="17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 rot="5400000">
            <a:off x="5313375" y="2757600"/>
            <a:ext cx="4673700" cy="2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 rot="5400000">
            <a:off x="1127050" y="777899"/>
            <a:ext cx="4673700" cy="60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1143000" y="1447800"/>
            <a:ext cx="68484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 rot="5400000">
            <a:off x="2309025" y="-246787"/>
            <a:ext cx="4516500" cy="8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25" name="Shape 1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575050" y="273050"/>
            <a:ext cx="5111700" cy="58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1143000" y="1447800"/>
            <a:ext cx="68484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3" type="body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143000" y="1447800"/>
            <a:ext cx="68484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57200" y="1604962"/>
            <a:ext cx="4033800" cy="45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2" type="body"/>
          </p:nvPr>
        </p:nvSpPr>
        <p:spPr>
          <a:xfrm>
            <a:off x="4643437" y="1604962"/>
            <a:ext cx="4033800" cy="45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143000" y="1447800"/>
            <a:ext cx="68484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57200" y="1604962"/>
            <a:ext cx="8220000" cy="45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" type="subTitle"/>
          </p:nvPr>
        </p:nvSpPr>
        <p:spPr>
          <a:xfrm>
            <a:off x="1371600" y="3886200"/>
            <a:ext cx="6400800" cy="17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05.jpg"/><Relationship Id="rId2" Type="http://schemas.openxmlformats.org/officeDocument/2006/relationships/image" Target="../media/image03.jpg"/><Relationship Id="rId3" Type="http://schemas.openxmlformats.org/officeDocument/2006/relationships/image" Target="../media/image00.pn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" Type="http://schemas.openxmlformats.org/officeDocument/2006/relationships/image" Target="../media/image07.jpg"/><Relationship Id="rId2" Type="http://schemas.openxmlformats.org/officeDocument/2006/relationships/image" Target="../media/image01.jpg"/><Relationship Id="rId3" Type="http://schemas.openxmlformats.org/officeDocument/2006/relationships/image" Target="../media/image02.png"/><Relationship Id="rId4" Type="http://schemas.openxmlformats.org/officeDocument/2006/relationships/image" Target="../media/image08.png"/><Relationship Id="rId9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Shape 52"/>
          <p:cNvCxnSpPr/>
          <p:nvPr/>
        </p:nvCxnSpPr>
        <p:spPr>
          <a:xfrm>
            <a:off x="0" y="12192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53" name="Shape 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8382000" y="6172200"/>
            <a:ext cx="609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57" name="Shape 57"/>
          <p:cNvSpPr txBox="1"/>
          <p:nvPr/>
        </p:nvSpPr>
        <p:spPr>
          <a:xfrm>
            <a:off x="163511" y="6172200"/>
            <a:ext cx="48243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" sz="1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58" name="Shape 58"/>
          <p:cNvCxnSpPr/>
          <p:nvPr/>
        </p:nvCxnSpPr>
        <p:spPr>
          <a:xfrm>
            <a:off x="0" y="60960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59" name="Shape 59"/>
          <p:cNvSpPr txBox="1"/>
          <p:nvPr>
            <p:ph type="title"/>
          </p:nvPr>
        </p:nvSpPr>
        <p:spPr>
          <a:xfrm>
            <a:off x="304800" y="609600"/>
            <a:ext cx="8829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81000" y="1371600"/>
            <a:ext cx="8143800" cy="44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Shape 99"/>
          <p:cNvCxnSpPr/>
          <p:nvPr/>
        </p:nvCxnSpPr>
        <p:spPr>
          <a:xfrm>
            <a:off x="0" y="12192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00" name="Shape 10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8382000" y="6172200"/>
            <a:ext cx="609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04" name="Shape 104"/>
          <p:cNvSpPr txBox="1"/>
          <p:nvPr/>
        </p:nvSpPr>
        <p:spPr>
          <a:xfrm>
            <a:off x="163511" y="6172200"/>
            <a:ext cx="48243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" sz="1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105" name="Shape 105"/>
          <p:cNvCxnSpPr/>
          <p:nvPr/>
        </p:nvCxnSpPr>
        <p:spPr>
          <a:xfrm>
            <a:off x="0" y="60960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133600" y="2632075"/>
            <a:ext cx="3200400" cy="31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Shape 108"/>
          <p:cNvCxnSpPr/>
          <p:nvPr/>
        </p:nvCxnSpPr>
        <p:spPr>
          <a:xfrm>
            <a:off x="0" y="12192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09" name="Shape 109"/>
          <p:cNvSpPr txBox="1"/>
          <p:nvPr/>
        </p:nvSpPr>
        <p:spPr>
          <a:xfrm>
            <a:off x="1676400" y="830262"/>
            <a:ext cx="12192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163511" y="6172200"/>
            <a:ext cx="48243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" sz="1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112" name="Shape 112"/>
          <p:cNvCxnSpPr/>
          <p:nvPr/>
        </p:nvCxnSpPr>
        <p:spPr>
          <a:xfrm>
            <a:off x="0" y="60960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13" name="Shape 113"/>
          <p:cNvSpPr txBox="1"/>
          <p:nvPr>
            <p:ph type="title"/>
          </p:nvPr>
        </p:nvSpPr>
        <p:spPr>
          <a:xfrm>
            <a:off x="1143000" y="1447800"/>
            <a:ext cx="68484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457200" y="1604962"/>
            <a:ext cx="8220000" cy="45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15" name="Shape 115"/>
          <p:cNvSpPr txBox="1"/>
          <p:nvPr/>
        </p:nvSpPr>
        <p:spPr>
          <a:xfrm>
            <a:off x="6557961" y="6172200"/>
            <a:ext cx="25098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" sz="1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Advisor: Professor Hollot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png"/><Relationship Id="rId4" Type="http://schemas.openxmlformats.org/officeDocument/2006/relationships/image" Target="../media/image04.png"/><Relationship Id="rId5" Type="http://schemas.openxmlformats.org/officeDocument/2006/relationships/image" Target="../media/image09.jpg"/><Relationship Id="rId6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1767900" y="2403000"/>
            <a:ext cx="56082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3200">
                <a:latin typeface="Verdana"/>
                <a:ea typeface="Verdana"/>
                <a:cs typeface="Verdana"/>
                <a:sym typeface="Verdana"/>
              </a:rPr>
              <a:t>Flying Universal Gripper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" sz="3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October 1</a:t>
            </a:r>
            <a:r>
              <a:rPr lang="en" sz="3200">
                <a:latin typeface="Verdana"/>
                <a:ea typeface="Verdana"/>
                <a:cs typeface="Verdana"/>
                <a:sym typeface="Verdana"/>
              </a:rPr>
              <a:t>8</a:t>
            </a:r>
            <a:r>
              <a:rPr b="0" i="0" lang="en" sz="32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201</a:t>
            </a:r>
            <a:r>
              <a:rPr lang="en" sz="3200">
                <a:latin typeface="Verdana"/>
                <a:ea typeface="Verdana"/>
                <a:cs typeface="Verdana"/>
                <a:sym typeface="Verdana"/>
              </a:rPr>
              <a:t>6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63500" y="-893762"/>
            <a:ext cx="2466900" cy="18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63500" y="-877887"/>
            <a:ext cx="2505000" cy="18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9096375" y="233362"/>
            <a:ext cx="185700" cy="3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155575" y="103186"/>
            <a:ext cx="184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414337" y="1581150"/>
            <a:ext cx="1857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673100" y="1619250"/>
            <a:ext cx="18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2889250" y="6440487"/>
            <a:ext cx="185700" cy="3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6524150" y="6133100"/>
            <a:ext cx="24669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152400" y="545933"/>
            <a:ext cx="88392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Preliminary Design Review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/>
        </p:nvSpPr>
        <p:spPr>
          <a:xfrm>
            <a:off x="184175" y="0"/>
            <a:ext cx="38667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Project Specifications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184175" y="1613200"/>
            <a:ext cx="86994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Find and fly to objects autonomously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P</a:t>
            </a:r>
            <a:r>
              <a:rPr lang="en" sz="2400"/>
              <a:t>ick up complex shapes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A</a:t>
            </a:r>
            <a:r>
              <a:rPr lang="en" sz="2400"/>
              <a:t>ble</a:t>
            </a:r>
            <a:r>
              <a:rPr lang="en" sz="2400"/>
              <a:t> to lift up to 5lbs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20 minute flight time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Durable frame</a:t>
            </a:r>
          </a:p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Le</a:t>
            </a:r>
            <a:r>
              <a:rPr lang="en" sz="2400"/>
              <a:t>ss than $500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95500" y="0"/>
            <a:ext cx="4618200" cy="18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High Level Block Diagram</a:t>
            </a:r>
          </a:p>
        </p:txBody>
      </p:sp>
      <p:sp>
        <p:nvSpPr>
          <p:cNvPr id="271" name="Shape 271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pic>
        <p:nvPicPr>
          <p:cNvPr descr="Screen Shot 2016-10-17 at 9.33.52 PM.png"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1957387"/>
            <a:ext cx="5143500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/>
        </p:nvSpPr>
        <p:spPr>
          <a:xfrm>
            <a:off x="95500" y="0"/>
            <a:ext cx="5358900" cy="18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Detailed </a:t>
            </a: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Level Block Diagram</a:t>
            </a:r>
          </a:p>
        </p:txBody>
      </p:sp>
      <p:sp>
        <p:nvSpPr>
          <p:cNvPr id="278" name="Shape 278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pic>
        <p:nvPicPr>
          <p:cNvPr descr="Screen Shot 2016-10-18 at 8.38.31 AM.png"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00" y="1310450"/>
            <a:ext cx="8932025" cy="471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184175" y="0"/>
            <a:ext cx="38667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The Drone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184175" y="1613200"/>
            <a:ext cx="54039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Frame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Lightweight and modular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Easily mount all electronics and the gripping device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6 motors for increased stability and safety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Ardupilot Programmable Flight Controller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Based on Arduino Mega Architecture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Image Processing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GPS enabled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Autonomous flight paths with external sensors and inputs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 b="8322" l="8287" r="7657" t="10323"/>
          <a:stretch/>
        </p:blipFill>
        <p:spPr>
          <a:xfrm rot="-460976">
            <a:off x="5547516" y="4375735"/>
            <a:ext cx="2554367" cy="145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Shape 2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1624" y="1593925"/>
            <a:ext cx="3385850" cy="248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184175" y="0"/>
            <a:ext cx="43941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Sensors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184175" y="1613200"/>
            <a:ext cx="54039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Ultrasonic Range Finder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Altitude Control 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Obstacle Avoidance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Gripper Pressure Sensor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PSI monitor for gripper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2400"/>
              <a:t>Detect Object in gripper 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GPS module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Low Res Camera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 b="8512" l="5926" r="12996" t="14243"/>
          <a:stretch/>
        </p:blipFill>
        <p:spPr>
          <a:xfrm>
            <a:off x="5940275" y="3130700"/>
            <a:ext cx="2801400" cy="266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Shape 2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8075" y="1297350"/>
            <a:ext cx="2413750" cy="241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/>
        </p:nvSpPr>
        <p:spPr>
          <a:xfrm>
            <a:off x="61400" y="0"/>
            <a:ext cx="69852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Granular Jamming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278800" y="1339600"/>
            <a:ext cx="4850100" cy="4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How Does it Work?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Granular material (coffee grounds)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Elastic membrane (balloon)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Vacuum used to modulate jamming transition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3 types of gripping results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Friction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Constraining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○"/>
            </a:pPr>
            <a:r>
              <a:rPr lang="en" sz="1800"/>
              <a:t>Vacuum suction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Advantages over other grippers: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Passive vs. Active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Low cost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624" y="1491233"/>
            <a:ext cx="3385724" cy="17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5539025" y="5462133"/>
            <a:ext cx="30570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https://www.eng.yale.edu/brown/ABRJL12.pdf</a:t>
            </a:r>
          </a:p>
        </p:txBody>
      </p:sp>
      <p:sp>
        <p:nvSpPr>
          <p:cNvPr id="306" name="Shape 306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pic>
        <p:nvPicPr>
          <p:cNvPr id="307" name="Shape 3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0200" y="3332875"/>
            <a:ext cx="1988450" cy="19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184175" y="0"/>
            <a:ext cx="43941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Computer Vision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184175" y="1510125"/>
            <a:ext cx="88581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Identify objects while hovering over them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Guide the drone to objects on the ground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Guide gripper to object after landing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075" y="2954824"/>
            <a:ext cx="5750326" cy="301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/>
        </p:nvSpPr>
        <p:spPr>
          <a:xfrm>
            <a:off x="184175" y="0"/>
            <a:ext cx="57555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Computer Vision (Continued)</a:t>
            </a:r>
          </a:p>
        </p:txBody>
      </p:sp>
      <p:sp>
        <p:nvSpPr>
          <p:cNvPr id="321" name="Shape 321"/>
          <p:cNvSpPr txBox="1"/>
          <p:nvPr/>
        </p:nvSpPr>
        <p:spPr>
          <a:xfrm>
            <a:off x="184175" y="1613200"/>
            <a:ext cx="88581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Drone Tracking Algorithms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OpenCV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Template Matching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Color Detection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Stereo vision</a:t>
            </a:r>
          </a:p>
        </p:txBody>
      </p:sp>
      <p:sp>
        <p:nvSpPr>
          <p:cNvPr id="322" name="Shape 322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/>
        </p:nvSpPr>
        <p:spPr>
          <a:xfrm>
            <a:off x="184175" y="0"/>
            <a:ext cx="57555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Android App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378575" y="1458000"/>
            <a:ext cx="3865800" cy="36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Inputs From User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Set start coordinates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Set search radius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Set s</a:t>
            </a:r>
            <a:r>
              <a:rPr lang="en" sz="2400"/>
              <a:t>earch pattern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Launch drone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Manual release 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Return home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sp>
        <p:nvSpPr>
          <p:cNvPr id="330" name="Shape 330"/>
          <p:cNvSpPr txBox="1"/>
          <p:nvPr/>
        </p:nvSpPr>
        <p:spPr>
          <a:xfrm>
            <a:off x="4859975" y="1458000"/>
            <a:ext cx="3696000" cy="277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Outputs From Drone</a:t>
            </a:r>
          </a:p>
          <a:p>
            <a:pPr indent="-3810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Altitude</a:t>
            </a:r>
          </a:p>
          <a:p>
            <a:pPr indent="-3810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Ground speed </a:t>
            </a:r>
          </a:p>
          <a:p>
            <a:pPr indent="-3810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Battery life</a:t>
            </a:r>
          </a:p>
          <a:p>
            <a:pPr indent="-381000" lvl="0" marL="45720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Current coordinates</a:t>
            </a:r>
          </a:p>
          <a:p>
            <a:pPr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6300" y="3605956"/>
            <a:ext cx="1864500" cy="2188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/>
        </p:nvSpPr>
        <p:spPr>
          <a:xfrm>
            <a:off x="0" y="298900"/>
            <a:ext cx="6759600" cy="12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Parts and Estimated Cost List</a:t>
            </a:r>
          </a:p>
        </p:txBody>
      </p:sp>
      <p:sp>
        <p:nvSpPr>
          <p:cNvPr id="337" name="Shape 337"/>
          <p:cNvSpPr txBox="1"/>
          <p:nvPr/>
        </p:nvSpPr>
        <p:spPr>
          <a:xfrm>
            <a:off x="278800" y="1339600"/>
            <a:ext cx="5540100" cy="48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Drone</a:t>
            </a:r>
          </a:p>
          <a:p>
            <a:pPr indent="-368300" lvl="1" marL="914400" rtl="0">
              <a:spcBef>
                <a:spcPts val="0"/>
              </a:spcBef>
              <a:buSzPct val="100000"/>
              <a:buChar char="○"/>
            </a:pPr>
            <a:r>
              <a:rPr lang="en" sz="2200"/>
              <a:t>Body: $30</a:t>
            </a:r>
          </a:p>
          <a:p>
            <a:pPr indent="-368300" lvl="1" marL="914400" rtl="0">
              <a:spcBef>
                <a:spcPts val="0"/>
              </a:spcBef>
              <a:buSzPct val="100000"/>
              <a:buChar char="○"/>
            </a:pPr>
            <a:r>
              <a:rPr lang="en" sz="2200"/>
              <a:t>Electronics/sensors: $200 - $300</a:t>
            </a:r>
          </a:p>
          <a:p>
            <a:pPr indent="-368300" lvl="1" marL="914400" rtl="0">
              <a:spcBef>
                <a:spcPts val="0"/>
              </a:spcBef>
              <a:buSzPct val="100000"/>
              <a:buChar char="○"/>
            </a:pPr>
            <a:r>
              <a:rPr lang="en" sz="2200"/>
              <a:t>Flight controller: $50 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Gripper: $30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Vacuum Pump: $20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Raspberry</a:t>
            </a:r>
            <a:r>
              <a:rPr lang="en" sz="2200"/>
              <a:t> Pi: $27</a:t>
            </a:r>
          </a:p>
          <a:p>
            <a:pPr indent="-368300" lvl="0" marL="457200" rtl="0">
              <a:spcBef>
                <a:spcPts val="0"/>
              </a:spcBef>
              <a:buSzPct val="100000"/>
              <a:buChar char="●"/>
            </a:pPr>
            <a:r>
              <a:rPr lang="en" sz="2200"/>
              <a:t>PCB: $50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/>
          </a:p>
          <a:p>
            <a:pPr lvl="0" rtl="0">
              <a:spcBef>
                <a:spcPts val="0"/>
              </a:spcBef>
              <a:buNone/>
            </a:pPr>
            <a:r>
              <a:rPr lang="en" sz="2200" u="sng"/>
              <a:t>Total</a:t>
            </a:r>
            <a:r>
              <a:rPr lang="en" sz="2200"/>
              <a:t>: $407 - $507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5486400" y="3098800"/>
            <a:ext cx="13419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Peter May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CSE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2133600" y="4945066"/>
            <a:ext cx="16731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Noah Smith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EE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5486400" y="4953000"/>
            <a:ext cx="17592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Zachary Roy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" sz="18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EE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2133600" y="3098800"/>
            <a:ext cx="25050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" sz="18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Timothy 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MacMannis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CSE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63500" y="-893762"/>
            <a:ext cx="2466900" cy="18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63500" y="-877887"/>
            <a:ext cx="2505000" cy="18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9096375" y="233362"/>
            <a:ext cx="185700" cy="3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155575" y="103186"/>
            <a:ext cx="184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414337" y="1581150"/>
            <a:ext cx="1857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673100" y="1619250"/>
            <a:ext cx="18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2889250" y="6440487"/>
            <a:ext cx="185700" cy="3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312" y="1528659"/>
            <a:ext cx="1565675" cy="1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400" y="1475121"/>
            <a:ext cx="1565675" cy="15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6524150" y="6133100"/>
            <a:ext cx="24669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152400" y="545933"/>
            <a:ext cx="88392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Flying Universal Gripper</a:t>
            </a: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</p:txBody>
      </p:sp>
      <p:pic>
        <p:nvPicPr>
          <p:cNvPr descr="12193759_924688904290976_8621138657414084257_n.jpg" id="193" name="Shape 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3600" y="3681675"/>
            <a:ext cx="1565674" cy="1341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0-17 at 6.33.52 PM.png" id="194" name="Shape 1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6325" y="3676734"/>
            <a:ext cx="947825" cy="1351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/>
        </p:nvSpPr>
        <p:spPr>
          <a:xfrm>
            <a:off x="191025" y="0"/>
            <a:ext cx="48843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MDR Deliverables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272375" y="1494500"/>
            <a:ext cx="8652900" cy="44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Drone assembled and tested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Functional gripper built and tested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Integrated drone and gripper prototype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Demonstration of picking up object remotely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Create beta app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/>
        </p:nvSpPr>
        <p:spPr>
          <a:xfrm>
            <a:off x="191025" y="0"/>
            <a:ext cx="48843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Questions or Comments?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272375" y="1494500"/>
            <a:ext cx="8652900" cy="44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381000" y="1371600"/>
            <a:ext cx="49365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/>
              <a:t>Effects of litter across the globe are reaching detrimental levels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Decomposing trash threatens the integrity of soil and drinking water 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Char char="●"/>
            </a:pPr>
            <a:r>
              <a:rPr lang="en" sz="2400"/>
              <a:t>Estimated that 18 percent of litter eventually makes its way into streams, rivers and oceans</a:t>
            </a:r>
          </a:p>
          <a:p>
            <a: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lv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38137" lvl="0" marL="33813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152400" y="545933"/>
            <a:ext cx="88392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The Problem: </a:t>
            </a: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Buried In Trash </a:t>
            </a:r>
          </a:p>
        </p:txBody>
      </p:sp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7499" y="1776715"/>
            <a:ext cx="3720525" cy="247842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381000" y="1371600"/>
            <a:ext cx="81534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lvl="0" rtl="0">
              <a:spcBef>
                <a:spcPts val="4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</a:rPr>
              <a:t>Trash not only hurts the environment but also poses as a serious safety hazard</a:t>
            </a:r>
          </a:p>
          <a:p>
            <a:pPr indent="-381000" lvl="0" marL="457200" rtl="0">
              <a:spcBef>
                <a:spcPts val="40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It is estimated that 25,000 car accidents each year are a result of litter on roads</a:t>
            </a:r>
          </a:p>
          <a:p>
            <a:pPr indent="-381000" lvl="0" marL="457200" rtl="0">
              <a:spcBef>
                <a:spcPts val="40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Litter is also extremely dangerous to animals who can accidently swallow pieces of plastic and other trash materials</a:t>
            </a:r>
          </a:p>
          <a:p>
            <a:pPr lvl="0" rtl="0"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>
              <a:spcBef>
                <a:spcPts val="400"/>
              </a:spcBef>
              <a:buClr>
                <a:schemeClr val="dk1"/>
              </a:buClr>
              <a:buFont typeface="Verdana"/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152400" y="545933"/>
            <a:ext cx="88392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The Problem (Continued)</a:t>
            </a:r>
          </a:p>
        </p:txBody>
      </p:sp>
      <p:sp>
        <p:nvSpPr>
          <p:cNvPr id="217" name="Shape 217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109150" y="0"/>
            <a:ext cx="86712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Effect on Groups/Individuals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76425" y="1669925"/>
            <a:ext cx="8028600" cy="3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Areas like river coast lines, are common places where bottles from boaters constantly get discarded, ruining part of the outdoor experience.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Promotes more people to litter when they already see trash on the ground. </a:t>
            </a:r>
          </a:p>
        </p:txBody>
      </p:sp>
      <p:sp>
        <p:nvSpPr>
          <p:cNvPr id="224" name="Shape 224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381000" y="1371600"/>
            <a:ext cx="8153400" cy="44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lvl="0" rtl="0" algn="ctr">
              <a:spcBef>
                <a:spcPts val="4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United States spends an estimated 11.5 </a:t>
            </a:r>
            <a:r>
              <a:rPr b="1"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billion </a:t>
            </a: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dollars on litter cleanup every year.</a:t>
            </a:r>
          </a:p>
          <a:p>
            <a:pPr lvl="0" rtl="0"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4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152400" y="545933"/>
            <a:ext cx="88392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The Problem (Continued)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46625" y="2676473"/>
            <a:ext cx="7826076" cy="352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152400" y="545933"/>
            <a:ext cx="88392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Problem Requirements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85975" y="1488675"/>
            <a:ext cx="8028600" cy="3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A litter collecting entity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Ability to operate in inaccessible places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Easy to deploy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Low Cost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Outputs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A cleaner safer environment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Happier population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/>
        </p:nvSpPr>
        <p:spPr>
          <a:xfrm>
            <a:off x="109150" y="0"/>
            <a:ext cx="86712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Design Alternatives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76425" y="1669925"/>
            <a:ext cx="5443800" cy="3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Waste Disposal team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Community cleaning gath</a:t>
            </a:r>
            <a:r>
              <a:rPr lang="en" sz="2400"/>
              <a:t>erings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MANTIS Drone Claw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8022" y="3906991"/>
            <a:ext cx="2488325" cy="16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8037" y="1523458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61400" y="0"/>
            <a:ext cx="69852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Our Solution: Flying Universal Gripper!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61400" y="1575125"/>
            <a:ext cx="88611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Use a drone to quickly and easily access hard to reach areas.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Employ granular jamming to pick up objects of different shapes and orientations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Can automatically </a:t>
            </a:r>
            <a:r>
              <a:rPr lang="en" sz="2400">
                <a:solidFill>
                  <a:schemeClr val="dk1"/>
                </a:solidFill>
              </a:rPr>
              <a:t>navigate to objects on the ground </a:t>
            </a:r>
            <a:r>
              <a:rPr lang="en" sz="2400"/>
              <a:t>using advanced sensor and software techniques</a:t>
            </a:r>
          </a:p>
        </p:txBody>
      </p:sp>
      <p:sp>
        <p:nvSpPr>
          <p:cNvPr id="258" name="Shape 258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