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81" r:id="rId3"/>
    <p:sldMasterId id="2147483682" r:id="rId4"/>
    <p:sldMasterId id="214748368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6858000" cx="9144000"/>
  <p:notesSz cx="6858000" cy="9144000"/>
  <p:embeddedFontLst>
    <p:embeddedFont>
      <p:font typeface="Arim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Arimo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Arimo-italic.fntdata"/><Relationship Id="rId10" Type="http://schemas.openxmlformats.org/officeDocument/2006/relationships/slide" Target="slides/slide4.xml"/><Relationship Id="rId32" Type="http://schemas.openxmlformats.org/officeDocument/2006/relationships/font" Target="fonts/Arimo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Arimo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/>
        </p:nvSpPr>
        <p:spPr>
          <a:xfrm>
            <a:off x="4398962" y="9555161"/>
            <a:ext cx="3363899" cy="4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54" name="Shape 154"/>
          <p:cNvSpPr txBox="1"/>
          <p:nvPr/>
        </p:nvSpPr>
        <p:spPr>
          <a:xfrm>
            <a:off x="4398962" y="9555161"/>
            <a:ext cx="3365399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55" name="Shape 155"/>
          <p:cNvSpPr txBox="1"/>
          <p:nvPr/>
        </p:nvSpPr>
        <p:spPr>
          <a:xfrm>
            <a:off x="4398962" y="9555161"/>
            <a:ext cx="3367199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56" name="Shape 156"/>
          <p:cNvSpPr txBox="1"/>
          <p:nvPr/>
        </p:nvSpPr>
        <p:spPr>
          <a:xfrm>
            <a:off x="4398962" y="9555161"/>
            <a:ext cx="3368699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1371600" y="763587"/>
            <a:ext cx="502920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777875" y="4776787"/>
            <a:ext cx="6218100" cy="4526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Tim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Tim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Tim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Tim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Noah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Noah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Noah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Zach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Zach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Zach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/>
        </p:nvSpPr>
        <p:spPr>
          <a:xfrm>
            <a:off x="4398962" y="9555161"/>
            <a:ext cx="3363899" cy="4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72" name="Shape 172"/>
          <p:cNvSpPr txBox="1"/>
          <p:nvPr/>
        </p:nvSpPr>
        <p:spPr>
          <a:xfrm>
            <a:off x="4398962" y="9555161"/>
            <a:ext cx="3365399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73" name="Shape 173"/>
          <p:cNvSpPr txBox="1"/>
          <p:nvPr/>
        </p:nvSpPr>
        <p:spPr>
          <a:xfrm>
            <a:off x="4398962" y="9555161"/>
            <a:ext cx="3367199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74" name="Shape 174"/>
          <p:cNvSpPr txBox="1"/>
          <p:nvPr/>
        </p:nvSpPr>
        <p:spPr>
          <a:xfrm>
            <a:off x="4398962" y="9555161"/>
            <a:ext cx="3368699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371600" y="763587"/>
            <a:ext cx="502920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777875" y="4776787"/>
            <a:ext cx="6218100" cy="4526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Tim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Pete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Pete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Shape 3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Noah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Shape 3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Zach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Zach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Zach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Pete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Pete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Pete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Pete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 rot="5400000">
            <a:off x="5406975" y="2130600"/>
            <a:ext cx="5248500" cy="22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 rot="5400000">
            <a:off x="915850" y="-1499"/>
            <a:ext cx="5248500" cy="647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04800" y="609600"/>
            <a:ext cx="88296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 rot="5400000">
            <a:off x="2209725" y="-457050"/>
            <a:ext cx="4486500" cy="81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70" name="Shape 7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3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575050" y="273050"/>
            <a:ext cx="5111700" cy="58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04800" y="609600"/>
            <a:ext cx="88296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1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1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3" type="body"/>
          </p:nvPr>
        </p:nvSpPr>
        <p:spPr>
          <a:xfrm>
            <a:off x="4645025" y="1535112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1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1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04800" y="609600"/>
            <a:ext cx="88296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81000" y="1371600"/>
            <a:ext cx="3995700" cy="44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2" type="body"/>
          </p:nvPr>
        </p:nvSpPr>
        <p:spPr>
          <a:xfrm>
            <a:off x="4529137" y="1371600"/>
            <a:ext cx="3995700" cy="44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04800" y="609600"/>
            <a:ext cx="88296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81000" y="1371600"/>
            <a:ext cx="8143800" cy="44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" type="subTitle"/>
          </p:nvPr>
        </p:nvSpPr>
        <p:spPr>
          <a:xfrm>
            <a:off x="1371600" y="3886200"/>
            <a:ext cx="6400800" cy="17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ctr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ctr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ctr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 rot="5400000">
            <a:off x="5313375" y="2757600"/>
            <a:ext cx="4673700" cy="20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 rot="5400000">
            <a:off x="1127050" y="777899"/>
            <a:ext cx="4673700" cy="60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1143000" y="1447800"/>
            <a:ext cx="6848400" cy="11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 rot="5400000">
            <a:off x="2309025" y="-246787"/>
            <a:ext cx="4516500" cy="82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25" name="Shape 12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3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575050" y="273050"/>
            <a:ext cx="5111700" cy="58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1143000" y="1447800"/>
            <a:ext cx="6848400" cy="11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1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1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3" type="body"/>
          </p:nvPr>
        </p:nvSpPr>
        <p:spPr>
          <a:xfrm>
            <a:off x="4645025" y="1535112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1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1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1143000" y="1447800"/>
            <a:ext cx="6848400" cy="11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457200" y="1604962"/>
            <a:ext cx="4033800" cy="45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2" type="body"/>
          </p:nvPr>
        </p:nvSpPr>
        <p:spPr>
          <a:xfrm>
            <a:off x="4643437" y="1604962"/>
            <a:ext cx="4033800" cy="45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1143000" y="1447800"/>
            <a:ext cx="6848400" cy="11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457200" y="1604962"/>
            <a:ext cx="8220000" cy="45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" type="subTitle"/>
          </p:nvPr>
        </p:nvSpPr>
        <p:spPr>
          <a:xfrm>
            <a:off x="1371600" y="3886200"/>
            <a:ext cx="6400800" cy="17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ctr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ctr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ctr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04.jpg"/><Relationship Id="rId2" Type="http://schemas.openxmlformats.org/officeDocument/2006/relationships/image" Target="../media/image05.jpg"/><Relationship Id="rId3" Type="http://schemas.openxmlformats.org/officeDocument/2006/relationships/image" Target="../media/image06.pn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" Type="http://schemas.openxmlformats.org/officeDocument/2006/relationships/image" Target="../media/image01.jpg"/><Relationship Id="rId2" Type="http://schemas.openxmlformats.org/officeDocument/2006/relationships/image" Target="../media/image03.jpg"/><Relationship Id="rId3" Type="http://schemas.openxmlformats.org/officeDocument/2006/relationships/image" Target="../media/image00.png"/><Relationship Id="rId4" Type="http://schemas.openxmlformats.org/officeDocument/2006/relationships/image" Target="../media/image02.png"/><Relationship Id="rId9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6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/>
        </p:nvSpPr>
        <p:spPr>
          <a:xfrm>
            <a:off x="6156325" y="5943600"/>
            <a:ext cx="301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" name="Shape 52"/>
          <p:cNvCxnSpPr/>
          <p:nvPr/>
        </p:nvCxnSpPr>
        <p:spPr>
          <a:xfrm>
            <a:off x="0" y="1219200"/>
            <a:ext cx="9144000" cy="1500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53" name="Shape 5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114300"/>
            <a:ext cx="25923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9144000" cy="7743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8382000" y="6172200"/>
            <a:ext cx="6096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" sz="14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57" name="Shape 57"/>
          <p:cNvSpPr txBox="1"/>
          <p:nvPr/>
        </p:nvSpPr>
        <p:spPr>
          <a:xfrm>
            <a:off x="163511" y="6172200"/>
            <a:ext cx="4824300" cy="3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rIns="90350" tIns="4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0" i="0" lang="en" sz="14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58" name="Shape 58"/>
          <p:cNvCxnSpPr/>
          <p:nvPr/>
        </p:nvCxnSpPr>
        <p:spPr>
          <a:xfrm>
            <a:off x="0" y="6096000"/>
            <a:ext cx="9144000" cy="1500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59" name="Shape 59"/>
          <p:cNvSpPr txBox="1"/>
          <p:nvPr>
            <p:ph type="title"/>
          </p:nvPr>
        </p:nvSpPr>
        <p:spPr>
          <a:xfrm>
            <a:off x="304800" y="609600"/>
            <a:ext cx="88296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81000" y="1371600"/>
            <a:ext cx="8143800" cy="44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/>
        </p:nvSpPr>
        <p:spPr>
          <a:xfrm>
            <a:off x="6156325" y="5943600"/>
            <a:ext cx="301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" name="Shape 99"/>
          <p:cNvCxnSpPr/>
          <p:nvPr/>
        </p:nvCxnSpPr>
        <p:spPr>
          <a:xfrm>
            <a:off x="0" y="1219200"/>
            <a:ext cx="9144000" cy="1500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100" name="Shape 10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114300"/>
            <a:ext cx="25923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9144000" cy="77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8382000" y="6172200"/>
            <a:ext cx="6096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" sz="14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104" name="Shape 104"/>
          <p:cNvSpPr txBox="1"/>
          <p:nvPr/>
        </p:nvSpPr>
        <p:spPr>
          <a:xfrm>
            <a:off x="163511" y="6172200"/>
            <a:ext cx="4824300" cy="3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rIns="90350" tIns="4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0" i="0" lang="en" sz="14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105" name="Shape 105"/>
          <p:cNvCxnSpPr/>
          <p:nvPr/>
        </p:nvCxnSpPr>
        <p:spPr>
          <a:xfrm>
            <a:off x="0" y="6096000"/>
            <a:ext cx="9144000" cy="1500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106" name="Shape 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133600" y="2632075"/>
            <a:ext cx="3200400" cy="316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6156325" y="5943600"/>
            <a:ext cx="301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Shape 108"/>
          <p:cNvCxnSpPr/>
          <p:nvPr/>
        </p:nvCxnSpPr>
        <p:spPr>
          <a:xfrm>
            <a:off x="0" y="1219200"/>
            <a:ext cx="9144000" cy="1500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09" name="Shape 109"/>
          <p:cNvSpPr txBox="1"/>
          <p:nvPr/>
        </p:nvSpPr>
        <p:spPr>
          <a:xfrm>
            <a:off x="1676400" y="830262"/>
            <a:ext cx="12192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9144000" cy="77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163511" y="6172200"/>
            <a:ext cx="4824300" cy="3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rIns="90350" tIns="4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0" i="0" lang="en" sz="14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112" name="Shape 112"/>
          <p:cNvCxnSpPr/>
          <p:nvPr/>
        </p:nvCxnSpPr>
        <p:spPr>
          <a:xfrm>
            <a:off x="0" y="6096000"/>
            <a:ext cx="9144000" cy="1500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13" name="Shape 113"/>
          <p:cNvSpPr txBox="1"/>
          <p:nvPr>
            <p:ph type="title"/>
          </p:nvPr>
        </p:nvSpPr>
        <p:spPr>
          <a:xfrm>
            <a:off x="1143000" y="1447800"/>
            <a:ext cx="6848400" cy="11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457200" y="1604962"/>
            <a:ext cx="8220000" cy="45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15" name="Shape 115"/>
          <p:cNvSpPr txBox="1"/>
          <p:nvPr/>
        </p:nvSpPr>
        <p:spPr>
          <a:xfrm>
            <a:off x="6557961" y="6172200"/>
            <a:ext cx="2509800" cy="3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rIns="90350" tIns="4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0" i="0" lang="en" sz="14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Advisor: Professor Hollot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9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Relationship Id="rId6" Type="http://schemas.openxmlformats.org/officeDocument/2006/relationships/image" Target="../media/image16.png"/><Relationship Id="rId7" Type="http://schemas.openxmlformats.org/officeDocument/2006/relationships/image" Target="../media/image15.png"/><Relationship Id="rId8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jpg"/><Relationship Id="rId4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Relationship Id="rId4" Type="http://schemas.openxmlformats.org/officeDocument/2006/relationships/image" Target="../media/image2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6.jpg"/><Relationship Id="rId4" Type="http://schemas.openxmlformats.org/officeDocument/2006/relationships/image" Target="../media/image35.jpg"/><Relationship Id="rId5" Type="http://schemas.openxmlformats.org/officeDocument/2006/relationships/image" Target="../media/image3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youtube.com/v/bmZkXjMD8qI" TargetMode="External"/><Relationship Id="rId4" Type="http://schemas.openxmlformats.org/officeDocument/2006/relationships/image" Target="../media/image2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2.png"/><Relationship Id="rId4" Type="http://schemas.openxmlformats.org/officeDocument/2006/relationships/image" Target="../media/image07.png"/><Relationship Id="rId5" Type="http://schemas.openxmlformats.org/officeDocument/2006/relationships/image" Target="../media/image18.jpg"/><Relationship Id="rId6" Type="http://schemas.openxmlformats.org/officeDocument/2006/relationships/image" Target="../media/image0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/>
        </p:nvSpPr>
        <p:spPr>
          <a:xfrm>
            <a:off x="1767900" y="2403000"/>
            <a:ext cx="56082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en" sz="3200">
                <a:latin typeface="Verdana"/>
                <a:ea typeface="Verdana"/>
                <a:cs typeface="Verdana"/>
                <a:sym typeface="Verdana"/>
              </a:rPr>
              <a:t>Flying Universal Gripper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en" sz="3200">
                <a:latin typeface="Verdana"/>
                <a:ea typeface="Verdana"/>
                <a:cs typeface="Verdana"/>
                <a:sym typeface="Verdana"/>
              </a:rPr>
              <a:t>December 6th</a:t>
            </a:r>
            <a:r>
              <a:rPr b="0" i="0" lang="en" sz="3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201</a:t>
            </a:r>
            <a:r>
              <a:rPr lang="en" sz="3200">
                <a:latin typeface="Verdana"/>
                <a:ea typeface="Verdana"/>
                <a:cs typeface="Verdana"/>
                <a:sym typeface="Verdana"/>
              </a:rPr>
              <a:t>6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63500" y="-893762"/>
            <a:ext cx="2466900" cy="18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63500" y="-877887"/>
            <a:ext cx="2505000" cy="18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Shape 163"/>
          <p:cNvSpPr txBox="1"/>
          <p:nvPr/>
        </p:nvSpPr>
        <p:spPr>
          <a:xfrm>
            <a:off x="9096375" y="233362"/>
            <a:ext cx="185700" cy="352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155575" y="103186"/>
            <a:ext cx="184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Shape 165"/>
          <p:cNvSpPr txBox="1"/>
          <p:nvPr/>
        </p:nvSpPr>
        <p:spPr>
          <a:xfrm>
            <a:off x="414337" y="1581150"/>
            <a:ext cx="1857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673100" y="1619250"/>
            <a:ext cx="185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/>
          <p:nvPr/>
        </p:nvSpPr>
        <p:spPr>
          <a:xfrm>
            <a:off x="2889250" y="6440487"/>
            <a:ext cx="185700" cy="352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6524150" y="6133100"/>
            <a:ext cx="2466900" cy="35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Advisor: Weibo Gong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152400" y="545933"/>
            <a:ext cx="88392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Midway Design Review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/>
        </p:nvSpPr>
        <p:spPr>
          <a:xfrm>
            <a:off x="184175" y="0"/>
            <a:ext cx="3866700" cy="17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Drone Parts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184175" y="1613200"/>
            <a:ext cx="8788500" cy="43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6524150" y="6133100"/>
            <a:ext cx="1864500" cy="35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Advisor: Weibo Gong</a:t>
            </a:r>
          </a:p>
        </p:txBody>
      </p:sp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812" y="1325825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7737" y="1325837"/>
            <a:ext cx="2219325" cy="20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5012" y="1378212"/>
            <a:ext cx="2333625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83025" y="3784300"/>
            <a:ext cx="239077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7112" y="3784300"/>
            <a:ext cx="24384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02637" y="3784300"/>
            <a:ext cx="243840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/>
        </p:nvSpPr>
        <p:spPr>
          <a:xfrm>
            <a:off x="184175" y="0"/>
            <a:ext cx="7725900" cy="17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The Drone-Motor Configuration</a:t>
            </a:r>
          </a:p>
        </p:txBody>
      </p:sp>
      <p:sp>
        <p:nvSpPr>
          <p:cNvPr id="265" name="Shape 265"/>
          <p:cNvSpPr/>
          <p:nvPr/>
        </p:nvSpPr>
        <p:spPr>
          <a:xfrm>
            <a:off x="6524150" y="6133100"/>
            <a:ext cx="1864500" cy="35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Advisor: Weibo Gong</a:t>
            </a:r>
          </a:p>
        </p:txBody>
      </p:sp>
      <p:pic>
        <p:nvPicPr>
          <p:cNvPr id="266" name="Shape 266"/>
          <p:cNvPicPr preferRelativeResize="0"/>
          <p:nvPr/>
        </p:nvPicPr>
        <p:blipFill rotWithShape="1">
          <a:blip r:embed="rId3">
            <a:alphaModFix/>
          </a:blip>
          <a:srcRect b="0" l="0" r="0" t="7527"/>
          <a:stretch/>
        </p:blipFill>
        <p:spPr>
          <a:xfrm>
            <a:off x="2078225" y="1539099"/>
            <a:ext cx="4987550" cy="411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/>
        </p:nvSpPr>
        <p:spPr>
          <a:xfrm>
            <a:off x="184175" y="0"/>
            <a:ext cx="7725900" cy="17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The Drone-Wiring</a:t>
            </a:r>
          </a:p>
        </p:txBody>
      </p:sp>
      <p:sp>
        <p:nvSpPr>
          <p:cNvPr id="272" name="Shape 272"/>
          <p:cNvSpPr/>
          <p:nvPr/>
        </p:nvSpPr>
        <p:spPr>
          <a:xfrm>
            <a:off x="6524150" y="6133100"/>
            <a:ext cx="1864500" cy="35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Advisor: Weibo Gong</a:t>
            </a:r>
          </a:p>
        </p:txBody>
      </p:sp>
      <p:pic>
        <p:nvPicPr>
          <p:cNvPr id="273" name="Shape 2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089" y="1338925"/>
            <a:ext cx="7967824" cy="470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/>
        </p:nvSpPr>
        <p:spPr>
          <a:xfrm>
            <a:off x="184175" y="0"/>
            <a:ext cx="7725900" cy="17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Drone Flight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184175" y="1613200"/>
            <a:ext cx="5403900" cy="36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The flight controller allows for a steady and controlled flight.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○"/>
            </a:pPr>
            <a:r>
              <a:rPr lang="en" sz="1800"/>
              <a:t>Goal of the project is to have a slow and stable craft that can accurately navigate 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Each motor provides 850g of thrust 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Total thrust is 5100g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Total weight of drone without gripper system 1500g with gripper 2100g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Ideal thrust to weight ratio is 2:1</a:t>
            </a:r>
          </a:p>
        </p:txBody>
      </p:sp>
      <p:sp>
        <p:nvSpPr>
          <p:cNvPr id="280" name="Shape 280"/>
          <p:cNvSpPr/>
          <p:nvPr/>
        </p:nvSpPr>
        <p:spPr>
          <a:xfrm>
            <a:off x="6524150" y="6133100"/>
            <a:ext cx="1864500" cy="35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Advisor: Weibo Gong</a:t>
            </a:r>
          </a:p>
        </p:txBody>
      </p:sp>
      <p:pic>
        <p:nvPicPr>
          <p:cNvPr id="281" name="Shape 281"/>
          <p:cNvPicPr preferRelativeResize="0"/>
          <p:nvPr/>
        </p:nvPicPr>
        <p:blipFill rotWithShape="1">
          <a:blip r:embed="rId3">
            <a:alphaModFix/>
          </a:blip>
          <a:srcRect b="8322" l="8287" r="7657" t="10323"/>
          <a:stretch/>
        </p:blipFill>
        <p:spPr>
          <a:xfrm rot="-460976">
            <a:off x="5748391" y="3834435"/>
            <a:ext cx="2554367" cy="1456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/>
        </p:nvSpPr>
        <p:spPr>
          <a:xfrm>
            <a:off x="61400" y="0"/>
            <a:ext cx="6985200" cy="17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Granular Jamming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278800" y="1339600"/>
            <a:ext cx="4850100" cy="4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How Does it Work?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Granular material (coffee grounds)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Elastic membrane (balloon)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Vacuum used to modulate jamming transition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3 types of gripping results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○"/>
            </a:pPr>
            <a:r>
              <a:rPr lang="en" sz="1800"/>
              <a:t>Friction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○"/>
            </a:pPr>
            <a:r>
              <a:rPr lang="en" sz="1800"/>
              <a:t>Constraining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○"/>
            </a:pPr>
            <a:r>
              <a:rPr lang="en" sz="1800"/>
              <a:t>Vacuum suction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1800"/>
              <a:t>Advantages over other grippers: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Passive vs. Active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Low cost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88" name="Shape 2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5624" y="1491233"/>
            <a:ext cx="3385724" cy="17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Shape 289"/>
          <p:cNvSpPr txBox="1"/>
          <p:nvPr/>
        </p:nvSpPr>
        <p:spPr>
          <a:xfrm>
            <a:off x="5539025" y="5462133"/>
            <a:ext cx="30570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https://www.eng.yale.edu/brown/ABRJL12.pdf</a:t>
            </a:r>
          </a:p>
        </p:txBody>
      </p:sp>
      <p:sp>
        <p:nvSpPr>
          <p:cNvPr id="290" name="Shape 290"/>
          <p:cNvSpPr/>
          <p:nvPr/>
        </p:nvSpPr>
        <p:spPr>
          <a:xfrm>
            <a:off x="6524150" y="6133100"/>
            <a:ext cx="1864500" cy="35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Advisor: Weibo Gong</a:t>
            </a:r>
          </a:p>
        </p:txBody>
      </p:sp>
      <p:pic>
        <p:nvPicPr>
          <p:cNvPr id="291" name="Shape 2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0200" y="3332875"/>
            <a:ext cx="1988450" cy="198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/>
        </p:nvSpPr>
        <p:spPr>
          <a:xfrm>
            <a:off x="61400" y="0"/>
            <a:ext cx="6985200" cy="17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Our Gripper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278800" y="1339600"/>
            <a:ext cx="4850100" cy="4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 sz="1800"/>
              <a:t>Used a Large Funnel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18 inch balloon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Fine coffee grains to fill balloon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PVC tubing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Metal connectors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Flexible ⅛” tubing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12V Vacuum</a:t>
            </a:r>
          </a:p>
        </p:txBody>
      </p:sp>
      <p:sp>
        <p:nvSpPr>
          <p:cNvPr id="298" name="Shape 298"/>
          <p:cNvSpPr/>
          <p:nvPr/>
        </p:nvSpPr>
        <p:spPr>
          <a:xfrm>
            <a:off x="6524150" y="6133100"/>
            <a:ext cx="1864500" cy="35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Advisor: Weibo Gong</a:t>
            </a:r>
          </a:p>
        </p:txBody>
      </p:sp>
      <p:pic>
        <p:nvPicPr>
          <p:cNvPr descr="20161201_195548.jpg" id="299" name="Shape 299"/>
          <p:cNvPicPr preferRelativeResize="0"/>
          <p:nvPr/>
        </p:nvPicPr>
        <p:blipFill rotWithShape="1">
          <a:blip r:embed="rId3">
            <a:alphaModFix/>
          </a:blip>
          <a:srcRect b="7587" l="0" r="22462" t="8294"/>
          <a:stretch/>
        </p:blipFill>
        <p:spPr>
          <a:xfrm>
            <a:off x="4179350" y="2128974"/>
            <a:ext cx="4850100" cy="2959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Shape 3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575" y="4213825"/>
            <a:ext cx="1755600" cy="175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/>
        </p:nvSpPr>
        <p:spPr>
          <a:xfrm>
            <a:off x="61400" y="0"/>
            <a:ext cx="6985200" cy="17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Our Gripper-Mount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278800" y="1339600"/>
            <a:ext cx="8691300" cy="4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42900" lvl="0" marL="457200">
              <a:spcBef>
                <a:spcPts val="0"/>
              </a:spcBef>
              <a:buSzPct val="100000"/>
              <a:buChar char="●"/>
            </a:pPr>
            <a:r>
              <a:rPr lang="en" sz="1800"/>
              <a:t>Mount </a:t>
            </a:r>
            <a:r>
              <a:rPr lang="en" sz="1800"/>
              <a:t>300g 12V vacuum on top of drone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Attach Remote Relay Switch to </a:t>
            </a:r>
            <a:r>
              <a:rPr lang="en" sz="1800"/>
              <a:t>Vacuum</a:t>
            </a:r>
            <a:r>
              <a:rPr lang="en" sz="1800"/>
              <a:t> that is </a:t>
            </a:r>
            <a:r>
              <a:rPr lang="en" sz="1800"/>
              <a:t>triggered</a:t>
            </a:r>
            <a:r>
              <a:rPr lang="en" sz="1800"/>
              <a:t> by controller</a:t>
            </a:r>
          </a:p>
          <a:p>
            <a:pPr indent="-342900" lvl="0" marL="457200">
              <a:spcBef>
                <a:spcPts val="0"/>
              </a:spcBef>
              <a:buSzPct val="100000"/>
              <a:buChar char="●"/>
            </a:pPr>
            <a:r>
              <a:rPr lang="en" sz="1800"/>
              <a:t>Use reducing coupler to increase size of tubing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PVC elbow to angle gripper </a:t>
            </a:r>
            <a:r>
              <a:rPr lang="en" sz="1800"/>
              <a:t>perpendicular to drone</a:t>
            </a:r>
            <a:r>
              <a:rPr lang="en" sz="1800"/>
              <a:t> </a:t>
            </a:r>
          </a:p>
          <a:p>
            <a:pPr indent="-342900" lvl="0" marL="457200">
              <a:spcBef>
                <a:spcPts val="0"/>
              </a:spcBef>
              <a:buSzPct val="100000"/>
              <a:buChar char="●"/>
            </a:pPr>
            <a:r>
              <a:rPr lang="en" sz="1800"/>
              <a:t>Attach Latex balloon filled with coffee to plastic collar</a:t>
            </a:r>
          </a:p>
          <a:p>
            <a:pPr indent="-342900" lvl="0" marL="457200">
              <a:spcBef>
                <a:spcPts val="0"/>
              </a:spcBef>
              <a:buSzPct val="100000"/>
              <a:buChar char="●"/>
            </a:pPr>
            <a:r>
              <a:rPr lang="en" sz="1800"/>
              <a:t>Collar attached to larger PVC piping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 sz="1800"/>
              <a:t>Bolted the Gripper system to bottom of drone frame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6524150" y="6133100"/>
            <a:ext cx="1864500" cy="35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Advisor: Weibo Gong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/>
        </p:nvSpPr>
        <p:spPr>
          <a:xfrm>
            <a:off x="184175" y="0"/>
            <a:ext cx="5755500" cy="17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Android App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x="378575" y="1458000"/>
            <a:ext cx="3865800" cy="36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4" name="Shape 314"/>
          <p:cNvSpPr/>
          <p:nvPr/>
        </p:nvSpPr>
        <p:spPr>
          <a:xfrm>
            <a:off x="6524150" y="6133100"/>
            <a:ext cx="1864500" cy="35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Advisor: Weibo Gong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4859975" y="1458000"/>
            <a:ext cx="3696000" cy="277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16" name="Shape 3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250" y="4391839"/>
            <a:ext cx="1259875" cy="147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/>
          <p:cNvPicPr preferRelativeResize="0"/>
          <p:nvPr/>
        </p:nvPicPr>
        <p:blipFill rotWithShape="1">
          <a:blip r:embed="rId4">
            <a:alphaModFix/>
          </a:blip>
          <a:srcRect b="6271" l="0" r="0" t="7935"/>
          <a:stretch/>
        </p:blipFill>
        <p:spPr>
          <a:xfrm>
            <a:off x="2925725" y="1300524"/>
            <a:ext cx="3259773" cy="4727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/>
        </p:nvSpPr>
        <p:spPr>
          <a:xfrm>
            <a:off x="184175" y="0"/>
            <a:ext cx="5755500" cy="17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Android App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x="378575" y="1458000"/>
            <a:ext cx="3865800" cy="36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4" name="Shape 324"/>
          <p:cNvSpPr/>
          <p:nvPr/>
        </p:nvSpPr>
        <p:spPr>
          <a:xfrm>
            <a:off x="6524150" y="6133100"/>
            <a:ext cx="1864500" cy="35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Advisor: Weibo Gong</a:t>
            </a:r>
          </a:p>
        </p:txBody>
      </p:sp>
      <p:sp>
        <p:nvSpPr>
          <p:cNvPr id="325" name="Shape 325"/>
          <p:cNvSpPr txBox="1"/>
          <p:nvPr/>
        </p:nvSpPr>
        <p:spPr>
          <a:xfrm>
            <a:off x="4859975" y="1458000"/>
            <a:ext cx="3696000" cy="277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26" name="Shape 3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575" y="1457999"/>
            <a:ext cx="2563852" cy="4557948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327" name="Shape 3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5983" y="1458000"/>
            <a:ext cx="2563852" cy="455796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328" name="Shape 3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3370" y="1458000"/>
            <a:ext cx="2563852" cy="455796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/>
        </p:nvSpPr>
        <p:spPr>
          <a:xfrm>
            <a:off x="184175" y="0"/>
            <a:ext cx="7725900" cy="17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Demonstration</a:t>
            </a:r>
          </a:p>
        </p:txBody>
      </p:sp>
      <p:sp>
        <p:nvSpPr>
          <p:cNvPr id="334" name="Shape 334" title="Drone lift video">
            <a:hlinkClick r:id="rId3"/>
          </p:cNvPr>
          <p:cNvSpPr/>
          <p:nvPr/>
        </p:nvSpPr>
        <p:spPr>
          <a:xfrm>
            <a:off x="1748975" y="1269275"/>
            <a:ext cx="6366925" cy="47752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5486400" y="3098800"/>
            <a:ext cx="1341900" cy="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Peter May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CSE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2133600" y="4945066"/>
            <a:ext cx="1673100" cy="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Noah Smith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EE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5486400" y="4953000"/>
            <a:ext cx="1759200" cy="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Zachary Roy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0" i="0" lang="en" sz="18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EE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2133600" y="3098800"/>
            <a:ext cx="2505000" cy="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0" i="0" lang="en" sz="18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Timothy </a:t>
            </a: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MacMannis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CSE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Verdana"/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 txBox="1"/>
          <p:nvPr/>
        </p:nvSpPr>
        <p:spPr>
          <a:xfrm>
            <a:off x="63500" y="-893762"/>
            <a:ext cx="2466900" cy="18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Shape 183"/>
          <p:cNvSpPr txBox="1"/>
          <p:nvPr/>
        </p:nvSpPr>
        <p:spPr>
          <a:xfrm>
            <a:off x="63500" y="-877887"/>
            <a:ext cx="2505000" cy="18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9096375" y="233362"/>
            <a:ext cx="185700" cy="352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 txBox="1"/>
          <p:nvPr/>
        </p:nvSpPr>
        <p:spPr>
          <a:xfrm>
            <a:off x="155575" y="103186"/>
            <a:ext cx="184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x="414337" y="1581150"/>
            <a:ext cx="1857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673100" y="1619250"/>
            <a:ext cx="185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2889250" y="6440487"/>
            <a:ext cx="185700" cy="352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7312" y="1528659"/>
            <a:ext cx="1565675" cy="156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6400" y="1475121"/>
            <a:ext cx="1565675" cy="156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/>
          <p:nvPr/>
        </p:nvSpPr>
        <p:spPr>
          <a:xfrm>
            <a:off x="6524150" y="6133100"/>
            <a:ext cx="2466900" cy="35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Advisor: Weibo Gong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152400" y="545933"/>
            <a:ext cx="88392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Flying Universal Gripper</a:t>
            </a: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</p:txBody>
      </p:sp>
      <p:pic>
        <p:nvPicPr>
          <p:cNvPr descr="12193759_924688904290976_8621138657414084257_n.jpg" id="193" name="Shape 1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3600" y="3681675"/>
            <a:ext cx="1565674" cy="1341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10-17 at 6.33.52 PM.png" id="194" name="Shape 19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76325" y="3676734"/>
            <a:ext cx="947825" cy="1351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/>
        </p:nvSpPr>
        <p:spPr>
          <a:xfrm>
            <a:off x="132250" y="1419300"/>
            <a:ext cx="8693700" cy="44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Drone will land before attempting to pick up an object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Gripper will be lowered down directly on top of object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Allows for granular jammer to properly set around object</a:t>
            </a:r>
          </a:p>
        </p:txBody>
      </p:sp>
      <p:pic>
        <p:nvPicPr>
          <p:cNvPr id="340" name="Shape 3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4298" y="3375724"/>
            <a:ext cx="3329625" cy="268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Shape 3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584" y="3321950"/>
            <a:ext cx="3397790" cy="2680475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Shape 342"/>
          <p:cNvSpPr txBox="1"/>
          <p:nvPr/>
        </p:nvSpPr>
        <p:spPr>
          <a:xfrm>
            <a:off x="1536800" y="2898525"/>
            <a:ext cx="2174700" cy="2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Landing Gear Needed</a:t>
            </a:r>
          </a:p>
        </p:txBody>
      </p:sp>
      <p:sp>
        <p:nvSpPr>
          <p:cNvPr id="343" name="Shape 343"/>
          <p:cNvSpPr txBox="1"/>
          <p:nvPr/>
        </p:nvSpPr>
        <p:spPr>
          <a:xfrm>
            <a:off x="5659025" y="3028850"/>
            <a:ext cx="2174700" cy="2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Lowering Mechanism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x="184175" y="0"/>
            <a:ext cx="7725900" cy="17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Design Alternative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/>
        </p:nvSpPr>
        <p:spPr>
          <a:xfrm>
            <a:off x="184175" y="0"/>
            <a:ext cx="7725900" cy="17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Camera Tracking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x="405300" y="1613250"/>
            <a:ext cx="8333400" cy="36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Low resolution Camera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Shape recognition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Color detection 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Open CV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Objectives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Center drone above object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Land on object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/>
        </p:nvSpPr>
        <p:spPr>
          <a:xfrm>
            <a:off x="184175" y="0"/>
            <a:ext cx="7725900" cy="17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CDR</a:t>
            </a: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 Deliverables</a:t>
            </a:r>
          </a:p>
        </p:txBody>
      </p:sp>
      <p:sp>
        <p:nvSpPr>
          <p:cNvPr id="356" name="Shape 356"/>
          <p:cNvSpPr txBox="1"/>
          <p:nvPr/>
        </p:nvSpPr>
        <p:spPr>
          <a:xfrm>
            <a:off x="405300" y="1613250"/>
            <a:ext cx="8333400" cy="36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Zach and Noah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Mechanical system to lower gripper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Implement pressure sensor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Implement PCB to control gripper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" sz="2400"/>
              <a:t>Peter and Timothy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Use camera tracking to detect object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Sensor Integration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Raspberry Pi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7" name="Shape 357"/>
          <p:cNvSpPr/>
          <p:nvPr/>
        </p:nvSpPr>
        <p:spPr>
          <a:xfrm>
            <a:off x="6524150" y="6133100"/>
            <a:ext cx="1864500" cy="35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Advisor: Weibo Gong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/>
        </p:nvSpPr>
        <p:spPr>
          <a:xfrm>
            <a:off x="184175" y="0"/>
            <a:ext cx="7725900" cy="17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Schedule</a:t>
            </a:r>
          </a:p>
        </p:txBody>
      </p:sp>
      <p:sp>
        <p:nvSpPr>
          <p:cNvPr id="363" name="Shape 363"/>
          <p:cNvSpPr txBox="1"/>
          <p:nvPr/>
        </p:nvSpPr>
        <p:spPr>
          <a:xfrm>
            <a:off x="405300" y="1613250"/>
            <a:ext cx="8333400" cy="36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4" name="Shape 364"/>
          <p:cNvSpPr/>
          <p:nvPr/>
        </p:nvSpPr>
        <p:spPr>
          <a:xfrm>
            <a:off x="6524150" y="6133100"/>
            <a:ext cx="1864500" cy="35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Advisor: Weibo Gong</a:t>
            </a:r>
          </a:p>
        </p:txBody>
      </p:sp>
      <p:pic>
        <p:nvPicPr>
          <p:cNvPr descr="Screen Shot 2016-12-06 at 2.09.44 AM.png" id="365" name="Shape 3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2600"/>
            <a:ext cx="9143999" cy="488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Shape 366"/>
          <p:cNvSpPr txBox="1"/>
          <p:nvPr/>
        </p:nvSpPr>
        <p:spPr>
          <a:xfrm>
            <a:off x="2841925" y="565725"/>
            <a:ext cx="6057300" cy="5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457200" lvl="0" marL="1371600">
              <a:spcBef>
                <a:spcPts val="0"/>
              </a:spcBef>
              <a:buNone/>
            </a:pPr>
            <a:r>
              <a:rPr lang="en"/>
              <a:t>Peter and Tim </a:t>
            </a:r>
            <a:r>
              <a:rPr lang="en">
                <a:solidFill>
                  <a:srgbClr val="990000"/>
                </a:solidFill>
                <a:highlight>
                  <a:srgbClr val="990000"/>
                </a:highlight>
              </a:rPr>
              <a:t>…   .</a:t>
            </a:r>
            <a:r>
              <a:rPr lang="en"/>
              <a:t> </a:t>
            </a:r>
            <a:r>
              <a:rPr lang="en"/>
              <a:t>     	Zach and Noah </a:t>
            </a:r>
            <a:r>
              <a:rPr lang="en">
                <a:solidFill>
                  <a:srgbClr val="38761D"/>
                </a:solidFill>
                <a:highlight>
                  <a:srgbClr val="38761D"/>
                </a:highlight>
              </a:rPr>
              <a:t>…</a:t>
            </a:r>
            <a:r>
              <a:rPr lang="en">
                <a:solidFill>
                  <a:srgbClr val="38761D"/>
                </a:solidFill>
                <a:highlight>
                  <a:srgbClr val="38761D"/>
                </a:highlight>
              </a:rPr>
              <a:t>...</a:t>
            </a:r>
            <a:r>
              <a:rPr lang="en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/>
        </p:nvSpPr>
        <p:spPr>
          <a:xfrm>
            <a:off x="191025" y="0"/>
            <a:ext cx="48843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Questions or Comments?</a:t>
            </a:r>
          </a:p>
        </p:txBody>
      </p:sp>
      <p:sp>
        <p:nvSpPr>
          <p:cNvPr id="372" name="Shape 372"/>
          <p:cNvSpPr txBox="1"/>
          <p:nvPr/>
        </p:nvSpPr>
        <p:spPr>
          <a:xfrm>
            <a:off x="272375" y="1494500"/>
            <a:ext cx="8652900" cy="44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3" name="Shape 373"/>
          <p:cNvSpPr/>
          <p:nvPr/>
        </p:nvSpPr>
        <p:spPr>
          <a:xfrm>
            <a:off x="6524150" y="6133100"/>
            <a:ext cx="1864500" cy="35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Advisor: Weibo Gong</a:t>
            </a:r>
          </a:p>
        </p:txBody>
      </p:sp>
      <p:pic>
        <p:nvPicPr>
          <p:cNvPr descr="File:Question mark (black on ..." id="374" name="Shape 3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9176" y="1494500"/>
            <a:ext cx="3505649" cy="442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/>
        </p:nvSpPr>
        <p:spPr>
          <a:xfrm>
            <a:off x="61400" y="0"/>
            <a:ext cx="6985200" cy="17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The Problem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61400" y="1575125"/>
            <a:ext cx="8861100" cy="27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Trash accumulates over time if not picked up and disposed of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It can be near impossible to pick up trash in hard to reach or hazardous areas.</a:t>
            </a:r>
          </a:p>
        </p:txBody>
      </p:sp>
      <p:sp>
        <p:nvSpPr>
          <p:cNvPr id="201" name="Shape 201"/>
          <p:cNvSpPr/>
          <p:nvPr/>
        </p:nvSpPr>
        <p:spPr>
          <a:xfrm>
            <a:off x="6524150" y="6133100"/>
            <a:ext cx="1864500" cy="35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Advisor: Weibo Gong</a:t>
            </a:r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4775" y="3410175"/>
            <a:ext cx="3418800" cy="227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/>
        </p:nvSpPr>
        <p:spPr>
          <a:xfrm>
            <a:off x="61400" y="0"/>
            <a:ext cx="6985200" cy="17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The Project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61400" y="1575125"/>
            <a:ext cx="8861100" cy="27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>
              <a:spcBef>
                <a:spcPts val="0"/>
              </a:spcBef>
              <a:buSzPct val="100000"/>
              <a:buChar char="●"/>
            </a:pPr>
            <a:r>
              <a:rPr lang="en" sz="2400"/>
              <a:t>Use a drone to quickly and easily access hard to reach areas.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Employ granular jamming to pick up objects of different shapes and orientations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Can automatically </a:t>
            </a:r>
            <a:r>
              <a:rPr lang="en" sz="2400">
                <a:solidFill>
                  <a:schemeClr val="dk1"/>
                </a:solidFill>
              </a:rPr>
              <a:t>navigate to objects on the ground </a:t>
            </a:r>
            <a:r>
              <a:rPr lang="en" sz="2400"/>
              <a:t>using advanced sensor and software techniques</a:t>
            </a:r>
          </a:p>
        </p:txBody>
      </p:sp>
      <p:sp>
        <p:nvSpPr>
          <p:cNvPr id="209" name="Shape 209"/>
          <p:cNvSpPr/>
          <p:nvPr/>
        </p:nvSpPr>
        <p:spPr>
          <a:xfrm>
            <a:off x="6524150" y="6133100"/>
            <a:ext cx="1864500" cy="35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Advisor: Weibo Gong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/>
        </p:nvSpPr>
        <p:spPr>
          <a:xfrm>
            <a:off x="184175" y="0"/>
            <a:ext cx="5675400" cy="17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The Project Specifications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184175" y="1613200"/>
            <a:ext cx="8699400" cy="36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Find and fly to objects autonomously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P</a:t>
            </a:r>
            <a:r>
              <a:rPr lang="en" sz="2400"/>
              <a:t>ick up various complex shapes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A</a:t>
            </a:r>
            <a:r>
              <a:rPr lang="en" sz="2400"/>
              <a:t>ble</a:t>
            </a:r>
            <a:r>
              <a:rPr lang="en" sz="2400"/>
              <a:t> to lift up to 5lbs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20 minute flight time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Durable frame</a:t>
            </a:r>
          </a:p>
          <a:p>
            <a:pPr indent="-381000" lvl="0" marL="457200">
              <a:spcBef>
                <a:spcPts val="0"/>
              </a:spcBef>
              <a:buSzPct val="100000"/>
              <a:buChar char="●"/>
            </a:pPr>
            <a:r>
              <a:rPr lang="en" sz="2400"/>
              <a:t>Le</a:t>
            </a:r>
            <a:r>
              <a:rPr lang="en" sz="2400"/>
              <a:t>ss than $500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6524150" y="6133100"/>
            <a:ext cx="1864500" cy="35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Advisor: Weibo Gong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/>
        </p:nvSpPr>
        <p:spPr>
          <a:xfrm>
            <a:off x="95500" y="0"/>
            <a:ext cx="4618200" cy="18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High Level Block Diagram</a:t>
            </a:r>
          </a:p>
        </p:txBody>
      </p:sp>
      <p:sp>
        <p:nvSpPr>
          <p:cNvPr id="222" name="Shape 222"/>
          <p:cNvSpPr/>
          <p:nvPr/>
        </p:nvSpPr>
        <p:spPr>
          <a:xfrm>
            <a:off x="6524150" y="6133100"/>
            <a:ext cx="1864500" cy="35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Advisor: Weibo Gong</a:t>
            </a:r>
          </a:p>
        </p:txBody>
      </p:sp>
      <p:pic>
        <p:nvPicPr>
          <p:cNvPr descr="Screen Shot 2016-10-17 at 9.33.52 PM.png" id="223" name="Shape 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1957387"/>
            <a:ext cx="5143500" cy="29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/>
        </p:nvSpPr>
        <p:spPr>
          <a:xfrm>
            <a:off x="95500" y="0"/>
            <a:ext cx="5358900" cy="18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Detailed</a:t>
            </a: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 Block Diagram</a:t>
            </a:r>
          </a:p>
        </p:txBody>
      </p:sp>
      <p:sp>
        <p:nvSpPr>
          <p:cNvPr id="229" name="Shape 229"/>
          <p:cNvSpPr/>
          <p:nvPr/>
        </p:nvSpPr>
        <p:spPr>
          <a:xfrm>
            <a:off x="6524150" y="6133100"/>
            <a:ext cx="1864500" cy="35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Advisor: Weibo Gong</a:t>
            </a:r>
          </a:p>
        </p:txBody>
      </p:sp>
      <p:pic>
        <p:nvPicPr>
          <p:cNvPr descr="Screen Shot 2016-10-18 at 8.38.31 AM.png"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00" y="1310450"/>
            <a:ext cx="8932025" cy="471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/>
        </p:nvSpPr>
        <p:spPr>
          <a:xfrm>
            <a:off x="95500" y="0"/>
            <a:ext cx="5358900" cy="18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Detailed Block Diagram</a:t>
            </a:r>
          </a:p>
        </p:txBody>
      </p:sp>
      <p:pic>
        <p:nvPicPr>
          <p:cNvPr descr="Screen Shot 2016-10-18 at 8.38.31 AM.png"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00" y="1310450"/>
            <a:ext cx="8932025" cy="471759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 txBox="1"/>
          <p:nvPr/>
        </p:nvSpPr>
        <p:spPr>
          <a:xfrm>
            <a:off x="3122125" y="2860625"/>
            <a:ext cx="2415000" cy="693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 txBox="1"/>
          <p:nvPr/>
        </p:nvSpPr>
        <p:spPr>
          <a:xfrm>
            <a:off x="7671875" y="2973000"/>
            <a:ext cx="1113000" cy="1461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 txBox="1"/>
          <p:nvPr/>
        </p:nvSpPr>
        <p:spPr>
          <a:xfrm>
            <a:off x="6122100" y="1430900"/>
            <a:ext cx="1549800" cy="9228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/>
        </p:nvSpPr>
        <p:spPr>
          <a:xfrm>
            <a:off x="184175" y="0"/>
            <a:ext cx="7725900" cy="17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Proposed MDR Deliverables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184175" y="1613200"/>
            <a:ext cx="7006800" cy="39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Drone assembled and tested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		-Tim and Peter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Functional gripper built and tested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		-Noah and Zach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Integrated drone and gripper prototype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		-All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Demonstration of picking up object remotely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		-All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Design beta app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	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6524150" y="6133100"/>
            <a:ext cx="1864500" cy="35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Advisor: Weibo Gong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