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75" r:id="rId4"/>
    <p:sldId id="276" r:id="rId5"/>
    <p:sldId id="284" r:id="rId6"/>
    <p:sldId id="258" r:id="rId7"/>
    <p:sldId id="259" r:id="rId8"/>
    <p:sldId id="274" r:id="rId9"/>
    <p:sldId id="271" r:id="rId10"/>
    <p:sldId id="270" r:id="rId11"/>
    <p:sldId id="262" r:id="rId12"/>
    <p:sldId id="277" r:id="rId13"/>
    <p:sldId id="261" r:id="rId14"/>
    <p:sldId id="280" r:id="rId15"/>
    <p:sldId id="281" r:id="rId16"/>
    <p:sldId id="283" r:id="rId17"/>
    <p:sldId id="269" r:id="rId18"/>
    <p:sldId id="278" r:id="rId19"/>
    <p:sldId id="267" r:id="rId20"/>
    <p:sldId id="285" r:id="rId21"/>
    <p:sldId id="279" r:id="rId22"/>
    <p:sldId id="268" r:id="rId23"/>
    <p:sldId id="272" r:id="rId24"/>
    <p:sldId id="27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6FF"/>
    <a:srgbClr val="0099FF"/>
    <a:srgbClr val="FF00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1" autoAdjust="0"/>
    <p:restoredTop sz="93714" autoAdjust="0"/>
  </p:normalViewPr>
  <p:slideViewPr>
    <p:cSldViewPr snapToGrid="0" snapToObjects="1">
      <p:cViewPr>
        <p:scale>
          <a:sx n="100" d="100"/>
          <a:sy n="100" d="100"/>
        </p:scale>
        <p:origin x="1224" y="450"/>
      </p:cViewPr>
      <p:guideLst>
        <p:guide orient="horz" pos="1620"/>
        <p:guide pos="2880"/>
      </p:guideLst>
    </p:cSldViewPr>
  </p:slideViewPr>
  <p:outlineViewPr>
    <p:cViewPr>
      <p:scale>
        <a:sx n="33" d="100"/>
        <a:sy n="33" d="100"/>
      </p:scale>
      <p:origin x="0" y="2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9081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 competing products</a:t>
            </a:r>
          </a:p>
          <a:p>
            <a:pPr lvl="0">
              <a:spcBef>
                <a:spcPts val="0"/>
              </a:spcBef>
              <a:buNone/>
            </a:pPr>
            <a:r>
              <a:rPr lang="en"/>
              <a:t>++ alternatives we didn’t like</a:t>
            </a:r>
          </a:p>
          <a:p>
            <a:pPr lvl="0">
              <a:spcBef>
                <a:spcPts val="0"/>
              </a:spcBef>
              <a:buNone/>
            </a:pPr>
            <a:r>
              <a:rPr lang="en"/>
              <a:t>++ different types of feedback</a:t>
            </a:r>
          </a:p>
          <a:p>
            <a:pPr lvl="0">
              <a:spcBef>
                <a:spcPts val="0"/>
              </a:spcBef>
              <a:buNone/>
            </a:pPr>
            <a:r>
              <a:rPr lang="en"/>
              <a:t>== add commonsense flow to presentation</a:t>
            </a:r>
          </a:p>
        </p:txBody>
      </p:sp>
    </p:spTree>
    <p:extLst>
      <p:ext uri="{BB962C8B-B14F-4D97-AF65-F5344CB8AC3E}">
        <p14:creationId xmlns:p14="http://schemas.microsoft.com/office/powerpoint/2010/main" val="4014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37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278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47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236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762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651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28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500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Outside</a:t>
            </a:r>
            <a:r>
              <a:rPr lang="en-US" baseline="0" dirty="0" smtClean="0"/>
              <a:t> of memorized home areas, t</a:t>
            </a:r>
            <a:r>
              <a:rPr lang="en-US" dirty="0" smtClean="0"/>
              <a:t>he</a:t>
            </a:r>
            <a:r>
              <a:rPr lang="en-US" baseline="0" dirty="0" smtClean="0"/>
              <a:t> current ways of navigating around makes it very difficult for a visually impaired person to travel without depending on another person. It’s even more difficult when this person is in an area where everything smells and sounds the same. In fact, it’s similar to being lost at sea or in the woods, where we lose all sense of direction. For the visually impaired, examples include, the beach, where everything smells like the sea. Large parks, where everything smells like grass. </a:t>
            </a:r>
            <a:endParaRPr lang="en-US" dirty="0"/>
          </a:p>
        </p:txBody>
      </p:sp>
    </p:spTree>
    <p:extLst>
      <p:ext uri="{BB962C8B-B14F-4D97-AF65-F5344CB8AC3E}">
        <p14:creationId xmlns:p14="http://schemas.microsoft.com/office/powerpoint/2010/main" val="100170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95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221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“Basic Use Case” move to front</a:t>
            </a:r>
          </a:p>
        </p:txBody>
      </p:sp>
    </p:spTree>
    <p:extLst>
      <p:ext uri="{BB962C8B-B14F-4D97-AF65-F5344CB8AC3E}">
        <p14:creationId xmlns:p14="http://schemas.microsoft.com/office/powerpoint/2010/main" val="99665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547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Move this block diagram, give hardware block diagram</a:t>
            </a:r>
          </a:p>
        </p:txBody>
      </p:sp>
    </p:spTree>
    <p:extLst>
      <p:ext uri="{BB962C8B-B14F-4D97-AF65-F5344CB8AC3E}">
        <p14:creationId xmlns:p14="http://schemas.microsoft.com/office/powerpoint/2010/main" val="73010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141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 SEAL3.jpg                                                      00006BACMac OS X                       B94893B7:"/>
          <p:cNvPicPr preferRelativeResize="0"/>
          <p:nvPr/>
        </p:nvPicPr>
        <p:blipFill rotWithShape="1">
          <a:blip r:embed="rId2">
            <a:alphaModFix/>
          </a:blip>
          <a:srcRect/>
          <a:stretch/>
        </p:blipFill>
        <p:spPr>
          <a:xfrm>
            <a:off x="-2133600" y="1974056"/>
            <a:ext cx="3200400" cy="3169500"/>
          </a:xfrm>
          <a:prstGeom prst="rect">
            <a:avLst/>
          </a:prstGeom>
          <a:noFill/>
          <a:ln>
            <a:noFill/>
          </a:ln>
        </p:spPr>
      </p:pic>
      <p:sp>
        <p:nvSpPr>
          <p:cNvPr id="18" name="Shape 18"/>
          <p:cNvSpPr txBox="1">
            <a:spLocks noGrp="1"/>
          </p:cNvSpPr>
          <p:nvPr>
            <p:ph type="subTitle" idx="1"/>
          </p:nvPr>
        </p:nvSpPr>
        <p:spPr>
          <a:xfrm>
            <a:off x="1790700" y="2343150"/>
            <a:ext cx="5562600" cy="1314600"/>
          </a:xfrm>
          <a:prstGeom prst="rect">
            <a:avLst/>
          </a:prstGeom>
          <a:noFill/>
          <a:ln>
            <a:noFill/>
          </a:ln>
        </p:spPr>
        <p:txBody>
          <a:bodyPr lIns="91425" tIns="91425" rIns="91425" bIns="91425" anchor="t" anchorCtr="0"/>
          <a:lstStyle>
            <a:lvl1pPr marL="0" marR="0" lvl="0" indent="0" algn="ctr" rtl="0">
              <a:spcBef>
                <a:spcPts val="560"/>
              </a:spcBef>
              <a:spcAft>
                <a:spcPts val="0"/>
              </a:spcAft>
              <a:buClr>
                <a:srgbClr val="840C22"/>
              </a:buClr>
              <a:buFont typeface="Noto Sans Symbols"/>
              <a:buNone/>
              <a:defRPr sz="28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
        <p:nvSpPr>
          <p:cNvPr id="19" name="Shape 19"/>
          <p:cNvSpPr txBox="1">
            <a:spLocks noGrp="1"/>
          </p:cNvSpPr>
          <p:nvPr>
            <p:ph type="ctrTitle"/>
          </p:nvPr>
        </p:nvSpPr>
        <p:spPr>
          <a:xfrm>
            <a:off x="1143000" y="1085850"/>
            <a:ext cx="68580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7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20" name="Shape 20"/>
          <p:cNvSpPr/>
          <p:nvPr/>
        </p:nvSpPr>
        <p:spPr>
          <a:xfrm>
            <a:off x="6156325" y="4457700"/>
            <a:ext cx="3013200" cy="342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mo"/>
              <a:ea typeface="Arimo"/>
              <a:cs typeface="Arimo"/>
              <a:sym typeface="Arimo"/>
            </a:endParaRPr>
          </a:p>
        </p:txBody>
      </p:sp>
      <p:cxnSp>
        <p:nvCxnSpPr>
          <p:cNvPr id="21" name="Shape 21"/>
          <p:cNvCxnSpPr/>
          <p:nvPr/>
        </p:nvCxnSpPr>
        <p:spPr>
          <a:xfrm>
            <a:off x="0" y="914400"/>
            <a:ext cx="9144000" cy="0"/>
          </a:xfrm>
          <a:prstGeom prst="straightConnector1">
            <a:avLst/>
          </a:prstGeom>
          <a:noFill/>
          <a:ln w="12700" cap="flat" cmpd="sng">
            <a:solidFill>
              <a:schemeClr val="dk1"/>
            </a:solidFill>
            <a:prstDash val="solid"/>
            <a:round/>
            <a:headEnd type="none" w="med" len="med"/>
            <a:tailEnd type="none" w="med" len="med"/>
          </a:ln>
        </p:spPr>
      </p:cxnSp>
      <p:sp>
        <p:nvSpPr>
          <p:cNvPr id="22" name="Shape 22"/>
          <p:cNvSpPr txBox="1"/>
          <p:nvPr/>
        </p:nvSpPr>
        <p:spPr>
          <a:xfrm>
            <a:off x="1676400" y="622697"/>
            <a:ext cx="1219200" cy="354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mo"/>
              <a:ea typeface="Arimo"/>
              <a:cs typeface="Arimo"/>
              <a:sym typeface="Arimo"/>
            </a:endParaRPr>
          </a:p>
        </p:txBody>
      </p:sp>
      <p:pic>
        <p:nvPicPr>
          <p:cNvPr id="23" name="Shape 23" descr="Untitled-1.jpg                                                 00000893 keithpaul                      BC07756D:"/>
          <p:cNvPicPr preferRelativeResize="0"/>
          <p:nvPr/>
        </p:nvPicPr>
        <p:blipFill rotWithShape="1">
          <a:blip r:embed="rId3">
            <a:alphaModFix/>
          </a:blip>
          <a:srcRect/>
          <a:stretch/>
        </p:blipFill>
        <p:spPr>
          <a:xfrm>
            <a:off x="0" y="0"/>
            <a:ext cx="9144000" cy="571500"/>
          </a:xfrm>
          <a:prstGeom prst="rect">
            <a:avLst/>
          </a:prstGeom>
          <a:noFill/>
          <a:ln>
            <a:noFill/>
          </a:ln>
        </p:spPr>
      </p:pic>
      <p:pic>
        <p:nvPicPr>
          <p:cNvPr id="24" name="Shape 24" descr="A [blk-201].jpg                                                00000893 keithpaul                      BC07756D:"/>
          <p:cNvPicPr preferRelativeResize="0"/>
          <p:nvPr/>
        </p:nvPicPr>
        <p:blipFill rotWithShape="1">
          <a:blip r:embed="rId4">
            <a:alphaModFix/>
          </a:blip>
          <a:srcRect/>
          <a:stretch/>
        </p:blipFill>
        <p:spPr>
          <a:xfrm>
            <a:off x="227012" y="267890"/>
            <a:ext cx="3049500" cy="303600"/>
          </a:xfrm>
          <a:prstGeom prst="rect">
            <a:avLst/>
          </a:prstGeom>
          <a:noFill/>
          <a:ln>
            <a:noFill/>
          </a:ln>
        </p:spPr>
      </p:pic>
      <p:pic>
        <p:nvPicPr>
          <p:cNvPr id="25" name="Shape 25"/>
          <p:cNvPicPr preferRelativeResize="0"/>
          <p:nvPr/>
        </p:nvPicPr>
        <p:blipFill rotWithShape="1">
          <a:blip r:embed="rId5">
            <a:alphaModFix/>
          </a:blip>
          <a:srcRect/>
          <a:stretch/>
        </p:blipFill>
        <p:spPr>
          <a:xfrm>
            <a:off x="0" y="4572000"/>
            <a:ext cx="9144000" cy="581100"/>
          </a:xfrm>
          <a:prstGeom prst="rect">
            <a:avLst/>
          </a:prstGeom>
          <a:noFill/>
          <a:ln>
            <a:noFill/>
          </a:ln>
        </p:spPr>
      </p:pic>
      <p:sp>
        <p:nvSpPr>
          <p:cNvPr id="26" name="Shape 26"/>
          <p:cNvSpPr/>
          <p:nvPr/>
        </p:nvSpPr>
        <p:spPr>
          <a:xfrm>
            <a:off x="98724" y="4629150"/>
            <a:ext cx="5228187" cy="325622"/>
          </a:xfrm>
          <a:prstGeom prst="rect">
            <a:avLst/>
          </a:prstGeom>
          <a:noFill/>
          <a:ln>
            <a:noFill/>
          </a:ln>
        </p:spPr>
        <p:txBody>
          <a:bodyPr lIns="90475" tIns="44450" rIns="90475" bIns="44450" anchor="t" anchorCtr="0">
            <a:noAutofit/>
          </a:bodyPr>
          <a:lstStyle/>
          <a:p>
            <a:pPr marL="0" marR="0" lvl="0" indent="0" algn="l" rtl="0">
              <a:spcBef>
                <a:spcPts val="0"/>
              </a:spcBef>
              <a:spcAft>
                <a:spcPts val="0"/>
              </a:spcAft>
              <a:buNone/>
            </a:pPr>
            <a:r>
              <a:rPr lang="en">
                <a:solidFill>
                  <a:schemeClr val="dk1"/>
                </a:solidFill>
                <a:latin typeface="Verdana"/>
                <a:ea typeface="Verdana"/>
                <a:cs typeface="Verdana"/>
                <a:sym typeface="Verdana"/>
              </a:rPr>
              <a:t>Department of Electrical and Computer Engineering</a:t>
            </a:r>
          </a:p>
        </p:txBody>
      </p:sp>
      <p:cxnSp>
        <p:nvCxnSpPr>
          <p:cNvPr id="27" name="Shape 27"/>
          <p:cNvCxnSpPr/>
          <p:nvPr/>
        </p:nvCxnSpPr>
        <p:spPr>
          <a:xfrm>
            <a:off x="0" y="4572000"/>
            <a:ext cx="9144000" cy="0"/>
          </a:xfrm>
          <a:prstGeom prst="straightConnector1">
            <a:avLst/>
          </a:prstGeom>
          <a:noFill/>
          <a:ln w="127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04800" y="457200"/>
            <a:ext cx="8839200" cy="399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57" name="Shape 57"/>
          <p:cNvSpPr txBox="1">
            <a:spLocks noGrp="1"/>
          </p:cNvSpPr>
          <p:nvPr>
            <p:ph type="body" idx="1"/>
          </p:nvPr>
        </p:nvSpPr>
        <p:spPr>
          <a:xfrm rot="5400000">
            <a:off x="2771700" y="-1362000"/>
            <a:ext cx="3372000" cy="815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rot="5400000">
            <a:off x="6067500" y="1323900"/>
            <a:ext cx="3943200" cy="2209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60" name="Shape 60"/>
          <p:cNvSpPr txBox="1">
            <a:spLocks noGrp="1"/>
          </p:cNvSpPr>
          <p:nvPr>
            <p:ph type="body" idx="1"/>
          </p:nvPr>
        </p:nvSpPr>
        <p:spPr>
          <a:xfrm rot="5400000">
            <a:off x="1571700" y="-809699"/>
            <a:ext cx="3943200" cy="6476999"/>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04800" y="457200"/>
            <a:ext cx="8839200" cy="399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30" name="Shape 30"/>
          <p:cNvSpPr txBox="1">
            <a:spLocks noGrp="1"/>
          </p:cNvSpPr>
          <p:nvPr>
            <p:ph type="body" idx="1"/>
          </p:nvPr>
        </p:nvSpPr>
        <p:spPr>
          <a:xfrm>
            <a:off x="381000" y="1028700"/>
            <a:ext cx="8153400" cy="3372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33" name="Shape 33"/>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40C22"/>
              </a:buClr>
              <a:buFont typeface="Noto Sans Symbols"/>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rgbClr val="840C22"/>
              </a:buClr>
              <a:buFont typeface="Times New Roman"/>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rgbClr val="840C22"/>
              </a:buClr>
              <a:buFont typeface="Times New Roman"/>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rgbClr val="840C22"/>
              </a:buClr>
              <a:buFont typeface="Times New Roman"/>
              <a:buNone/>
              <a:defRPr sz="14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04800" y="457200"/>
            <a:ext cx="8839200" cy="399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36" name="Shape 36"/>
          <p:cNvSpPr txBox="1">
            <a:spLocks noGrp="1"/>
          </p:cNvSpPr>
          <p:nvPr>
            <p:ph type="body" idx="1"/>
          </p:nvPr>
        </p:nvSpPr>
        <p:spPr>
          <a:xfrm>
            <a:off x="381000" y="1028700"/>
            <a:ext cx="4000500" cy="3372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840C22"/>
              </a:buClr>
              <a:buSzPct val="100000"/>
              <a:buFont typeface="Noto Sans Symbols"/>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rgbClr val="840C22"/>
              </a:buClr>
              <a:buSzPct val="100000"/>
              <a:buFont typeface="Times New Roman"/>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9pPr>
          </a:lstStyle>
          <a:p>
            <a:endParaRPr/>
          </a:p>
        </p:txBody>
      </p:sp>
      <p:sp>
        <p:nvSpPr>
          <p:cNvPr id="37" name="Shape 37"/>
          <p:cNvSpPr txBox="1">
            <a:spLocks noGrp="1"/>
          </p:cNvSpPr>
          <p:nvPr>
            <p:ph type="body" idx="2"/>
          </p:nvPr>
        </p:nvSpPr>
        <p:spPr>
          <a:xfrm>
            <a:off x="4533900" y="1028700"/>
            <a:ext cx="4000500" cy="3372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840C22"/>
              </a:buClr>
              <a:buSzPct val="100000"/>
              <a:buFont typeface="Noto Sans Symbols"/>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rgbClr val="840C22"/>
              </a:buClr>
              <a:buSzPct val="100000"/>
              <a:buFont typeface="Times New Roman"/>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40" name="Shape 40"/>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840C22"/>
              </a:buClr>
              <a:buFont typeface="Noto Sans Symbols"/>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rgbClr val="840C22"/>
              </a:buClr>
              <a:buFont typeface="Times New Roman"/>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rgbClr val="840C22"/>
              </a:buClr>
              <a:buFont typeface="Times New Roman"/>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9pPr>
          </a:lstStyle>
          <a:p>
            <a:endParaRPr/>
          </a:p>
        </p:txBody>
      </p:sp>
      <p:sp>
        <p:nvSpPr>
          <p:cNvPr id="41" name="Shape 41"/>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840C22"/>
              </a:buClr>
              <a:buFont typeface="Noto Sans Symbols"/>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rgbClr val="840C22"/>
              </a:buClr>
              <a:buFont typeface="Times New Roman"/>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rgbClr val="840C22"/>
              </a:buClr>
              <a:buFont typeface="Times New Roman"/>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rgbClr val="840C22"/>
              </a:buClr>
              <a:buFont typeface="Times New Roman"/>
              <a:buNone/>
              <a:defRPr sz="1600" b="1" i="0" u="none" strike="noStrike" cap="none">
                <a:solidFill>
                  <a:schemeClr val="dk1"/>
                </a:solidFill>
                <a:latin typeface="Verdana"/>
                <a:ea typeface="Verdana"/>
                <a:cs typeface="Verdana"/>
                <a:sym typeface="Verdana"/>
              </a:defRPr>
            </a:lvl9pPr>
          </a:lstStyle>
          <a:p>
            <a:endParaRPr/>
          </a:p>
        </p:txBody>
      </p:sp>
      <p:sp>
        <p:nvSpPr>
          <p:cNvPr id="43" name="Shape 43"/>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04800" y="457200"/>
            <a:ext cx="8839200" cy="399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49" name="Shape 49"/>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840C22"/>
              </a:buClr>
              <a:buSzPct val="100000"/>
              <a:buFont typeface="Noto Sans Symbols"/>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rgbClr val="840C22"/>
              </a:buClr>
              <a:buSzPct val="100000"/>
              <a:buFont typeface="Times New Roman"/>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rgbClr val="840C22"/>
              </a:buClr>
              <a:buSzPct val="100000"/>
              <a:buFont typeface="Times New Roman"/>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9pPr>
          </a:lstStyle>
          <a:p>
            <a:endParaRPr/>
          </a:p>
        </p:txBody>
      </p:sp>
      <p:sp>
        <p:nvSpPr>
          <p:cNvPr id="50" name="Shape 50"/>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840C22"/>
              </a:buClr>
              <a:buFont typeface="Noto Sans Symbols"/>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rgbClr val="840C22"/>
              </a:buClr>
              <a:buFont typeface="Times New Roman"/>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rgbClr val="840C22"/>
              </a:buClr>
              <a:buFont typeface="Times New Roman"/>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53" name="Shape 53"/>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840C22"/>
              </a:buClr>
              <a:buFont typeface="Noto Sans Symbols"/>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rgbClr val="840C22"/>
              </a:buClr>
              <a:buFont typeface="Times New Roman"/>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rgbClr val="840C22"/>
              </a:buClr>
              <a:buFont typeface="Times New Roman"/>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rgbClr val="840C22"/>
              </a:buClr>
              <a:buFont typeface="Times New Roman"/>
              <a:buNone/>
              <a:defRPr sz="2000" b="0" i="0" u="none" strike="noStrike" cap="none">
                <a:solidFill>
                  <a:schemeClr val="dk1"/>
                </a:solidFill>
                <a:latin typeface="Verdana"/>
                <a:ea typeface="Verdana"/>
                <a:cs typeface="Verdana"/>
                <a:sym typeface="Verdana"/>
              </a:defRPr>
            </a:lvl9pPr>
          </a:lstStyle>
          <a:p>
            <a:endParaRPr/>
          </a:p>
        </p:txBody>
      </p:sp>
      <p:sp>
        <p:nvSpPr>
          <p:cNvPr id="54" name="Shape 54"/>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840C22"/>
              </a:buClr>
              <a:buFont typeface="Noto Sans Symbols"/>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rgbClr val="840C22"/>
              </a:buClr>
              <a:buFont typeface="Times New Roman"/>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rgbClr val="840C22"/>
              </a:buClr>
              <a:buFont typeface="Times New Roman"/>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rgbClr val="840C22"/>
              </a:buClr>
              <a:buFont typeface="Times New Roman"/>
              <a:buNone/>
              <a:defRPr sz="9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381000" y="1028700"/>
            <a:ext cx="8153400" cy="3372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840C22"/>
              </a:buClr>
              <a:buSzPct val="100000"/>
              <a:buFont typeface="Noto Sans Symbols"/>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rgbClr val="840C22"/>
              </a:buClr>
              <a:buSzPct val="100000"/>
              <a:buFont typeface="Times New Roman"/>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rgbClr val="840C22"/>
              </a:buClr>
              <a:buSzPct val="100000"/>
              <a:buFont typeface="Times New Roman"/>
              <a:buChar char="•"/>
              <a:defRPr sz="18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rgbClr val="840C22"/>
              </a:buClr>
              <a:buSzPct val="100000"/>
              <a:buFont typeface="Times New Roman"/>
              <a:buChar char="•"/>
              <a:defRPr sz="1600" b="0" i="0" u="none" strike="noStrike" cap="none">
                <a:solidFill>
                  <a:schemeClr val="dk1"/>
                </a:solidFill>
                <a:latin typeface="Verdana"/>
                <a:ea typeface="Verdana"/>
                <a:cs typeface="Verdana"/>
                <a:sym typeface="Verdana"/>
              </a:defRPr>
            </a:lvl9pPr>
          </a:lstStyle>
          <a:p>
            <a:endParaRPr/>
          </a:p>
        </p:txBody>
      </p:sp>
      <p:sp>
        <p:nvSpPr>
          <p:cNvPr id="7" name="Shape 7"/>
          <p:cNvSpPr txBox="1">
            <a:spLocks noGrp="1"/>
          </p:cNvSpPr>
          <p:nvPr>
            <p:ph type="title"/>
          </p:nvPr>
        </p:nvSpPr>
        <p:spPr>
          <a:xfrm>
            <a:off x="304800" y="457200"/>
            <a:ext cx="8839200" cy="399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000" b="0" i="0" u="none" strike="noStrike" cap="none">
                <a:solidFill>
                  <a:srgbClr val="881C1C"/>
                </a:solidFill>
                <a:latin typeface="Georgia"/>
                <a:ea typeface="Georgia"/>
                <a:cs typeface="Georgia"/>
                <a:sym typeface="Georgia"/>
              </a:defRPr>
            </a:lvl1pPr>
            <a:lvl2pPr marL="0" marR="0" lvl="1" indent="0" algn="l" rtl="0">
              <a:spcBef>
                <a:spcPts val="0"/>
              </a:spcBef>
              <a:spcAft>
                <a:spcPts val="0"/>
              </a:spcAft>
              <a:buNone/>
              <a:defRPr sz="3000" b="0" i="0" u="none" strike="noStrike" cap="none">
                <a:solidFill>
                  <a:srgbClr val="881C1C"/>
                </a:solidFill>
                <a:latin typeface="Georgia"/>
                <a:ea typeface="Georgia"/>
                <a:cs typeface="Georgia"/>
                <a:sym typeface="Georgia"/>
              </a:defRPr>
            </a:lvl2pPr>
            <a:lvl3pPr marL="0" marR="0" lvl="2" indent="0" algn="l" rtl="0">
              <a:spcBef>
                <a:spcPts val="0"/>
              </a:spcBef>
              <a:spcAft>
                <a:spcPts val="0"/>
              </a:spcAft>
              <a:buNone/>
              <a:defRPr sz="3000" b="0" i="0" u="none" strike="noStrike" cap="none">
                <a:solidFill>
                  <a:srgbClr val="881C1C"/>
                </a:solidFill>
                <a:latin typeface="Georgia"/>
                <a:ea typeface="Georgia"/>
                <a:cs typeface="Georgia"/>
                <a:sym typeface="Georgia"/>
              </a:defRPr>
            </a:lvl3pPr>
            <a:lvl4pPr marL="0" marR="0" lvl="3" indent="0" algn="l" rtl="0">
              <a:spcBef>
                <a:spcPts val="0"/>
              </a:spcBef>
              <a:spcAft>
                <a:spcPts val="0"/>
              </a:spcAft>
              <a:buNone/>
              <a:defRPr sz="3000" b="0" i="0" u="none" strike="noStrike" cap="none">
                <a:solidFill>
                  <a:srgbClr val="881C1C"/>
                </a:solidFill>
                <a:latin typeface="Georgia"/>
                <a:ea typeface="Georgia"/>
                <a:cs typeface="Georgia"/>
                <a:sym typeface="Georgia"/>
              </a:defRPr>
            </a:lvl4pPr>
            <a:lvl5pPr marL="0" marR="0" lvl="4" indent="0" algn="l" rtl="0">
              <a:spcBef>
                <a:spcPts val="0"/>
              </a:spcBef>
              <a:spcAft>
                <a:spcPts val="0"/>
              </a:spcAft>
              <a:buNone/>
              <a:defRPr sz="3000" b="0" i="0" u="none" strike="noStrike" cap="none">
                <a:solidFill>
                  <a:srgbClr val="881C1C"/>
                </a:solidFill>
                <a:latin typeface="Georgia"/>
                <a:ea typeface="Georgia"/>
                <a:cs typeface="Georgia"/>
                <a:sym typeface="Georgia"/>
              </a:defRPr>
            </a:lvl5pPr>
            <a:lvl6pPr marL="457200" marR="0" lvl="5" indent="0" algn="l" rtl="0">
              <a:spcBef>
                <a:spcPts val="0"/>
              </a:spcBef>
              <a:spcAft>
                <a:spcPts val="0"/>
              </a:spcAft>
              <a:buNone/>
              <a:defRPr sz="3000" b="0" i="0" u="none" strike="noStrike" cap="none">
                <a:solidFill>
                  <a:srgbClr val="881C1C"/>
                </a:solidFill>
                <a:latin typeface="Georgia"/>
                <a:ea typeface="Georgia"/>
                <a:cs typeface="Georgia"/>
                <a:sym typeface="Georgia"/>
              </a:defRPr>
            </a:lvl6pPr>
            <a:lvl7pPr marL="914400" marR="0" lvl="6" indent="0" algn="l" rtl="0">
              <a:spcBef>
                <a:spcPts val="0"/>
              </a:spcBef>
              <a:spcAft>
                <a:spcPts val="0"/>
              </a:spcAft>
              <a:buNone/>
              <a:defRPr sz="3000" b="0" i="0" u="none" strike="noStrike" cap="none">
                <a:solidFill>
                  <a:srgbClr val="881C1C"/>
                </a:solidFill>
                <a:latin typeface="Georgia"/>
                <a:ea typeface="Georgia"/>
                <a:cs typeface="Georgia"/>
                <a:sym typeface="Georgia"/>
              </a:defRPr>
            </a:lvl7pPr>
            <a:lvl8pPr marL="1371600" marR="0" lvl="7" indent="0" algn="l" rtl="0">
              <a:spcBef>
                <a:spcPts val="0"/>
              </a:spcBef>
              <a:spcAft>
                <a:spcPts val="0"/>
              </a:spcAft>
              <a:buNone/>
              <a:defRPr sz="3000" b="0" i="0" u="none" strike="noStrike" cap="none">
                <a:solidFill>
                  <a:srgbClr val="881C1C"/>
                </a:solidFill>
                <a:latin typeface="Georgia"/>
                <a:ea typeface="Georgia"/>
                <a:cs typeface="Georgia"/>
                <a:sym typeface="Georgia"/>
              </a:defRPr>
            </a:lvl8pPr>
            <a:lvl9pPr marL="1828800" marR="0" lvl="8" indent="0" algn="l" rtl="0">
              <a:spcBef>
                <a:spcPts val="0"/>
              </a:spcBef>
              <a:spcAft>
                <a:spcPts val="0"/>
              </a:spcAft>
              <a:buNone/>
              <a:defRPr sz="3000" b="0" i="0" u="none" strike="noStrike" cap="none">
                <a:solidFill>
                  <a:srgbClr val="881C1C"/>
                </a:solidFill>
                <a:latin typeface="Georgia"/>
                <a:ea typeface="Georgia"/>
                <a:cs typeface="Georgia"/>
                <a:sym typeface="Georgia"/>
              </a:defRPr>
            </a:lvl9pPr>
          </a:lstStyle>
          <a:p>
            <a:endParaRPr/>
          </a:p>
        </p:txBody>
      </p:sp>
      <p:sp>
        <p:nvSpPr>
          <p:cNvPr id="8" name="Shape 8"/>
          <p:cNvSpPr/>
          <p:nvPr/>
        </p:nvSpPr>
        <p:spPr>
          <a:xfrm>
            <a:off x="6156325" y="4457700"/>
            <a:ext cx="3013200" cy="342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mo"/>
              <a:ea typeface="Arimo"/>
              <a:cs typeface="Arimo"/>
              <a:sym typeface="Arimo"/>
            </a:endParaRPr>
          </a:p>
        </p:txBody>
      </p:sp>
      <p:cxnSp>
        <p:nvCxnSpPr>
          <p:cNvPr id="9" name="Shape 9"/>
          <p:cNvCxnSpPr/>
          <p:nvPr/>
        </p:nvCxnSpPr>
        <p:spPr>
          <a:xfrm>
            <a:off x="0" y="914400"/>
            <a:ext cx="9144000" cy="0"/>
          </a:xfrm>
          <a:prstGeom prst="straightConnector1">
            <a:avLst/>
          </a:prstGeom>
          <a:noFill/>
          <a:ln w="12700" cap="flat" cmpd="sng">
            <a:solidFill>
              <a:schemeClr val="dk1"/>
            </a:solidFill>
            <a:prstDash val="solid"/>
            <a:round/>
            <a:headEnd type="none" w="med" len="med"/>
            <a:tailEnd type="none" w="med" len="med"/>
          </a:ln>
        </p:spPr>
      </p:cxnSp>
      <p:pic>
        <p:nvPicPr>
          <p:cNvPr id="10" name="Shape 10" descr="Untitled-1.jpg                                                 00000893 keithpaul                      BC07756D:"/>
          <p:cNvPicPr preferRelativeResize="0"/>
          <p:nvPr/>
        </p:nvPicPr>
        <p:blipFill rotWithShape="1">
          <a:blip r:embed="rId13">
            <a:alphaModFix/>
          </a:blip>
          <a:srcRect/>
          <a:stretch/>
        </p:blipFill>
        <p:spPr>
          <a:xfrm>
            <a:off x="0" y="0"/>
            <a:ext cx="9144000" cy="342900"/>
          </a:xfrm>
          <a:prstGeom prst="rect">
            <a:avLst/>
          </a:prstGeom>
          <a:noFill/>
          <a:ln>
            <a:noFill/>
          </a:ln>
        </p:spPr>
      </p:pic>
      <p:pic>
        <p:nvPicPr>
          <p:cNvPr id="11" name="Shape 11" descr="A [blk-201].jpg                                                00000893 keithpaul                      BC07756D:"/>
          <p:cNvPicPr preferRelativeResize="0"/>
          <p:nvPr/>
        </p:nvPicPr>
        <p:blipFill rotWithShape="1">
          <a:blip r:embed="rId14">
            <a:alphaModFix/>
          </a:blip>
          <a:srcRect/>
          <a:stretch/>
        </p:blipFill>
        <p:spPr>
          <a:xfrm>
            <a:off x="152400" y="85725"/>
            <a:ext cx="2592300" cy="257100"/>
          </a:xfrm>
          <a:prstGeom prst="rect">
            <a:avLst/>
          </a:prstGeom>
          <a:noFill/>
          <a:ln>
            <a:noFill/>
          </a:ln>
        </p:spPr>
      </p:pic>
      <p:pic>
        <p:nvPicPr>
          <p:cNvPr id="12" name="Shape 12"/>
          <p:cNvPicPr preferRelativeResize="0"/>
          <p:nvPr/>
        </p:nvPicPr>
        <p:blipFill rotWithShape="1">
          <a:blip r:embed="rId15">
            <a:alphaModFix/>
          </a:blip>
          <a:srcRect/>
          <a:stretch/>
        </p:blipFill>
        <p:spPr>
          <a:xfrm>
            <a:off x="0" y="4572000"/>
            <a:ext cx="9144000" cy="581100"/>
          </a:xfrm>
          <a:prstGeom prst="rect">
            <a:avLst/>
          </a:prstGeom>
          <a:noFill/>
          <a:ln>
            <a:noFill/>
          </a:ln>
        </p:spPr>
      </p:pic>
      <p:sp>
        <p:nvSpPr>
          <p:cNvPr id="13" name="Shape 13"/>
          <p:cNvSpPr txBox="1"/>
          <p:nvPr/>
        </p:nvSpPr>
        <p:spPr>
          <a:xfrm>
            <a:off x="8382000" y="4629150"/>
            <a:ext cx="609600" cy="232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 sz="1400">
                <a:solidFill>
                  <a:schemeClr val="dk1"/>
                </a:solidFill>
                <a:latin typeface="Verdana"/>
                <a:ea typeface="Verdana"/>
                <a:cs typeface="Verdana"/>
                <a:sym typeface="Verdana"/>
              </a:rPr>
              <a:t>‹#›</a:t>
            </a:fld>
            <a:endParaRPr lang="en" sz="1400">
              <a:solidFill>
                <a:schemeClr val="dk1"/>
              </a:solidFill>
              <a:latin typeface="Verdana"/>
              <a:ea typeface="Verdana"/>
              <a:cs typeface="Verdana"/>
              <a:sym typeface="Verdana"/>
            </a:endParaRPr>
          </a:p>
        </p:txBody>
      </p:sp>
      <p:sp>
        <p:nvSpPr>
          <p:cNvPr id="14" name="Shape 14"/>
          <p:cNvSpPr/>
          <p:nvPr/>
        </p:nvSpPr>
        <p:spPr>
          <a:xfrm>
            <a:off x="152400" y="4629150"/>
            <a:ext cx="5716772" cy="325622"/>
          </a:xfrm>
          <a:prstGeom prst="rect">
            <a:avLst/>
          </a:prstGeom>
          <a:noFill/>
          <a:ln>
            <a:noFill/>
          </a:ln>
        </p:spPr>
        <p:txBody>
          <a:bodyPr lIns="90475" tIns="44450" rIns="90475" bIns="44450" anchor="t" anchorCtr="0">
            <a:noAutofit/>
          </a:bodyPr>
          <a:lstStyle/>
          <a:p>
            <a:pPr marL="0" marR="0" lvl="0" indent="0" algn="l" rtl="0">
              <a:spcBef>
                <a:spcPts val="0"/>
              </a:spcBef>
              <a:spcAft>
                <a:spcPts val="0"/>
              </a:spcAft>
              <a:buNone/>
            </a:pPr>
            <a:r>
              <a:rPr lang="en">
                <a:solidFill>
                  <a:schemeClr val="dk1"/>
                </a:solidFill>
                <a:latin typeface="Verdana"/>
                <a:ea typeface="Verdana"/>
                <a:cs typeface="Verdana"/>
                <a:sym typeface="Verdana"/>
              </a:rPr>
              <a:t>Department of Electrical and Computer Engineering</a:t>
            </a:r>
          </a:p>
        </p:txBody>
      </p:sp>
      <p:cxnSp>
        <p:nvCxnSpPr>
          <p:cNvPr id="15" name="Shape 15"/>
          <p:cNvCxnSpPr/>
          <p:nvPr/>
        </p:nvCxnSpPr>
        <p:spPr>
          <a:xfrm>
            <a:off x="0" y="4572000"/>
            <a:ext cx="9144000" cy="0"/>
          </a:xfrm>
          <a:prstGeom prst="straightConnector1">
            <a:avLst/>
          </a:prstGeom>
          <a:noFill/>
          <a:ln w="12700" cap="flat" cmpd="sng">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143000" y="1085850"/>
            <a:ext cx="6858000" cy="857400"/>
          </a:xfrm>
          <a:prstGeom prst="rect">
            <a:avLst/>
          </a:prstGeom>
        </p:spPr>
        <p:txBody>
          <a:bodyPr lIns="91425" tIns="91425" rIns="91425" bIns="91425" anchor="ctr" anchorCtr="0">
            <a:noAutofit/>
          </a:bodyPr>
          <a:lstStyle/>
          <a:p>
            <a:pPr lvl="0">
              <a:spcBef>
                <a:spcPts val="0"/>
              </a:spcBef>
              <a:buNone/>
            </a:pPr>
            <a:r>
              <a:rPr lang="en" dirty="0"/>
              <a:t>Preliminary Design Review</a:t>
            </a:r>
          </a:p>
        </p:txBody>
      </p:sp>
      <p:sp>
        <p:nvSpPr>
          <p:cNvPr id="66" name="Shape 66"/>
          <p:cNvSpPr txBox="1">
            <a:spLocks noGrp="1"/>
          </p:cNvSpPr>
          <p:nvPr>
            <p:ph type="subTitle" idx="1"/>
          </p:nvPr>
        </p:nvSpPr>
        <p:spPr>
          <a:xfrm>
            <a:off x="1790700" y="2343150"/>
            <a:ext cx="5562600" cy="1314600"/>
          </a:xfrm>
          <a:prstGeom prst="rect">
            <a:avLst/>
          </a:prstGeom>
        </p:spPr>
        <p:txBody>
          <a:bodyPr lIns="91425" tIns="91425" rIns="91425" bIns="91425" anchor="t" anchorCtr="0">
            <a:noAutofit/>
          </a:bodyPr>
          <a:lstStyle/>
          <a:p>
            <a:pPr lvl="0">
              <a:spcBef>
                <a:spcPts val="0"/>
              </a:spcBef>
              <a:buNone/>
            </a:pPr>
            <a:r>
              <a:rPr lang="en" dirty="0"/>
              <a:t>Team Breadcrumb</a:t>
            </a:r>
          </a:p>
          <a:p>
            <a:pPr lvl="0">
              <a:spcBef>
                <a:spcPts val="0"/>
              </a:spcBef>
              <a:buNone/>
            </a:pPr>
            <a:r>
              <a:rPr lang="en" dirty="0"/>
              <a:t>October </a:t>
            </a:r>
            <a:r>
              <a:rPr lang="en-US" dirty="0" smtClean="0"/>
              <a:t>21</a:t>
            </a:r>
            <a:r>
              <a:rPr lang="en" dirty="0" smtClean="0"/>
              <a:t>, </a:t>
            </a:r>
            <a:r>
              <a:rPr lang="en" dirty="0"/>
              <a:t>2016</a:t>
            </a:r>
          </a:p>
        </p:txBody>
      </p:sp>
      <p:sp>
        <p:nvSpPr>
          <p:cNvPr id="67" name="Shape 67"/>
          <p:cNvSpPr txBox="1"/>
          <p:nvPr/>
        </p:nvSpPr>
        <p:spPr>
          <a:xfrm>
            <a:off x="2187975" y="4707375"/>
            <a:ext cx="5527200" cy="64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 name="Oval 1"/>
          <p:cNvSpPr/>
          <p:nvPr/>
        </p:nvSpPr>
        <p:spPr>
          <a:xfrm>
            <a:off x="8689755" y="18538"/>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Device Requirements</a:t>
            </a:r>
          </a:p>
        </p:txBody>
      </p:sp>
      <p:sp>
        <p:nvSpPr>
          <p:cNvPr id="162" name="Shape 162"/>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lvl="0">
              <a:spcBef>
                <a:spcPts val="0"/>
              </a:spcBef>
              <a:buNone/>
            </a:pPr>
            <a:r>
              <a:rPr lang="en" sz="1800" dirty="0"/>
              <a:t>With an optimal GPS connection…</a:t>
            </a:r>
          </a:p>
          <a:p>
            <a:pPr marL="457200" lvl="0" indent="-342900" rtl="0">
              <a:spcBef>
                <a:spcPts val="0"/>
              </a:spcBef>
              <a:buSzPct val="100000"/>
            </a:pPr>
            <a:r>
              <a:rPr lang="en" sz="1800" dirty="0"/>
              <a:t>Turns within 5 </a:t>
            </a:r>
            <a:r>
              <a:rPr lang="en" sz="1800" dirty="0" smtClean="0"/>
              <a:t>meters </a:t>
            </a:r>
            <a:r>
              <a:rPr lang="en" sz="1800" dirty="0"/>
              <a:t>of original point </a:t>
            </a:r>
          </a:p>
          <a:p>
            <a:pPr marL="457200" lvl="0" indent="-342900" rtl="0">
              <a:spcBef>
                <a:spcPts val="0"/>
              </a:spcBef>
              <a:buSzPct val="100000"/>
            </a:pPr>
            <a:r>
              <a:rPr lang="en" sz="1800" dirty="0"/>
              <a:t>Record and direct user through turns of 90 degrees in any direction with at least 10 paces between turns</a:t>
            </a:r>
          </a:p>
          <a:p>
            <a:pPr marL="457200" lvl="0" indent="-342900" rtl="0">
              <a:spcBef>
                <a:spcPts val="0"/>
              </a:spcBef>
              <a:buSzPct val="100000"/>
            </a:pPr>
            <a:r>
              <a:rPr lang="en" sz="1800" dirty="0"/>
              <a:t>Alert and redirect user that is more than 10 </a:t>
            </a:r>
            <a:r>
              <a:rPr lang="en" sz="1800" dirty="0" smtClean="0"/>
              <a:t>meters </a:t>
            </a:r>
            <a:r>
              <a:rPr lang="en" sz="1800" dirty="0"/>
              <a:t>off course and redirect them to proper path using magnetometer</a:t>
            </a:r>
          </a:p>
          <a:p>
            <a:pPr marL="457200" lvl="0" indent="-342900" rtl="0">
              <a:spcBef>
                <a:spcPts val="0"/>
              </a:spcBef>
              <a:buSzPct val="100000"/>
            </a:pPr>
            <a:r>
              <a:rPr lang="en" sz="1800" dirty="0"/>
              <a:t>Has a battery life of ~8 hours (record/playback)</a:t>
            </a:r>
          </a:p>
          <a:p>
            <a:pPr marL="457200" lvl="0" indent="-342900" rtl="0">
              <a:spcBef>
                <a:spcPts val="0"/>
              </a:spcBef>
              <a:buSzPct val="100000"/>
            </a:pPr>
            <a:r>
              <a:rPr lang="en" sz="1800" dirty="0" smtClean="0"/>
              <a:t>Turn-around notification</a:t>
            </a:r>
            <a:endParaRPr lang="en" sz="1800" dirty="0"/>
          </a:p>
        </p:txBody>
      </p:sp>
      <p:sp>
        <p:nvSpPr>
          <p:cNvPr id="4" name="Oval 3"/>
          <p:cNvSpPr/>
          <p:nvPr/>
        </p:nvSpPr>
        <p:spPr>
          <a:xfrm>
            <a:off x="8689755" y="0"/>
            <a:ext cx="454245" cy="398596"/>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Block Diagram</a:t>
            </a:r>
          </a:p>
        </p:txBody>
      </p:sp>
      <p:sp>
        <p:nvSpPr>
          <p:cNvPr id="111" name="Shape 111"/>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457200" lvl="0" indent="-304800" rtl="0">
              <a:spcBef>
                <a:spcPts val="0"/>
              </a:spcBef>
              <a:buSzPct val="100000"/>
            </a:pPr>
            <a:r>
              <a:rPr lang="en" sz="1200" b="1" dirty="0"/>
              <a:t>Hardware</a:t>
            </a:r>
          </a:p>
          <a:p>
            <a:pPr marL="914400" lvl="1" indent="-304800" rtl="0">
              <a:spcBef>
                <a:spcPts val="0"/>
              </a:spcBef>
              <a:buSzPct val="100000"/>
            </a:pPr>
            <a:r>
              <a:rPr lang="en" sz="1200" dirty="0"/>
              <a:t>Raspberry Pi</a:t>
            </a:r>
          </a:p>
          <a:p>
            <a:pPr marL="914400" lvl="1" indent="-304800" rtl="0">
              <a:spcBef>
                <a:spcPts val="0"/>
              </a:spcBef>
              <a:buSzPct val="100000"/>
            </a:pPr>
            <a:r>
              <a:rPr lang="en" sz="1200" dirty="0"/>
              <a:t>Magnetometer</a:t>
            </a:r>
          </a:p>
          <a:p>
            <a:pPr marL="914400" lvl="1" indent="-304800" rtl="0">
              <a:spcBef>
                <a:spcPts val="0"/>
              </a:spcBef>
              <a:buSzPct val="100000"/>
            </a:pPr>
            <a:r>
              <a:rPr lang="en" sz="1200" dirty="0"/>
              <a:t>GSP </a:t>
            </a:r>
            <a:r>
              <a:rPr lang="en" sz="1200" dirty="0" smtClean="0"/>
              <a:t>cone</a:t>
            </a:r>
            <a:endParaRPr lang="en-US" sz="1200" dirty="0" smtClean="0"/>
          </a:p>
          <a:p>
            <a:pPr marL="914400" lvl="1" indent="-304800" rtl="0">
              <a:spcBef>
                <a:spcPts val="0"/>
              </a:spcBef>
              <a:buSzPct val="100000"/>
            </a:pPr>
            <a:r>
              <a:rPr lang="en-US" sz="1200" dirty="0" smtClean="0"/>
              <a:t>Haptic feedback motors</a:t>
            </a:r>
            <a:endParaRPr lang="en" sz="1200" dirty="0"/>
          </a:p>
          <a:p>
            <a:pPr marL="457200" lvl="0" indent="-304800" rtl="0">
              <a:spcBef>
                <a:spcPts val="0"/>
              </a:spcBef>
              <a:buSzPct val="100000"/>
            </a:pPr>
            <a:r>
              <a:rPr lang="en" sz="1200" b="1" dirty="0"/>
              <a:t>Software</a:t>
            </a:r>
          </a:p>
          <a:p>
            <a:pPr marL="914400" lvl="1" indent="-304800" rtl="0">
              <a:spcBef>
                <a:spcPts val="0"/>
              </a:spcBef>
              <a:buSzPct val="100000"/>
            </a:pPr>
            <a:r>
              <a:rPr lang="en" sz="1200" dirty="0"/>
              <a:t>GPS Marking Algorithm</a:t>
            </a:r>
          </a:p>
          <a:p>
            <a:pPr marL="914400" lvl="1" indent="-304800" rtl="0">
              <a:spcBef>
                <a:spcPts val="0"/>
              </a:spcBef>
              <a:buSzPct val="100000"/>
            </a:pPr>
            <a:r>
              <a:rPr lang="en" sz="1200" dirty="0"/>
              <a:t>Following Breadcrumbs (BC) Algorithm</a:t>
            </a:r>
          </a:p>
          <a:p>
            <a:pPr marL="914400" lvl="1" indent="-304800" rtl="0">
              <a:spcBef>
                <a:spcPts val="0"/>
              </a:spcBef>
              <a:buSzPct val="100000"/>
            </a:pPr>
            <a:r>
              <a:rPr lang="en" sz="1200" dirty="0"/>
              <a:t>User Interaction</a:t>
            </a:r>
          </a:p>
          <a:p>
            <a:pPr marL="457200" lvl="0" indent="-304800" rtl="0">
              <a:spcBef>
                <a:spcPts val="0"/>
              </a:spcBef>
              <a:buSzPct val="100000"/>
            </a:pPr>
            <a:r>
              <a:rPr lang="en" sz="1200" b="1" dirty="0"/>
              <a:t>Power</a:t>
            </a:r>
          </a:p>
          <a:p>
            <a:pPr marL="914400" lvl="1" indent="-304800" rtl="0">
              <a:spcBef>
                <a:spcPts val="0"/>
              </a:spcBef>
              <a:buSzPct val="100000"/>
            </a:pPr>
            <a:r>
              <a:rPr lang="en" sz="1200" dirty="0"/>
              <a:t>PCB logic to power hardware</a:t>
            </a:r>
          </a:p>
          <a:p>
            <a:pPr marL="914400" lvl="1" indent="-304800" rtl="0">
              <a:spcBef>
                <a:spcPts val="0"/>
              </a:spcBef>
              <a:buSzPct val="100000"/>
            </a:pPr>
            <a:r>
              <a:rPr lang="en" sz="1200" dirty="0"/>
              <a:t>Li-Io battery</a:t>
            </a:r>
          </a:p>
          <a:p>
            <a:pPr marL="914400" lvl="1" indent="-304800" rtl="0">
              <a:spcBef>
                <a:spcPts val="0"/>
              </a:spcBef>
              <a:buSzPct val="100000"/>
            </a:pPr>
            <a:r>
              <a:rPr lang="en" sz="1200" dirty="0"/>
              <a:t>Charging Circuit for Li-Io battery</a:t>
            </a:r>
          </a:p>
          <a:p>
            <a:pPr marL="457200" lvl="0" indent="-304800" rtl="0">
              <a:spcBef>
                <a:spcPts val="0"/>
              </a:spcBef>
              <a:buSzPct val="100000"/>
            </a:pPr>
            <a:r>
              <a:rPr lang="en" sz="1200" b="1" dirty="0"/>
              <a:t>User Input/Feedback</a:t>
            </a:r>
          </a:p>
          <a:p>
            <a:pPr marL="914400" lvl="1" indent="-304800" rtl="0">
              <a:spcBef>
                <a:spcPts val="0"/>
              </a:spcBef>
              <a:buSzPct val="100000"/>
            </a:pPr>
            <a:r>
              <a:rPr lang="en" sz="1200" dirty="0"/>
              <a:t>Haptic Feedback</a:t>
            </a:r>
          </a:p>
          <a:p>
            <a:pPr marL="914400" lvl="1" indent="-304800" rtl="0">
              <a:spcBef>
                <a:spcPts val="0"/>
              </a:spcBef>
              <a:buSzPct val="100000"/>
            </a:pPr>
            <a:r>
              <a:rPr lang="en" sz="1200" dirty="0"/>
              <a:t>Depression Button(s)</a:t>
            </a:r>
          </a:p>
          <a:p>
            <a:pPr marL="1371600" lvl="2" indent="-304800" rtl="0">
              <a:spcBef>
                <a:spcPts val="0"/>
              </a:spcBef>
              <a:buSzPct val="100000"/>
            </a:pPr>
            <a:r>
              <a:rPr lang="en" sz="1200" dirty="0"/>
              <a:t>For power/record and </a:t>
            </a:r>
          </a:p>
          <a:p>
            <a:pPr marL="914400" lvl="0" indent="0">
              <a:spcBef>
                <a:spcPts val="0"/>
              </a:spcBef>
              <a:buNone/>
            </a:pPr>
            <a:r>
              <a:rPr lang="en" sz="1200" dirty="0"/>
              <a:t>	playback of GPS breadcrumbs</a:t>
            </a:r>
          </a:p>
        </p:txBody>
      </p:sp>
      <p:sp>
        <p:nvSpPr>
          <p:cNvPr id="2" name="Rectangle 29"/>
          <p:cNvSpPr>
            <a:spLocks noChangeArrowheads="1"/>
          </p:cNvSpPr>
          <p:nvPr/>
        </p:nvSpPr>
        <p:spPr bwMode="auto">
          <a:xfrm>
            <a:off x="3675529" y="40560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4"/>
          <p:cNvSpPr>
            <a:spLocks noChangeArrowheads="1"/>
          </p:cNvSpPr>
          <p:nvPr/>
        </p:nvSpPr>
        <p:spPr bwMode="auto">
          <a:xfrm>
            <a:off x="4032125" y="71936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
        <p:nvSpPr>
          <p:cNvPr id="5" name="Rectangle 86"/>
          <p:cNvSpPr>
            <a:spLocks noChangeArrowheads="1"/>
          </p:cNvSpPr>
          <p:nvPr/>
        </p:nvSpPr>
        <p:spPr bwMode="auto">
          <a:xfrm>
            <a:off x="1818820" y="90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91"/>
          <p:cNvSpPr>
            <a:spLocks noChangeArrowheads="1"/>
          </p:cNvSpPr>
          <p:nvPr/>
        </p:nvSpPr>
        <p:spPr bwMode="auto">
          <a:xfrm>
            <a:off x="1818820" y="466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35" name="Rectangle 106"/>
          <p:cNvSpPr>
            <a:spLocks noChangeArrowheads="1"/>
          </p:cNvSpPr>
          <p:nvPr/>
        </p:nvSpPr>
        <p:spPr bwMode="auto">
          <a:xfrm>
            <a:off x="1818820" y="466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2" name="Oval 81"/>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8" name="Picture 1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971910"/>
            <a:ext cx="4638675" cy="34855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466" y="398596"/>
            <a:ext cx="5537084" cy="4160659"/>
          </a:xfrm>
          <a:prstGeom prst="rect">
            <a:avLst/>
          </a:prstGeom>
        </p:spPr>
      </p:pic>
    </p:spTree>
    <p:extLst>
      <p:ext uri="{BB962C8B-B14F-4D97-AF65-F5344CB8AC3E}">
        <p14:creationId xmlns:p14="http://schemas.microsoft.com/office/powerpoint/2010/main" val="194832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Proposed Hardware</a:t>
            </a:r>
          </a:p>
        </p:txBody>
      </p:sp>
      <p:sp>
        <p:nvSpPr>
          <p:cNvPr id="105" name="Shape 105"/>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457200" lvl="0" indent="-342900" rtl="0">
              <a:spcBef>
                <a:spcPts val="0"/>
              </a:spcBef>
              <a:buSzPct val="100000"/>
            </a:pPr>
            <a:r>
              <a:rPr lang="en" sz="1800" dirty="0"/>
              <a:t>Raspberry Pi Zero</a:t>
            </a:r>
          </a:p>
          <a:p>
            <a:pPr marL="457200" lvl="0" indent="-342900" rtl="0">
              <a:spcBef>
                <a:spcPts val="0"/>
              </a:spcBef>
              <a:buSzPct val="100000"/>
            </a:pPr>
            <a:r>
              <a:rPr lang="en" sz="1800" dirty="0" smtClean="0"/>
              <a:t>Adafruit GPS</a:t>
            </a:r>
          </a:p>
          <a:p>
            <a:pPr marL="457200" lvl="0" indent="-342900" rtl="0">
              <a:spcBef>
                <a:spcPts val="0"/>
              </a:spcBef>
              <a:buSzPct val="100000"/>
            </a:pPr>
            <a:r>
              <a:rPr lang="en" sz="1800" dirty="0" smtClean="0"/>
              <a:t>Magnetometer/Accelerometer</a:t>
            </a:r>
            <a:endParaRPr lang="en" sz="1800" dirty="0"/>
          </a:p>
          <a:p>
            <a:pPr marL="457200" lvl="0" indent="-342900" rtl="0">
              <a:spcBef>
                <a:spcPts val="0"/>
              </a:spcBef>
              <a:buSzPct val="100000"/>
            </a:pPr>
            <a:r>
              <a:rPr lang="en" sz="1800" dirty="0"/>
              <a:t>PCB Power Supply</a:t>
            </a:r>
          </a:p>
          <a:p>
            <a:pPr marL="457200" lvl="0" indent="-342900" rtl="0">
              <a:spcBef>
                <a:spcPts val="0"/>
              </a:spcBef>
              <a:buSzPct val="100000"/>
            </a:pPr>
            <a:r>
              <a:rPr lang="en" sz="1800" dirty="0"/>
              <a:t>Li-Ion Battery</a:t>
            </a:r>
          </a:p>
          <a:p>
            <a:pPr marL="457200" lvl="0" indent="-342900" rtl="0">
              <a:spcBef>
                <a:spcPts val="0"/>
              </a:spcBef>
              <a:buSzPct val="100000"/>
            </a:pPr>
            <a:r>
              <a:rPr lang="en" sz="1800" dirty="0" smtClean="0"/>
              <a:t>Open Ear Conduction Headphones</a:t>
            </a:r>
          </a:p>
          <a:p>
            <a:pPr marL="457200" lvl="0" indent="-342900" rtl="0">
              <a:spcBef>
                <a:spcPts val="0"/>
              </a:spcBef>
              <a:buSzPct val="100000"/>
            </a:pPr>
            <a:r>
              <a:rPr lang="en" sz="1800" dirty="0" smtClean="0"/>
              <a:t>Custom D/A converter</a:t>
            </a:r>
            <a:endParaRPr lang="en" sz="1800" dirty="0"/>
          </a:p>
          <a:p>
            <a:pPr marL="457200" lvl="0" indent="-342900" rtl="0">
              <a:spcBef>
                <a:spcPts val="0"/>
              </a:spcBef>
              <a:buSzPct val="100000"/>
            </a:pPr>
            <a:r>
              <a:rPr lang="en" sz="1800" dirty="0"/>
              <a:t>User Interaction Hardware (Buttons, LED’s, etc.)</a:t>
            </a:r>
          </a:p>
        </p:txBody>
      </p:sp>
      <p:sp>
        <p:nvSpPr>
          <p:cNvPr id="4" name="Oval 3"/>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Raspberry Pi Zero</a:t>
            </a:r>
          </a:p>
        </p:txBody>
      </p:sp>
      <p:sp>
        <p:nvSpPr>
          <p:cNvPr id="120" name="Shape 120"/>
          <p:cNvSpPr txBox="1">
            <a:spLocks noGrp="1"/>
          </p:cNvSpPr>
          <p:nvPr>
            <p:ph type="body" idx="1"/>
          </p:nvPr>
        </p:nvSpPr>
        <p:spPr>
          <a:xfrm>
            <a:off x="381000" y="1028700"/>
            <a:ext cx="4203404" cy="3372000"/>
          </a:xfrm>
          <a:prstGeom prst="rect">
            <a:avLst/>
          </a:prstGeom>
        </p:spPr>
        <p:txBody>
          <a:bodyPr lIns="91425" tIns="91425" rIns="91425" bIns="91425" anchor="t" anchorCtr="0">
            <a:noAutofit/>
          </a:bodyPr>
          <a:lstStyle/>
          <a:p>
            <a:pPr marL="457200" lvl="0" indent="-342900" rtl="0">
              <a:spcBef>
                <a:spcPts val="0"/>
              </a:spcBef>
              <a:buSzPct val="100000"/>
            </a:pPr>
            <a:r>
              <a:rPr lang="en" sz="1800" dirty="0"/>
              <a:t>Processor</a:t>
            </a:r>
          </a:p>
          <a:p>
            <a:pPr marL="914400" lvl="1" indent="-342900" rtl="0">
              <a:spcBef>
                <a:spcPts val="0"/>
              </a:spcBef>
              <a:buSzPct val="100000"/>
            </a:pPr>
            <a:r>
              <a:rPr lang="en" sz="1800" dirty="0"/>
              <a:t>1GHz Broadcom BCM2835</a:t>
            </a:r>
          </a:p>
          <a:p>
            <a:pPr marL="457200" lvl="0" indent="-342900" rtl="0">
              <a:spcBef>
                <a:spcPts val="0"/>
              </a:spcBef>
              <a:buSzPct val="100000"/>
            </a:pPr>
            <a:r>
              <a:rPr lang="en" sz="1800" dirty="0"/>
              <a:t>Memory</a:t>
            </a:r>
          </a:p>
          <a:p>
            <a:pPr marL="914400" lvl="1" indent="-342900" rtl="0">
              <a:spcBef>
                <a:spcPts val="0"/>
              </a:spcBef>
              <a:buSzPct val="100000"/>
            </a:pPr>
            <a:r>
              <a:rPr lang="en" sz="1800" dirty="0"/>
              <a:t>512MB LPDDR2 SDRAM</a:t>
            </a:r>
          </a:p>
          <a:p>
            <a:pPr marL="457200" lvl="0" indent="-342900" rtl="0">
              <a:spcBef>
                <a:spcPts val="0"/>
              </a:spcBef>
              <a:buSzPct val="100000"/>
            </a:pPr>
            <a:r>
              <a:rPr lang="en" sz="1800" dirty="0"/>
              <a:t>Mini USB data/power out</a:t>
            </a:r>
          </a:p>
          <a:p>
            <a:pPr marL="457200" lvl="0" indent="-342900" rtl="0">
              <a:spcBef>
                <a:spcPts val="0"/>
              </a:spcBef>
              <a:buSzPct val="100000"/>
            </a:pPr>
            <a:r>
              <a:rPr lang="en" sz="1800" dirty="0"/>
              <a:t>Mini USB power in</a:t>
            </a:r>
          </a:p>
          <a:p>
            <a:pPr marL="457200" lvl="0" indent="-342900" rtl="0">
              <a:spcBef>
                <a:spcPts val="0"/>
              </a:spcBef>
              <a:buSzPct val="100000"/>
            </a:pPr>
            <a:r>
              <a:rPr lang="en" sz="1800" dirty="0"/>
              <a:t>Power consumption</a:t>
            </a:r>
          </a:p>
          <a:p>
            <a:pPr marL="914400" lvl="1" indent="-342900" rtl="0">
              <a:spcBef>
                <a:spcPts val="0"/>
              </a:spcBef>
              <a:buSzPct val="100000"/>
            </a:pPr>
            <a:r>
              <a:rPr lang="en" sz="1800" dirty="0"/>
              <a:t>5V @ ~80mA (idle)</a:t>
            </a:r>
          </a:p>
          <a:p>
            <a:pPr marL="914400" lvl="1" indent="-342900" rtl="0">
              <a:spcBef>
                <a:spcPts val="0"/>
              </a:spcBef>
              <a:buSzPct val="100000"/>
            </a:pPr>
            <a:r>
              <a:rPr lang="en" sz="1800" dirty="0"/>
              <a:t>~ 0.4W  </a:t>
            </a:r>
          </a:p>
          <a:p>
            <a:pPr marL="457200" lvl="0" indent="-342900" rtl="0">
              <a:spcBef>
                <a:spcPts val="0"/>
              </a:spcBef>
              <a:buSzPct val="100000"/>
            </a:pPr>
            <a:r>
              <a:rPr lang="en" sz="1800" dirty="0"/>
              <a:t>40 pin in/out array</a:t>
            </a:r>
          </a:p>
          <a:p>
            <a:pPr marL="457200" lvl="0" indent="-342900">
              <a:spcBef>
                <a:spcPts val="0"/>
              </a:spcBef>
              <a:buSzPct val="100000"/>
            </a:pPr>
            <a:r>
              <a:rPr lang="en" sz="1800" dirty="0"/>
              <a:t>Micro SD slot</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6570" y1="11634" x2="66570" y2="11634"/>
                      </a14:backgroundRemoval>
                    </a14:imgEffect>
                  </a14:imgLayer>
                </a14:imgProps>
              </a:ext>
            </a:extLst>
          </a:blip>
          <a:stretch>
            <a:fillRect/>
          </a:stretch>
        </p:blipFill>
        <p:spPr>
          <a:xfrm>
            <a:off x="4266914" y="1462938"/>
            <a:ext cx="4240533" cy="2225047"/>
          </a:xfrm>
          <a:prstGeom prst="rect">
            <a:avLst/>
          </a:prstGeom>
        </p:spPr>
      </p:pic>
      <p:sp>
        <p:nvSpPr>
          <p:cNvPr id="5" name="Oval 4"/>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Magnetometer/Accelerometer Head</a:t>
            </a:r>
          </a:p>
        </p:txBody>
      </p:sp>
      <p:sp>
        <p:nvSpPr>
          <p:cNvPr id="126" name="Shape 126"/>
          <p:cNvSpPr txBox="1">
            <a:spLocks noGrp="1"/>
          </p:cNvSpPr>
          <p:nvPr>
            <p:ph type="body" idx="1"/>
          </p:nvPr>
        </p:nvSpPr>
        <p:spPr>
          <a:xfrm>
            <a:off x="380999" y="1028700"/>
            <a:ext cx="5416129" cy="3372000"/>
          </a:xfrm>
          <a:prstGeom prst="rect">
            <a:avLst/>
          </a:prstGeom>
        </p:spPr>
        <p:txBody>
          <a:bodyPr lIns="91425" tIns="91425" rIns="91425" bIns="91425" anchor="t" anchorCtr="0">
            <a:noAutofit/>
          </a:bodyPr>
          <a:lstStyle/>
          <a:p>
            <a:pPr marL="457200" lvl="0" indent="-342900" rtl="0">
              <a:spcBef>
                <a:spcPts val="0"/>
              </a:spcBef>
              <a:buSzPct val="100000"/>
            </a:pPr>
            <a:r>
              <a:rPr lang="en" sz="1700" dirty="0"/>
              <a:t>Allow for precise turning when navigating</a:t>
            </a:r>
          </a:p>
          <a:p>
            <a:pPr marL="914400" lvl="1" indent="-342900" rtl="0">
              <a:spcBef>
                <a:spcPts val="0"/>
              </a:spcBef>
              <a:buSzPct val="100000"/>
            </a:pPr>
            <a:r>
              <a:rPr lang="en" sz="1700" dirty="0"/>
              <a:t>Compass will determine correct angles to turn at</a:t>
            </a:r>
          </a:p>
          <a:p>
            <a:pPr marL="914400" lvl="1" indent="-342900" rtl="0">
              <a:spcBef>
                <a:spcPts val="0"/>
              </a:spcBef>
              <a:buSzPct val="100000"/>
            </a:pPr>
            <a:r>
              <a:rPr lang="en" sz="1700" dirty="0"/>
              <a:t>Ensures user will not lose direction while navigating back</a:t>
            </a:r>
          </a:p>
          <a:p>
            <a:pPr marL="457200" lvl="0" indent="-342900" rtl="0">
              <a:spcBef>
                <a:spcPts val="0"/>
              </a:spcBef>
              <a:buSzPct val="100000"/>
            </a:pPr>
            <a:r>
              <a:rPr lang="en" sz="1700" dirty="0"/>
              <a:t>Allows for possible future use of dead reckoning </a:t>
            </a:r>
          </a:p>
          <a:p>
            <a:pPr marL="914400" lvl="1" indent="-342900" rtl="0">
              <a:spcBef>
                <a:spcPts val="0"/>
              </a:spcBef>
              <a:buSzPct val="100000"/>
            </a:pPr>
            <a:r>
              <a:rPr lang="en" sz="1700" dirty="0"/>
              <a:t>If user loses GPS signal, dead reckoning algorithm and Magnetometer/Accelerometer will assume direction until signal is reestablished </a:t>
            </a:r>
          </a:p>
          <a:p>
            <a:pPr marL="0" lvl="0" indent="0" rtl="0">
              <a:spcBef>
                <a:spcPts val="0"/>
              </a:spcBef>
              <a:buNone/>
            </a:pPr>
            <a:endParaRPr sz="1700" dirty="0"/>
          </a:p>
          <a:p>
            <a:pPr marL="0" lvl="0" indent="0" rtl="0">
              <a:spcBef>
                <a:spcPts val="0"/>
              </a:spcBef>
              <a:buNone/>
            </a:pPr>
            <a:endParaRPr sz="1700" dirty="0"/>
          </a:p>
          <a:p>
            <a:pPr marL="0" lvl="0" indent="0" rtl="0">
              <a:spcBef>
                <a:spcPts val="0"/>
              </a:spcBef>
              <a:buNone/>
            </a:pPr>
            <a:endParaRPr sz="1700" dirty="0"/>
          </a:p>
          <a:p>
            <a:pPr marL="457200" lvl="0" indent="0">
              <a:spcBef>
                <a:spcPts val="0"/>
              </a:spcBef>
              <a:buNone/>
            </a:pPr>
            <a:endParaRPr sz="1700" dirty="0"/>
          </a:p>
        </p:txBody>
      </p:sp>
      <p:pic>
        <p:nvPicPr>
          <p:cNvPr id="6" name="Picture 5"/>
          <p:cNvPicPr>
            <a:picLocks noChangeAspect="1"/>
          </p:cNvPicPr>
          <p:nvPr/>
        </p:nvPicPr>
        <p:blipFill>
          <a:blip r:embed="rId3"/>
          <a:stretch>
            <a:fillRect/>
          </a:stretch>
        </p:blipFill>
        <p:spPr>
          <a:xfrm>
            <a:off x="6126377" y="1634631"/>
            <a:ext cx="2540145" cy="1905109"/>
          </a:xfrm>
          <a:prstGeom prst="rect">
            <a:avLst/>
          </a:prstGeom>
        </p:spPr>
      </p:pic>
      <p:sp>
        <p:nvSpPr>
          <p:cNvPr id="5" name="Oval 4"/>
          <p:cNvSpPr/>
          <p:nvPr/>
        </p:nvSpPr>
        <p:spPr>
          <a:xfrm>
            <a:off x="8689755" y="0"/>
            <a:ext cx="454245" cy="39859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14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dirty="0" smtClean="0"/>
              <a:t>Open Ear Conduction Headphones</a:t>
            </a:r>
            <a:endParaRPr lang="en" dirty="0"/>
          </a:p>
        </p:txBody>
      </p:sp>
      <p:sp>
        <p:nvSpPr>
          <p:cNvPr id="138" name="Shape 138"/>
          <p:cNvSpPr txBox="1">
            <a:spLocks noGrp="1"/>
          </p:cNvSpPr>
          <p:nvPr>
            <p:ph type="body" idx="1"/>
          </p:nvPr>
        </p:nvSpPr>
        <p:spPr>
          <a:xfrm>
            <a:off x="381000" y="1028700"/>
            <a:ext cx="4124325" cy="3372000"/>
          </a:xfrm>
          <a:prstGeom prst="rect">
            <a:avLst/>
          </a:prstGeom>
        </p:spPr>
        <p:txBody>
          <a:bodyPr lIns="91425" tIns="91425" rIns="91425" bIns="91425" anchor="t" anchorCtr="0">
            <a:noAutofit/>
          </a:bodyPr>
          <a:lstStyle/>
          <a:p>
            <a:pPr marL="457200" lvl="0" indent="-342900" rtl="0">
              <a:spcBef>
                <a:spcPts val="0"/>
              </a:spcBef>
              <a:buSzPct val="100000"/>
            </a:pPr>
            <a:r>
              <a:rPr lang="en" sz="1800" dirty="0" smtClean="0"/>
              <a:t>Bone conduction sends musical signals from the cheek bones to the inner ear</a:t>
            </a:r>
          </a:p>
          <a:p>
            <a:pPr marL="114300" lvl="0" indent="0" rtl="0">
              <a:spcBef>
                <a:spcPts val="0"/>
              </a:spcBef>
              <a:buSzPct val="100000"/>
              <a:buNone/>
            </a:pPr>
            <a:endParaRPr lang="en" sz="1800" dirty="0" smtClean="0"/>
          </a:p>
          <a:p>
            <a:pPr marL="457200" lvl="0" indent="-342900" rtl="0">
              <a:spcBef>
                <a:spcPts val="0"/>
              </a:spcBef>
              <a:buSzPct val="100000"/>
            </a:pPr>
            <a:r>
              <a:rPr lang="en" sz="1800" dirty="0" smtClean="0"/>
              <a:t>Allows the user to hear his/her surroundings during navigation instructions.</a:t>
            </a:r>
          </a:p>
        </p:txBody>
      </p:sp>
      <p:sp>
        <p:nvSpPr>
          <p:cNvPr id="9" name="Oval 8"/>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5704"/>
            <a:ext cx="4476750" cy="3362325"/>
          </a:xfrm>
          <a:prstGeom prst="rect">
            <a:avLst/>
          </a:prstGeom>
        </p:spPr>
      </p:pic>
    </p:spTree>
    <p:extLst>
      <p:ext uri="{BB962C8B-B14F-4D97-AF65-F5344CB8AC3E}">
        <p14:creationId xmlns:p14="http://schemas.microsoft.com/office/powerpoint/2010/main" val="89815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Power Requirements</a:t>
            </a:r>
          </a:p>
        </p:txBody>
      </p:sp>
      <p:sp>
        <p:nvSpPr>
          <p:cNvPr id="156" name="Shape 156"/>
          <p:cNvSpPr txBox="1">
            <a:spLocks noGrp="1"/>
          </p:cNvSpPr>
          <p:nvPr>
            <p:ph type="body" idx="1"/>
          </p:nvPr>
        </p:nvSpPr>
        <p:spPr>
          <a:xfrm>
            <a:off x="381000" y="1028700"/>
            <a:ext cx="8410800" cy="3372000"/>
          </a:xfrm>
          <a:prstGeom prst="rect">
            <a:avLst/>
          </a:prstGeom>
        </p:spPr>
        <p:txBody>
          <a:bodyPr lIns="91425" tIns="91425" rIns="91425" bIns="91425" anchor="t" anchorCtr="0">
            <a:noAutofit/>
          </a:bodyPr>
          <a:lstStyle/>
          <a:p>
            <a:pPr marL="457200" lvl="0" indent="-342900" rtl="0">
              <a:spcBef>
                <a:spcPts val="0"/>
              </a:spcBef>
              <a:buSzPct val="100000"/>
            </a:pPr>
            <a:r>
              <a:rPr lang="en" sz="1800" dirty="0"/>
              <a:t>Raspberry Pi (w/ accessories)	=	350-230 mA (peak)</a:t>
            </a:r>
          </a:p>
          <a:p>
            <a:pPr marL="457200" lvl="0" indent="-342900" rtl="0">
              <a:spcBef>
                <a:spcPts val="0"/>
              </a:spcBef>
              <a:buSzPct val="100000"/>
            </a:pPr>
            <a:r>
              <a:rPr lang="en" sz="1800" dirty="0" smtClean="0"/>
              <a:t>GPS module	</a:t>
            </a:r>
            <a:r>
              <a:rPr lang="en" sz="1800" dirty="0"/>
              <a:t>			=	110 mA</a:t>
            </a:r>
          </a:p>
          <a:p>
            <a:pPr marL="457200" lvl="0" indent="-342900" rtl="0">
              <a:spcBef>
                <a:spcPts val="0"/>
              </a:spcBef>
              <a:buSzPct val="100000"/>
            </a:pPr>
            <a:r>
              <a:rPr lang="en" sz="1800" dirty="0" smtClean="0"/>
              <a:t>Audio </a:t>
            </a:r>
            <a:r>
              <a:rPr lang="en" sz="1800" dirty="0"/>
              <a:t>Feedback Motors			=	110 mA (intermittent)</a:t>
            </a:r>
          </a:p>
          <a:p>
            <a:pPr marL="0" lvl="0" indent="0" rtl="0">
              <a:spcBef>
                <a:spcPts val="0"/>
              </a:spcBef>
              <a:buNone/>
            </a:pPr>
            <a:r>
              <a:rPr lang="en" sz="1800" dirty="0"/>
              <a:t>---------------------------------------------------------------------</a:t>
            </a:r>
          </a:p>
          <a:p>
            <a:pPr marL="0" lvl="0" indent="0" rtl="0">
              <a:spcBef>
                <a:spcPts val="0"/>
              </a:spcBef>
              <a:buNone/>
            </a:pPr>
            <a:r>
              <a:rPr lang="en" sz="1800" dirty="0"/>
              <a:t>									=	460-570 mA (5 V)</a:t>
            </a:r>
          </a:p>
          <a:p>
            <a:pPr marL="0" lvl="0" indent="0" rtl="0">
              <a:spcBef>
                <a:spcPts val="0"/>
              </a:spcBef>
              <a:buNone/>
            </a:pPr>
            <a:endParaRPr sz="1800" dirty="0"/>
          </a:p>
          <a:p>
            <a:pPr marL="0" lvl="0" indent="0" rtl="0">
              <a:spcBef>
                <a:spcPts val="0"/>
              </a:spcBef>
              <a:buNone/>
            </a:pPr>
            <a:endParaRPr sz="1800" dirty="0"/>
          </a:p>
          <a:p>
            <a:pPr marL="457200" lvl="0" indent="-342900">
              <a:spcBef>
                <a:spcPts val="0"/>
              </a:spcBef>
              <a:buSzPct val="100000"/>
            </a:pPr>
            <a:r>
              <a:rPr lang="en" sz="1800" dirty="0"/>
              <a:t>4 Li-Ion Batteries (2 series, in parallel) deliver 6800 mAh @ 7.4 V</a:t>
            </a:r>
          </a:p>
        </p:txBody>
      </p:sp>
      <p:sp>
        <p:nvSpPr>
          <p:cNvPr id="4" name="Oval 3"/>
          <p:cNvSpPr/>
          <p:nvPr/>
        </p:nvSpPr>
        <p:spPr>
          <a:xfrm>
            <a:off x="8689755" y="18538"/>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791" y="398596"/>
            <a:ext cx="5537084" cy="4160659"/>
          </a:xfrm>
          <a:prstGeom prst="rect">
            <a:avLst/>
          </a:prstGeom>
        </p:spPr>
      </p:pic>
    </p:spTree>
    <p:extLst>
      <p:ext uri="{BB962C8B-B14F-4D97-AF65-F5344CB8AC3E}">
        <p14:creationId xmlns:p14="http://schemas.microsoft.com/office/powerpoint/2010/main" val="57443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Software </a:t>
            </a:r>
          </a:p>
        </p:txBody>
      </p:sp>
      <p:sp>
        <p:nvSpPr>
          <p:cNvPr id="144" name="Shape 144"/>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457200" lvl="0" indent="-342900" rtl="0">
              <a:spcBef>
                <a:spcPts val="0"/>
              </a:spcBef>
              <a:buSzPct val="100000"/>
            </a:pPr>
            <a:r>
              <a:rPr lang="en" sz="1800"/>
              <a:t>Requirements </a:t>
            </a:r>
          </a:p>
          <a:p>
            <a:pPr marL="914400" lvl="1" indent="-342900" rtl="0">
              <a:spcBef>
                <a:spcPts val="0"/>
              </a:spcBef>
              <a:buSzPct val="100000"/>
            </a:pPr>
            <a:r>
              <a:rPr lang="en" sz="1800"/>
              <a:t>Operating System: Raspbian (Official OS for Raspberry Pi)</a:t>
            </a:r>
          </a:p>
          <a:p>
            <a:pPr marL="914400" lvl="1" indent="-342900" rtl="0">
              <a:spcBef>
                <a:spcPts val="0"/>
              </a:spcBef>
              <a:buSzPct val="100000"/>
            </a:pPr>
            <a:r>
              <a:rPr lang="en" sz="1800"/>
              <a:t>Storage: 1 recording per second = ~300kB</a:t>
            </a:r>
          </a:p>
          <a:p>
            <a:pPr marL="914400" lvl="1" indent="-342900" rtl="0">
              <a:spcBef>
                <a:spcPts val="0"/>
              </a:spcBef>
              <a:buSzPct val="100000"/>
            </a:pPr>
            <a:r>
              <a:rPr lang="en" sz="1800"/>
              <a:t>Efficiency of algorithm is a concern</a:t>
            </a:r>
          </a:p>
          <a:p>
            <a:pPr marL="1371600" lvl="2" indent="-342900" rtl="0">
              <a:spcBef>
                <a:spcPts val="0"/>
              </a:spcBef>
              <a:buSzPct val="100000"/>
            </a:pPr>
            <a:r>
              <a:rPr lang="en" sz="1800"/>
              <a:t>GPS waypoint algorithm</a:t>
            </a:r>
          </a:p>
          <a:p>
            <a:pPr marL="1371600" lvl="2" indent="-342900" rtl="0">
              <a:spcBef>
                <a:spcPts val="0"/>
              </a:spcBef>
              <a:buSzPct val="100000"/>
            </a:pPr>
            <a:r>
              <a:rPr lang="en" sz="1800"/>
              <a:t>Navigation backtrack algorithm</a:t>
            </a:r>
          </a:p>
        </p:txBody>
      </p:sp>
      <p:sp>
        <p:nvSpPr>
          <p:cNvPr id="4" name="Oval 3"/>
          <p:cNvSpPr/>
          <p:nvPr/>
        </p:nvSpPr>
        <p:spPr>
          <a:xfrm>
            <a:off x="8689755" y="0"/>
            <a:ext cx="454245" cy="39859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Team Members</a:t>
            </a:r>
          </a:p>
        </p:txBody>
      </p:sp>
      <p:sp>
        <p:nvSpPr>
          <p:cNvPr id="73" name="Shape 73"/>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lvl="0" rtl="0">
              <a:spcBef>
                <a:spcPts val="0"/>
              </a:spcBef>
              <a:buNone/>
            </a:pPr>
            <a:r>
              <a:rPr lang="en" sz="1800"/>
              <a:t>					</a:t>
            </a:r>
          </a:p>
        </p:txBody>
      </p:sp>
      <p:pic>
        <p:nvPicPr>
          <p:cNvPr id="74" name="Shape 74"/>
          <p:cNvPicPr preferRelativeResize="0"/>
          <p:nvPr/>
        </p:nvPicPr>
        <p:blipFill>
          <a:blip r:embed="rId3">
            <a:alphaModFix/>
          </a:blip>
          <a:stretch>
            <a:fillRect/>
          </a:stretch>
        </p:blipFill>
        <p:spPr>
          <a:xfrm>
            <a:off x="381000" y="1057169"/>
            <a:ext cx="1137550" cy="1706299"/>
          </a:xfrm>
          <a:prstGeom prst="rect">
            <a:avLst/>
          </a:prstGeom>
          <a:noFill/>
          <a:ln>
            <a:noFill/>
          </a:ln>
        </p:spPr>
      </p:pic>
      <p:sp>
        <p:nvSpPr>
          <p:cNvPr id="75" name="Shape 75"/>
          <p:cNvSpPr txBox="1"/>
          <p:nvPr/>
        </p:nvSpPr>
        <p:spPr>
          <a:xfrm>
            <a:off x="200075" y="2678000"/>
            <a:ext cx="1499400" cy="215100"/>
          </a:xfrm>
          <a:prstGeom prst="rect">
            <a:avLst/>
          </a:prstGeom>
          <a:noFill/>
          <a:ln>
            <a:noFill/>
          </a:ln>
        </p:spPr>
        <p:txBody>
          <a:bodyPr lIns="91425" tIns="91425" rIns="91425" bIns="91425" anchor="t" anchorCtr="0">
            <a:noAutofit/>
          </a:bodyPr>
          <a:lstStyle/>
          <a:p>
            <a:pPr lvl="0" algn="ctr">
              <a:spcBef>
                <a:spcPts val="0"/>
              </a:spcBef>
              <a:buNone/>
            </a:pPr>
            <a:r>
              <a:rPr lang="en"/>
              <a:t>Patrick Rauker</a:t>
            </a:r>
          </a:p>
          <a:p>
            <a:pPr lvl="0" algn="ctr">
              <a:spcBef>
                <a:spcPts val="0"/>
              </a:spcBef>
              <a:buNone/>
            </a:pPr>
            <a:r>
              <a:rPr lang="en"/>
              <a:t>EE</a:t>
            </a:r>
          </a:p>
        </p:txBody>
      </p:sp>
      <p:pic>
        <p:nvPicPr>
          <p:cNvPr id="76" name="Shape 76"/>
          <p:cNvPicPr preferRelativeResize="0"/>
          <p:nvPr/>
        </p:nvPicPr>
        <p:blipFill>
          <a:blip r:embed="rId4">
            <a:alphaModFix/>
          </a:blip>
          <a:stretch>
            <a:fillRect/>
          </a:stretch>
        </p:blipFill>
        <p:spPr>
          <a:xfrm>
            <a:off x="2263650" y="1068674"/>
            <a:ext cx="1803999" cy="1706300"/>
          </a:xfrm>
          <a:prstGeom prst="rect">
            <a:avLst/>
          </a:prstGeom>
          <a:noFill/>
          <a:ln>
            <a:noFill/>
          </a:ln>
        </p:spPr>
      </p:pic>
      <p:sp>
        <p:nvSpPr>
          <p:cNvPr id="77" name="Shape 77"/>
          <p:cNvSpPr txBox="1"/>
          <p:nvPr/>
        </p:nvSpPr>
        <p:spPr>
          <a:xfrm>
            <a:off x="2324000" y="2727075"/>
            <a:ext cx="1683300" cy="449700"/>
          </a:xfrm>
          <a:prstGeom prst="rect">
            <a:avLst/>
          </a:prstGeom>
          <a:noFill/>
          <a:ln>
            <a:noFill/>
          </a:ln>
        </p:spPr>
        <p:txBody>
          <a:bodyPr lIns="91425" tIns="91425" rIns="91425" bIns="91425" anchor="t" anchorCtr="0">
            <a:noAutofit/>
          </a:bodyPr>
          <a:lstStyle/>
          <a:p>
            <a:pPr lvl="0" algn="ctr">
              <a:spcBef>
                <a:spcPts val="0"/>
              </a:spcBef>
              <a:buNone/>
            </a:pPr>
            <a:r>
              <a:rPr lang="en"/>
              <a:t>George Younes</a:t>
            </a:r>
          </a:p>
          <a:p>
            <a:pPr lvl="0" algn="ctr">
              <a:spcBef>
                <a:spcPts val="0"/>
              </a:spcBef>
              <a:buNone/>
            </a:pPr>
            <a:r>
              <a:rPr lang="en"/>
              <a:t>CSE</a:t>
            </a:r>
          </a:p>
        </p:txBody>
      </p:sp>
      <p:pic>
        <p:nvPicPr>
          <p:cNvPr id="78" name="Shape 78"/>
          <p:cNvPicPr preferRelativeResize="0"/>
          <p:nvPr/>
        </p:nvPicPr>
        <p:blipFill>
          <a:blip r:embed="rId5">
            <a:alphaModFix/>
          </a:blip>
          <a:stretch>
            <a:fillRect/>
          </a:stretch>
        </p:blipFill>
        <p:spPr>
          <a:xfrm>
            <a:off x="4791750" y="1080173"/>
            <a:ext cx="1683300" cy="1683300"/>
          </a:xfrm>
          <a:prstGeom prst="rect">
            <a:avLst/>
          </a:prstGeom>
          <a:noFill/>
          <a:ln>
            <a:noFill/>
          </a:ln>
        </p:spPr>
      </p:pic>
      <p:sp>
        <p:nvSpPr>
          <p:cNvPr id="79" name="Shape 79"/>
          <p:cNvSpPr txBox="1"/>
          <p:nvPr/>
        </p:nvSpPr>
        <p:spPr>
          <a:xfrm>
            <a:off x="4791750" y="2718050"/>
            <a:ext cx="1683300" cy="135000"/>
          </a:xfrm>
          <a:prstGeom prst="rect">
            <a:avLst/>
          </a:prstGeom>
          <a:noFill/>
          <a:ln>
            <a:noFill/>
          </a:ln>
        </p:spPr>
        <p:txBody>
          <a:bodyPr lIns="91425" tIns="91425" rIns="91425" bIns="91425" anchor="t" anchorCtr="0">
            <a:noAutofit/>
          </a:bodyPr>
          <a:lstStyle/>
          <a:p>
            <a:pPr lvl="0" algn="ctr" rtl="0">
              <a:spcBef>
                <a:spcPts val="0"/>
              </a:spcBef>
              <a:buNone/>
            </a:pPr>
            <a:r>
              <a:rPr lang="en"/>
              <a:t>Marion Meirlaen</a:t>
            </a:r>
          </a:p>
          <a:p>
            <a:pPr lvl="0" algn="ctr">
              <a:spcBef>
                <a:spcPts val="0"/>
              </a:spcBef>
              <a:buNone/>
            </a:pPr>
            <a:r>
              <a:rPr lang="en"/>
              <a:t>CSE</a:t>
            </a:r>
          </a:p>
        </p:txBody>
      </p:sp>
      <p:pic>
        <p:nvPicPr>
          <p:cNvPr id="80" name="Shape 80" descr="Rony.jpg"/>
          <p:cNvPicPr preferRelativeResize="0"/>
          <p:nvPr/>
        </p:nvPicPr>
        <p:blipFill>
          <a:blip r:embed="rId6">
            <a:alphaModFix/>
          </a:blip>
          <a:stretch>
            <a:fillRect/>
          </a:stretch>
        </p:blipFill>
        <p:spPr>
          <a:xfrm>
            <a:off x="7023799" y="1068674"/>
            <a:ext cx="1683299" cy="1683299"/>
          </a:xfrm>
          <a:prstGeom prst="rect">
            <a:avLst/>
          </a:prstGeom>
          <a:noFill/>
          <a:ln>
            <a:noFill/>
          </a:ln>
        </p:spPr>
      </p:pic>
      <p:sp>
        <p:nvSpPr>
          <p:cNvPr id="81" name="Shape 81"/>
          <p:cNvSpPr txBox="1"/>
          <p:nvPr/>
        </p:nvSpPr>
        <p:spPr>
          <a:xfrm>
            <a:off x="6963500" y="2751975"/>
            <a:ext cx="1803900" cy="399900"/>
          </a:xfrm>
          <a:prstGeom prst="rect">
            <a:avLst/>
          </a:prstGeom>
          <a:noFill/>
          <a:ln>
            <a:noFill/>
          </a:ln>
        </p:spPr>
        <p:txBody>
          <a:bodyPr lIns="91425" tIns="91425" rIns="91425" bIns="91425" anchor="t" anchorCtr="0">
            <a:noAutofit/>
          </a:bodyPr>
          <a:lstStyle/>
          <a:p>
            <a:pPr lvl="0" algn="ctr">
              <a:spcBef>
                <a:spcPts val="0"/>
              </a:spcBef>
              <a:buNone/>
            </a:pPr>
            <a:r>
              <a:rPr lang="en"/>
              <a:t>Rimannu Saad</a:t>
            </a:r>
          </a:p>
          <a:p>
            <a:pPr lvl="0" algn="ctr">
              <a:spcBef>
                <a:spcPts val="0"/>
              </a:spcBef>
              <a:buNone/>
            </a:pPr>
            <a:r>
              <a:rPr lang="en"/>
              <a:t>CSE</a:t>
            </a:r>
          </a:p>
        </p:txBody>
      </p:sp>
      <p:sp>
        <p:nvSpPr>
          <p:cNvPr id="12" name="Oval 11"/>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State Machine</a:t>
            </a:r>
            <a:endParaRPr lang="en-US" dirty="0"/>
          </a:p>
        </p:txBody>
      </p:sp>
      <p:pic>
        <p:nvPicPr>
          <p:cNvPr id="4" name="Picture 3" descr="State Diagram 3 Stat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00" y="262537"/>
            <a:ext cx="7978500" cy="5143500"/>
          </a:xfrm>
          <a:prstGeom prst="rect">
            <a:avLst/>
          </a:prstGeom>
        </p:spPr>
      </p:pic>
      <p:sp>
        <p:nvSpPr>
          <p:cNvPr id="5" name="Oval 4"/>
          <p:cNvSpPr/>
          <p:nvPr/>
        </p:nvSpPr>
        <p:spPr>
          <a:xfrm>
            <a:off x="8689755" y="0"/>
            <a:ext cx="454245" cy="39859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0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166" y="398596"/>
            <a:ext cx="5537084" cy="4160659"/>
          </a:xfrm>
          <a:prstGeom prst="rect">
            <a:avLst/>
          </a:prstGeom>
        </p:spPr>
      </p:pic>
    </p:spTree>
    <p:extLst>
      <p:ext uri="{BB962C8B-B14F-4D97-AF65-F5344CB8AC3E}">
        <p14:creationId xmlns:p14="http://schemas.microsoft.com/office/powerpoint/2010/main" val="922597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US" dirty="0" err="1" smtClean="0"/>
              <a:t>Input/Output</a:t>
            </a:r>
            <a:endParaRPr lang="en" dirty="0"/>
          </a:p>
        </p:txBody>
      </p:sp>
      <p:sp>
        <p:nvSpPr>
          <p:cNvPr id="150" name="Shape 150"/>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457200" lvl="0" indent="-342900" rtl="0">
              <a:spcBef>
                <a:spcPts val="0"/>
              </a:spcBef>
              <a:buSzPct val="100000"/>
            </a:pPr>
            <a:r>
              <a:rPr lang="en-US" sz="1800" dirty="0" smtClean="0"/>
              <a:t>Input</a:t>
            </a:r>
          </a:p>
          <a:p>
            <a:pPr marL="857250" lvl="1" indent="-342900">
              <a:spcBef>
                <a:spcPts val="0"/>
              </a:spcBef>
            </a:pPr>
            <a:r>
              <a:rPr lang="en-US" sz="1400" dirty="0" smtClean="0"/>
              <a:t>Subject movement</a:t>
            </a:r>
          </a:p>
          <a:p>
            <a:pPr marL="857250" lvl="1" indent="-342900">
              <a:spcBef>
                <a:spcPts val="0"/>
              </a:spcBef>
            </a:pPr>
            <a:r>
              <a:rPr lang="en-US" sz="1400" dirty="0" smtClean="0"/>
              <a:t>Power switch</a:t>
            </a:r>
          </a:p>
          <a:p>
            <a:pPr marL="857250" lvl="1" indent="-342900">
              <a:spcBef>
                <a:spcPts val="0"/>
              </a:spcBef>
            </a:pPr>
            <a:r>
              <a:rPr lang="en-US" sz="1400" dirty="0" smtClean="0"/>
              <a:t>Record/Playback switch</a:t>
            </a:r>
          </a:p>
          <a:p>
            <a:pPr marL="457200" indent="-342900">
              <a:spcBef>
                <a:spcPts val="0"/>
              </a:spcBef>
            </a:pPr>
            <a:r>
              <a:rPr lang="en-US" sz="1800" dirty="0" smtClean="0"/>
              <a:t>Output</a:t>
            </a:r>
          </a:p>
          <a:p>
            <a:pPr marL="857250" lvl="1" indent="-342900">
              <a:spcBef>
                <a:spcPts val="0"/>
              </a:spcBef>
            </a:pPr>
            <a:r>
              <a:rPr lang="en-US" sz="1400" dirty="0" smtClean="0"/>
              <a:t>Navigation</a:t>
            </a:r>
          </a:p>
          <a:p>
            <a:pPr marL="1257300" lvl="2" indent="-342900">
              <a:spcBef>
                <a:spcPts val="0"/>
              </a:spcBef>
            </a:pPr>
            <a:r>
              <a:rPr lang="en-US" sz="1400" dirty="0" smtClean="0"/>
              <a:t>Audio response</a:t>
            </a:r>
            <a:endParaRPr lang="en" sz="1400" dirty="0"/>
          </a:p>
        </p:txBody>
      </p:sp>
      <p:sp>
        <p:nvSpPr>
          <p:cNvPr id="4" name="Oval 3"/>
          <p:cNvSpPr/>
          <p:nvPr/>
        </p:nvSpPr>
        <p:spPr>
          <a:xfrm>
            <a:off x="8689755" y="0"/>
            <a:ext cx="454245" cy="398596"/>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a:t>MDR Deliverables</a:t>
            </a:r>
          </a:p>
        </p:txBody>
      </p:sp>
      <p:sp>
        <p:nvSpPr>
          <p:cNvPr id="174" name="Shape 174"/>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0" lvl="0" indent="0" rtl="0">
              <a:spcBef>
                <a:spcPts val="0"/>
              </a:spcBef>
              <a:buNone/>
            </a:pPr>
            <a:r>
              <a:rPr lang="en" sz="1800" dirty="0"/>
              <a:t>A device which</a:t>
            </a:r>
            <a:r>
              <a:rPr lang="en" sz="1800" dirty="0" smtClean="0"/>
              <a:t>…</a:t>
            </a:r>
            <a:endParaRPr lang="en" sz="1800" dirty="0"/>
          </a:p>
          <a:p>
            <a:pPr marL="457200" lvl="0" indent="-342900" rtl="0">
              <a:spcBef>
                <a:spcPts val="0"/>
              </a:spcBef>
              <a:buSzPct val="100000"/>
            </a:pPr>
            <a:r>
              <a:rPr lang="en-US" sz="1800" dirty="0" smtClean="0"/>
              <a:t>Shows basic end-to-end functionality</a:t>
            </a:r>
          </a:p>
          <a:p>
            <a:pPr marL="457200" lvl="0" indent="-342900" rtl="0">
              <a:spcBef>
                <a:spcPts val="0"/>
              </a:spcBef>
              <a:buSzPct val="100000"/>
            </a:pPr>
            <a:r>
              <a:rPr lang="en" sz="1800" dirty="0" smtClean="0"/>
              <a:t>Can </a:t>
            </a:r>
            <a:r>
              <a:rPr lang="en" sz="1800" dirty="0"/>
              <a:t>plot a GPS waypoint</a:t>
            </a:r>
          </a:p>
          <a:p>
            <a:pPr marL="914400" marR="0" lvl="1" indent="-342900" algn="l" rtl="0">
              <a:lnSpc>
                <a:spcPct val="100000"/>
              </a:lnSpc>
              <a:spcBef>
                <a:spcPts val="480"/>
              </a:spcBef>
              <a:spcAft>
                <a:spcPts val="0"/>
              </a:spcAft>
              <a:buClr>
                <a:srgbClr val="840C22"/>
              </a:buClr>
              <a:buSzPct val="100000"/>
              <a:buFont typeface="Noto Sans Symbols"/>
            </a:pPr>
            <a:r>
              <a:rPr lang="en" sz="1800" dirty="0"/>
              <a:t>Provide proof of meaningful location data</a:t>
            </a:r>
          </a:p>
          <a:p>
            <a:pPr marL="457200" lvl="0" indent="-342900" rtl="0">
              <a:spcBef>
                <a:spcPts val="0"/>
              </a:spcBef>
              <a:buSzPct val="100000"/>
            </a:pPr>
            <a:r>
              <a:rPr lang="en" sz="1800" dirty="0"/>
              <a:t>Can provide </a:t>
            </a:r>
            <a:r>
              <a:rPr lang="en" sz="1800" dirty="0" smtClean="0"/>
              <a:t>audio</a:t>
            </a:r>
            <a:r>
              <a:rPr lang="en" sz="1800" dirty="0" smtClean="0"/>
              <a:t> </a:t>
            </a:r>
            <a:r>
              <a:rPr lang="en" sz="1800" dirty="0"/>
              <a:t>feedback</a:t>
            </a:r>
          </a:p>
          <a:p>
            <a:pPr marL="457200" lvl="0" indent="-342900" rtl="0">
              <a:spcBef>
                <a:spcPts val="0"/>
              </a:spcBef>
              <a:buSzPct val="100000"/>
            </a:pPr>
            <a:r>
              <a:rPr lang="en" sz="1800" dirty="0"/>
              <a:t>Will ultimately display feasibility </a:t>
            </a:r>
          </a:p>
          <a:p>
            <a:pPr marL="0" marR="0" lvl="0" indent="0" algn="l" rtl="0">
              <a:lnSpc>
                <a:spcPct val="100000"/>
              </a:lnSpc>
              <a:spcBef>
                <a:spcPts val="480"/>
              </a:spcBef>
              <a:spcAft>
                <a:spcPts val="0"/>
              </a:spcAft>
              <a:buNone/>
            </a:pPr>
            <a:endParaRPr sz="1800" dirty="0"/>
          </a:p>
        </p:txBody>
      </p:sp>
      <p:sp>
        <p:nvSpPr>
          <p:cNvPr id="4" name="Oval 3"/>
          <p:cNvSpPr/>
          <p:nvPr/>
        </p:nvSpPr>
        <p:spPr>
          <a:xfrm>
            <a:off x="8689755" y="0"/>
            <a:ext cx="454245" cy="398596"/>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en-US" dirty="0" smtClean="0"/>
              <a:t>Questions?</a:t>
            </a:r>
            <a:endParaRPr lang="en-US" dirty="0"/>
          </a:p>
        </p:txBody>
      </p:sp>
    </p:spTree>
    <p:extLst>
      <p:ext uri="{BB962C8B-B14F-4D97-AF65-F5344CB8AC3E}">
        <p14:creationId xmlns:p14="http://schemas.microsoft.com/office/powerpoint/2010/main" val="545923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for the Visually Impaired</a:t>
            </a:r>
            <a:endParaRPr lang="en-US" dirty="0"/>
          </a:p>
        </p:txBody>
      </p:sp>
      <p:sp>
        <p:nvSpPr>
          <p:cNvPr id="3" name="Text Placeholder 2"/>
          <p:cNvSpPr>
            <a:spLocks noGrp="1"/>
          </p:cNvSpPr>
          <p:nvPr>
            <p:ph type="body" idx="1"/>
          </p:nvPr>
        </p:nvSpPr>
        <p:spPr>
          <a:xfrm>
            <a:off x="304800" y="915704"/>
            <a:ext cx="4065181" cy="3484996"/>
          </a:xfrm>
        </p:spPr>
        <p:txBody>
          <a:bodyPr/>
          <a:lstStyle/>
          <a:p>
            <a:r>
              <a:rPr lang="en-US" dirty="0" smtClean="0"/>
              <a:t>Current Navigation for the visually impaired includes</a:t>
            </a:r>
            <a:r>
              <a:rPr lang="mr-IN" dirty="0" smtClean="0"/>
              <a:t>…</a:t>
            </a:r>
            <a:endParaRPr lang="en-US" dirty="0" smtClean="0"/>
          </a:p>
          <a:p>
            <a:pPr lvl="1"/>
            <a:r>
              <a:rPr lang="en-US" dirty="0" smtClean="0"/>
              <a:t>Using their </a:t>
            </a:r>
            <a:r>
              <a:rPr lang="en-US" dirty="0" smtClean="0"/>
              <a:t>other senses to navigate (smell/sound)</a:t>
            </a:r>
          </a:p>
          <a:p>
            <a:pPr lvl="1"/>
            <a:r>
              <a:rPr lang="en-US" dirty="0" smtClean="0"/>
              <a:t>Help </a:t>
            </a:r>
            <a:r>
              <a:rPr lang="en-US" dirty="0" smtClean="0"/>
              <a:t>of </a:t>
            </a:r>
            <a:r>
              <a:rPr lang="en-US" dirty="0" smtClean="0"/>
              <a:t>family, friends, assistants</a:t>
            </a:r>
          </a:p>
          <a:p>
            <a:r>
              <a:rPr lang="en-US" dirty="0" smtClean="0"/>
              <a:t>Cane/dog for avoiding obstacles</a:t>
            </a:r>
            <a:endParaRPr lang="en-US" dirty="0"/>
          </a:p>
        </p:txBody>
      </p:sp>
      <p:pic>
        <p:nvPicPr>
          <p:cNvPr id="4" name="Picture 3"/>
          <p:cNvPicPr>
            <a:picLocks noChangeAspect="1"/>
          </p:cNvPicPr>
          <p:nvPr/>
        </p:nvPicPr>
        <p:blipFill>
          <a:blip r:embed="rId2"/>
          <a:stretch>
            <a:fillRect/>
          </a:stretch>
        </p:blipFill>
        <p:spPr>
          <a:xfrm>
            <a:off x="4595037" y="1237439"/>
            <a:ext cx="3939363" cy="2954522"/>
          </a:xfrm>
          <a:prstGeom prst="rect">
            <a:avLst/>
          </a:prstGeom>
        </p:spPr>
      </p:pic>
      <p:sp>
        <p:nvSpPr>
          <p:cNvPr id="5" name="Oval 4"/>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64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Significant is this Problem?</a:t>
            </a:r>
            <a:endParaRPr lang="en-US" dirty="0"/>
          </a:p>
        </p:txBody>
      </p:sp>
      <p:sp>
        <p:nvSpPr>
          <p:cNvPr id="3" name="Text Placeholder 2"/>
          <p:cNvSpPr>
            <a:spLocks noGrp="1"/>
          </p:cNvSpPr>
          <p:nvPr>
            <p:ph type="body" idx="1"/>
          </p:nvPr>
        </p:nvSpPr>
        <p:spPr/>
        <p:txBody>
          <a:bodyPr/>
          <a:lstStyle/>
          <a:p>
            <a:r>
              <a:rPr lang="en-US" dirty="0" smtClean="0"/>
              <a:t>285 million people worldwide visually </a:t>
            </a:r>
            <a:r>
              <a:rPr lang="en-US" dirty="0" smtClean="0"/>
              <a:t>impaired</a:t>
            </a:r>
          </a:p>
          <a:p>
            <a:endParaRPr lang="en-US" dirty="0" smtClean="0"/>
          </a:p>
          <a:p>
            <a:r>
              <a:rPr lang="en-US" dirty="0" smtClean="0"/>
              <a:t>39 million </a:t>
            </a:r>
            <a:r>
              <a:rPr lang="en-US" dirty="0" smtClean="0"/>
              <a:t>blind</a:t>
            </a:r>
          </a:p>
          <a:p>
            <a:pPr marL="152400" indent="0">
              <a:buNone/>
            </a:pPr>
            <a:endParaRPr lang="en-US" dirty="0" smtClean="0"/>
          </a:p>
          <a:p>
            <a:r>
              <a:rPr lang="en-US" dirty="0" smtClean="0"/>
              <a:t>Around 90% live in low-income settings</a:t>
            </a:r>
          </a:p>
          <a:p>
            <a:pPr lvl="1"/>
            <a:r>
              <a:rPr lang="en-US" dirty="0" smtClean="0"/>
              <a:t>Unable to get jobs because of dependence</a:t>
            </a:r>
            <a:endParaRPr lang="en-US" dirty="0"/>
          </a:p>
        </p:txBody>
      </p:sp>
      <p:sp>
        <p:nvSpPr>
          <p:cNvPr id="4" name="Oval 3"/>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166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Hardships </a:t>
            </a:r>
            <a:endParaRPr lang="en-US" dirty="0"/>
          </a:p>
        </p:txBody>
      </p:sp>
      <p:sp>
        <p:nvSpPr>
          <p:cNvPr id="3" name="Text Placeholder 2"/>
          <p:cNvSpPr>
            <a:spLocks noGrp="1"/>
          </p:cNvSpPr>
          <p:nvPr>
            <p:ph type="body" idx="1"/>
          </p:nvPr>
        </p:nvSpPr>
        <p:spPr>
          <a:xfrm>
            <a:off x="381000" y="1028700"/>
            <a:ext cx="4924530" cy="3372000"/>
          </a:xfrm>
        </p:spPr>
        <p:txBody>
          <a:bodyPr/>
          <a:lstStyle/>
          <a:p>
            <a:r>
              <a:rPr lang="en-US" dirty="0" smtClean="0"/>
              <a:t>Currents ways of navigating make it difficult to: </a:t>
            </a:r>
          </a:p>
          <a:p>
            <a:pPr lvl="1"/>
            <a:r>
              <a:rPr lang="en-US" dirty="0" smtClean="0"/>
              <a:t>explore new areas</a:t>
            </a:r>
          </a:p>
          <a:p>
            <a:pPr lvl="1"/>
            <a:r>
              <a:rPr lang="en-US" dirty="0" smtClean="0"/>
              <a:t>get home safely without proper training</a:t>
            </a:r>
          </a:p>
          <a:p>
            <a:pPr lvl="1"/>
            <a:r>
              <a:rPr lang="en-US" dirty="0" smtClean="0"/>
              <a:t>Can be disorienting without assistance from another person</a:t>
            </a:r>
          </a:p>
          <a:p>
            <a:pPr lvl="1"/>
            <a:endParaRPr lang="en-US" dirty="0" smtClean="0"/>
          </a:p>
          <a:p>
            <a:pPr lvl="1"/>
            <a:endParaRPr lang="en-US" dirty="0" smtClean="0"/>
          </a:p>
          <a:p>
            <a:pPr lvl="1"/>
            <a:endParaRPr lang="en-US" dirty="0"/>
          </a:p>
        </p:txBody>
      </p:sp>
      <p:pic>
        <p:nvPicPr>
          <p:cNvPr id="1030" name="Picture 6" descr="Image result for trapped in a 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530" y="921957"/>
            <a:ext cx="3822086" cy="35854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07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dirty="0"/>
              <a:t>Product Proposal</a:t>
            </a:r>
          </a:p>
        </p:txBody>
      </p:sp>
      <p:sp>
        <p:nvSpPr>
          <p:cNvPr id="87" name="Shape 87"/>
          <p:cNvSpPr txBox="1">
            <a:spLocks noGrp="1"/>
          </p:cNvSpPr>
          <p:nvPr>
            <p:ph type="body" idx="1"/>
          </p:nvPr>
        </p:nvSpPr>
        <p:spPr>
          <a:xfrm>
            <a:off x="381000" y="1028700"/>
            <a:ext cx="8153400" cy="3372000"/>
          </a:xfrm>
          <a:prstGeom prst="rect">
            <a:avLst/>
          </a:prstGeom>
        </p:spPr>
        <p:txBody>
          <a:bodyPr lIns="91425" tIns="91425" rIns="91425" bIns="91425" anchor="t" anchorCtr="0">
            <a:noAutofit/>
          </a:bodyPr>
          <a:lstStyle/>
          <a:p>
            <a:pPr marL="457200" lvl="0" indent="-342900" rtl="0">
              <a:spcBef>
                <a:spcPts val="0"/>
              </a:spcBef>
              <a:buSzPct val="100000"/>
            </a:pPr>
            <a:r>
              <a:rPr lang="en-US" sz="1800" dirty="0" smtClean="0"/>
              <a:t>An affordable navigation system that does not require vision from the user</a:t>
            </a:r>
          </a:p>
          <a:p>
            <a:pPr marL="457200" lvl="0" indent="-342900">
              <a:spcBef>
                <a:spcPts val="0"/>
              </a:spcBef>
            </a:pPr>
            <a:r>
              <a:rPr lang="en-US" sz="1800" dirty="0" smtClean="0"/>
              <a:t>Smal</a:t>
            </a:r>
            <a:r>
              <a:rPr lang="en-US" sz="1800" dirty="0" smtClean="0"/>
              <a:t>l s</a:t>
            </a:r>
            <a:r>
              <a:rPr lang="en-US" sz="1800" dirty="0" smtClean="0"/>
              <a:t>ystem </a:t>
            </a:r>
            <a:r>
              <a:rPr lang="en-US" sz="1800" dirty="0" smtClean="0"/>
              <a:t>that can </a:t>
            </a:r>
            <a:r>
              <a:rPr lang="en-US" sz="1800" dirty="0" smtClean="0"/>
              <a:t>attach </a:t>
            </a:r>
            <a:r>
              <a:rPr lang="en-US" sz="1800" dirty="0"/>
              <a:t>to </a:t>
            </a:r>
            <a:r>
              <a:rPr lang="en-US" sz="1800" dirty="0" smtClean="0"/>
              <a:t>a cane or fit in the pocket of </a:t>
            </a:r>
            <a:r>
              <a:rPr lang="en-US" sz="1800" dirty="0" smtClean="0"/>
              <a:t>the visually impaired</a:t>
            </a:r>
          </a:p>
          <a:p>
            <a:pPr marL="857250" lvl="1" indent="-342900">
              <a:spcBef>
                <a:spcPts val="0"/>
              </a:spcBef>
            </a:pPr>
            <a:r>
              <a:rPr lang="en-US" sz="1400" dirty="0" smtClean="0"/>
              <a:t>Track user’s path</a:t>
            </a:r>
          </a:p>
          <a:p>
            <a:pPr marL="857250" lvl="1" indent="-342900">
              <a:spcBef>
                <a:spcPts val="0"/>
              </a:spcBef>
            </a:pPr>
            <a:r>
              <a:rPr lang="en-US" sz="1400" dirty="0" smtClean="0"/>
              <a:t>Direct user back to starting location</a:t>
            </a:r>
          </a:p>
          <a:p>
            <a:pPr marL="457200" indent="-342900">
              <a:spcBef>
                <a:spcPts val="0"/>
              </a:spcBef>
            </a:pPr>
            <a:r>
              <a:rPr lang="en-US" sz="1800" dirty="0" smtClean="0"/>
              <a:t>Use </a:t>
            </a:r>
            <a:r>
              <a:rPr lang="en-US" sz="1800" dirty="0" smtClean="0"/>
              <a:t>audio </a:t>
            </a:r>
            <a:r>
              <a:rPr lang="en-US" sz="1800" dirty="0" smtClean="0"/>
              <a:t>feedback to provide navigation</a:t>
            </a:r>
          </a:p>
          <a:p>
            <a:pPr marL="457200" lvl="0" indent="-342900">
              <a:spcBef>
                <a:spcPts val="0"/>
              </a:spcBef>
              <a:buSzPct val="100000"/>
            </a:pPr>
            <a:r>
              <a:rPr lang="en" sz="1800" dirty="0" smtClean="0"/>
              <a:t>For </a:t>
            </a:r>
            <a:r>
              <a:rPr lang="en" sz="1800" dirty="0"/>
              <a:t>use in a traffic free zone (non-moving obstacles)</a:t>
            </a:r>
          </a:p>
        </p:txBody>
      </p:sp>
      <p:sp>
        <p:nvSpPr>
          <p:cNvPr id="4" name="Oval 3"/>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dirty="0"/>
              <a:t>Societal Impact</a:t>
            </a:r>
          </a:p>
        </p:txBody>
      </p:sp>
      <p:sp>
        <p:nvSpPr>
          <p:cNvPr id="93" name="Shape 93"/>
          <p:cNvSpPr txBox="1">
            <a:spLocks noGrp="1"/>
          </p:cNvSpPr>
          <p:nvPr>
            <p:ph type="body" idx="1"/>
          </p:nvPr>
        </p:nvSpPr>
        <p:spPr>
          <a:xfrm>
            <a:off x="381000" y="1028700"/>
            <a:ext cx="3967850" cy="3372000"/>
          </a:xfrm>
          <a:prstGeom prst="rect">
            <a:avLst/>
          </a:prstGeom>
        </p:spPr>
        <p:txBody>
          <a:bodyPr lIns="91425" tIns="91425" rIns="91425" bIns="91425" anchor="t" anchorCtr="0">
            <a:noAutofit/>
          </a:bodyPr>
          <a:lstStyle/>
          <a:p>
            <a:pPr marL="457200" lvl="0" indent="-342900" rtl="0">
              <a:spcBef>
                <a:spcPts val="0"/>
              </a:spcBef>
              <a:buSzPct val="100000"/>
            </a:pPr>
            <a:r>
              <a:rPr lang="en-US" sz="1800" dirty="0" smtClean="0"/>
              <a:t>Improves independence of</a:t>
            </a:r>
            <a:r>
              <a:rPr lang="en" sz="1800" dirty="0" smtClean="0"/>
              <a:t> </a:t>
            </a:r>
            <a:r>
              <a:rPr lang="en-US" sz="1800" dirty="0" smtClean="0"/>
              <a:t>visually</a:t>
            </a:r>
            <a:r>
              <a:rPr lang="en" sz="1800" dirty="0" smtClean="0"/>
              <a:t>-impaired</a:t>
            </a:r>
            <a:r>
              <a:rPr lang="en-US" sz="1800" dirty="0" smtClean="0"/>
              <a:t> individuals</a:t>
            </a:r>
          </a:p>
          <a:p>
            <a:pPr marL="114300" lvl="0" indent="0" rtl="0">
              <a:spcBef>
                <a:spcPts val="0"/>
              </a:spcBef>
              <a:buSzPct val="100000"/>
              <a:buNone/>
            </a:pPr>
            <a:endParaRPr lang="en-US" sz="1800" dirty="0" smtClean="0"/>
          </a:p>
          <a:p>
            <a:pPr marL="457200" lvl="0" indent="-342900" rtl="0">
              <a:spcBef>
                <a:spcPts val="0"/>
              </a:spcBef>
              <a:buSzPct val="100000"/>
            </a:pPr>
            <a:r>
              <a:rPr lang="en-US" sz="1800" dirty="0" smtClean="0"/>
              <a:t>Improves quality of life</a:t>
            </a:r>
          </a:p>
          <a:p>
            <a:pPr marL="114300" lvl="0" indent="0" rtl="0">
              <a:spcBef>
                <a:spcPts val="0"/>
              </a:spcBef>
              <a:buSzPct val="100000"/>
              <a:buNone/>
            </a:pPr>
            <a:endParaRPr lang="en" sz="1800" dirty="0"/>
          </a:p>
          <a:p>
            <a:pPr marL="457200" lvl="0" indent="-342900" rtl="0">
              <a:spcBef>
                <a:spcPts val="0"/>
              </a:spcBef>
              <a:buSzPct val="100000"/>
            </a:pPr>
            <a:r>
              <a:rPr lang="en-US" sz="1800" dirty="0" smtClean="0"/>
              <a:t>Provides peace of mind to care givers</a:t>
            </a:r>
            <a:endParaRPr lang="en" sz="1800" dirty="0"/>
          </a:p>
        </p:txBody>
      </p:sp>
      <p:pic>
        <p:nvPicPr>
          <p:cNvPr id="2" name="Picture 1"/>
          <p:cNvPicPr>
            <a:picLocks noChangeAspect="1"/>
          </p:cNvPicPr>
          <p:nvPr/>
        </p:nvPicPr>
        <p:blipFill>
          <a:blip r:embed="rId3"/>
          <a:stretch>
            <a:fillRect/>
          </a:stretch>
        </p:blipFill>
        <p:spPr>
          <a:xfrm>
            <a:off x="5252942" y="1500889"/>
            <a:ext cx="3436813" cy="1933207"/>
          </a:xfrm>
          <a:prstGeom prst="rect">
            <a:avLst/>
          </a:prstGeom>
        </p:spPr>
      </p:pic>
      <p:sp>
        <p:nvSpPr>
          <p:cNvPr id="6" name="Oval 5"/>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Alternatives</a:t>
            </a:r>
            <a:endParaRPr lang="en-US" dirty="0"/>
          </a:p>
        </p:txBody>
      </p:sp>
      <p:sp>
        <p:nvSpPr>
          <p:cNvPr id="3" name="Text Placeholder 2"/>
          <p:cNvSpPr>
            <a:spLocks noGrp="1"/>
          </p:cNvSpPr>
          <p:nvPr>
            <p:ph type="body" idx="1"/>
          </p:nvPr>
        </p:nvSpPr>
        <p:spPr>
          <a:xfrm>
            <a:off x="381000" y="1028700"/>
            <a:ext cx="4017412" cy="3372000"/>
          </a:xfrm>
        </p:spPr>
        <p:txBody>
          <a:bodyPr/>
          <a:lstStyle/>
          <a:p>
            <a:r>
              <a:rPr lang="en-US" sz="1800" dirty="0" smtClean="0"/>
              <a:t>Radar incorporated Cane</a:t>
            </a:r>
            <a:endParaRPr lang="en-US" sz="1400" dirty="0" smtClean="0"/>
          </a:p>
          <a:p>
            <a:pPr lvl="1"/>
            <a:r>
              <a:rPr lang="en-US" sz="1400" dirty="0" smtClean="0"/>
              <a:t>Uses a radar sensor in the bottom of the cane (or handle) to provide extended sensing capabilities</a:t>
            </a:r>
          </a:p>
          <a:p>
            <a:pPr lvl="1"/>
            <a:r>
              <a:rPr lang="en-US" sz="1400" dirty="0" smtClean="0"/>
              <a:t>Locates obstacles in user’s vicinity</a:t>
            </a:r>
          </a:p>
          <a:p>
            <a:pPr lvl="1"/>
            <a:r>
              <a:rPr lang="en-US" sz="1400" dirty="0" smtClean="0"/>
              <a:t>Uses two vibrating buttons</a:t>
            </a:r>
          </a:p>
          <a:p>
            <a:r>
              <a:rPr lang="en-US" sz="1800" dirty="0" smtClean="0"/>
              <a:t>Haptic feedback </a:t>
            </a:r>
            <a:r>
              <a:rPr lang="en-US" sz="1800" dirty="0" smtClean="0"/>
              <a:t>instead of </a:t>
            </a:r>
            <a:r>
              <a:rPr lang="en-US" sz="1800" dirty="0" smtClean="0"/>
              <a:t>audio</a:t>
            </a:r>
            <a:endParaRPr lang="en-US" sz="1800" dirty="0"/>
          </a:p>
          <a:p>
            <a:pPr lvl="1"/>
            <a:endParaRPr lang="en-US" sz="1400" dirty="0" smtClean="0"/>
          </a:p>
          <a:p>
            <a:pPr lvl="1"/>
            <a:endParaRPr lang="en-US" dirty="0"/>
          </a:p>
        </p:txBody>
      </p:sp>
      <p:pic>
        <p:nvPicPr>
          <p:cNvPr id="4" name="Picture 3"/>
          <p:cNvPicPr>
            <a:picLocks noChangeAspect="1"/>
          </p:cNvPicPr>
          <p:nvPr/>
        </p:nvPicPr>
        <p:blipFill>
          <a:blip r:embed="rId2"/>
          <a:stretch>
            <a:fillRect/>
          </a:stretch>
        </p:blipFill>
        <p:spPr>
          <a:xfrm>
            <a:off x="4858950" y="1028700"/>
            <a:ext cx="3675450" cy="2552396"/>
          </a:xfrm>
          <a:prstGeom prst="rect">
            <a:avLst/>
          </a:prstGeom>
        </p:spPr>
      </p:pic>
      <p:sp>
        <p:nvSpPr>
          <p:cNvPr id="5" name="Oval 4"/>
          <p:cNvSpPr/>
          <p:nvPr/>
        </p:nvSpPr>
        <p:spPr>
          <a:xfrm>
            <a:off x="8689755" y="0"/>
            <a:ext cx="454245" cy="3985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16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04800" y="457200"/>
            <a:ext cx="8839200" cy="399900"/>
          </a:xfrm>
          <a:prstGeom prst="rect">
            <a:avLst/>
          </a:prstGeom>
        </p:spPr>
        <p:txBody>
          <a:bodyPr lIns="91425" tIns="91425" rIns="91425" bIns="91425" anchor="ctr" anchorCtr="0">
            <a:noAutofit/>
          </a:bodyPr>
          <a:lstStyle/>
          <a:p>
            <a:pPr lvl="0">
              <a:spcBef>
                <a:spcPts val="0"/>
              </a:spcBef>
              <a:buNone/>
            </a:pPr>
            <a:r>
              <a:rPr lang="en" dirty="0" smtClean="0"/>
              <a:t>Operation </a:t>
            </a:r>
            <a:r>
              <a:rPr lang="en" dirty="0"/>
              <a:t>Procedure</a:t>
            </a:r>
          </a:p>
        </p:txBody>
      </p:sp>
      <p:sp>
        <p:nvSpPr>
          <p:cNvPr id="168" name="Shape 168"/>
          <p:cNvSpPr txBox="1">
            <a:spLocks noGrp="1"/>
          </p:cNvSpPr>
          <p:nvPr>
            <p:ph type="body" idx="1"/>
          </p:nvPr>
        </p:nvSpPr>
        <p:spPr>
          <a:xfrm>
            <a:off x="381000" y="915704"/>
            <a:ext cx="8153400" cy="3484996"/>
          </a:xfrm>
          <a:prstGeom prst="rect">
            <a:avLst/>
          </a:prstGeom>
        </p:spPr>
        <p:txBody>
          <a:bodyPr lIns="91425" tIns="91425" rIns="91425" bIns="91425" anchor="t" anchorCtr="0">
            <a:noAutofit/>
          </a:bodyPr>
          <a:lstStyle/>
          <a:p>
            <a:pPr marL="457200" lvl="0" indent="-342900" rtl="0">
              <a:lnSpc>
                <a:spcPct val="150000"/>
              </a:lnSpc>
              <a:spcBef>
                <a:spcPts val="0"/>
              </a:spcBef>
              <a:buSzPct val="100000"/>
            </a:pPr>
            <a:r>
              <a:rPr lang="en" sz="1800" dirty="0"/>
              <a:t>User turns on </a:t>
            </a:r>
            <a:r>
              <a:rPr lang="en" sz="1800" dirty="0" smtClean="0"/>
              <a:t>device, </a:t>
            </a:r>
            <a:r>
              <a:rPr lang="en" sz="1800" dirty="0"/>
              <a:t>once gps satellites acquired, user alerted</a:t>
            </a:r>
          </a:p>
          <a:p>
            <a:pPr marL="457200" lvl="0" indent="-342900" rtl="0">
              <a:lnSpc>
                <a:spcPct val="150000"/>
              </a:lnSpc>
              <a:spcBef>
                <a:spcPts val="0"/>
              </a:spcBef>
              <a:buSzPct val="100000"/>
            </a:pPr>
            <a:r>
              <a:rPr lang="en" sz="1800" dirty="0"/>
              <a:t>User can turn on </a:t>
            </a:r>
            <a:r>
              <a:rPr lang="en" sz="1800" dirty="0" smtClean="0"/>
              <a:t>tracking</a:t>
            </a:r>
            <a:r>
              <a:rPr lang="en-US" sz="1800" dirty="0" smtClean="0"/>
              <a:t> </a:t>
            </a:r>
            <a:r>
              <a:rPr lang="en" sz="1800" dirty="0" smtClean="0"/>
              <a:t>mode</a:t>
            </a:r>
            <a:endParaRPr lang="en" sz="1800" dirty="0"/>
          </a:p>
          <a:p>
            <a:pPr marL="457200" lvl="0" indent="-342900" rtl="0">
              <a:lnSpc>
                <a:spcPct val="150000"/>
              </a:lnSpc>
              <a:spcBef>
                <a:spcPts val="0"/>
              </a:spcBef>
              <a:buSzPct val="100000"/>
            </a:pPr>
            <a:r>
              <a:rPr lang="en" sz="1800" dirty="0"/>
              <a:t>When user </a:t>
            </a:r>
            <a:r>
              <a:rPr lang="en" sz="1800" dirty="0" smtClean="0"/>
              <a:t>decides to return, he/she </a:t>
            </a:r>
            <a:r>
              <a:rPr lang="en" sz="1800" dirty="0"/>
              <a:t>can press a button to begin </a:t>
            </a:r>
            <a:r>
              <a:rPr lang="en" sz="1800" dirty="0" smtClean="0"/>
              <a:t>the navigation</a:t>
            </a:r>
            <a:endParaRPr lang="en" sz="1800" dirty="0"/>
          </a:p>
          <a:p>
            <a:pPr marL="457200" lvl="0" indent="-342900" rtl="0">
              <a:lnSpc>
                <a:spcPct val="150000"/>
              </a:lnSpc>
              <a:spcBef>
                <a:spcPts val="0"/>
              </a:spcBef>
              <a:buSzPct val="100000"/>
            </a:pPr>
            <a:r>
              <a:rPr lang="en" sz="1800" dirty="0"/>
              <a:t>Cane guides person through turns </a:t>
            </a:r>
            <a:r>
              <a:rPr lang="en" sz="1800" dirty="0" smtClean="0"/>
              <a:t>with audio feedback</a:t>
            </a:r>
            <a:endParaRPr lang="en" sz="1800" dirty="0"/>
          </a:p>
          <a:p>
            <a:pPr marL="457200" lvl="0" indent="-342900" rtl="0">
              <a:lnSpc>
                <a:spcPct val="150000"/>
              </a:lnSpc>
              <a:spcBef>
                <a:spcPts val="0"/>
              </a:spcBef>
              <a:buSzPct val="100000"/>
            </a:pPr>
            <a:r>
              <a:rPr lang="en" sz="1800" dirty="0"/>
              <a:t>If person goes off track, </a:t>
            </a:r>
            <a:r>
              <a:rPr lang="en" sz="1800" dirty="0" smtClean="0"/>
              <a:t>device alerts person with an audio signal to get them </a:t>
            </a:r>
            <a:r>
              <a:rPr lang="en" sz="1800" dirty="0"/>
              <a:t>back on </a:t>
            </a:r>
            <a:r>
              <a:rPr lang="en" sz="1800" dirty="0" smtClean="0"/>
              <a:t>track</a:t>
            </a:r>
          </a:p>
          <a:p>
            <a:pPr marL="457200" lvl="0" indent="-342900">
              <a:lnSpc>
                <a:spcPct val="150000"/>
              </a:lnSpc>
              <a:spcBef>
                <a:spcPts val="0"/>
              </a:spcBef>
              <a:buSzPct val="100000"/>
            </a:pPr>
            <a:r>
              <a:rPr lang="en" sz="1800" dirty="0" smtClean="0"/>
              <a:t>Alert </a:t>
            </a:r>
            <a:r>
              <a:rPr lang="en" sz="1800" dirty="0"/>
              <a:t>the user to pause if gps signal is dropped</a:t>
            </a:r>
          </a:p>
        </p:txBody>
      </p:sp>
      <p:sp>
        <p:nvSpPr>
          <p:cNvPr id="4" name="Oval 3"/>
          <p:cNvSpPr/>
          <p:nvPr/>
        </p:nvSpPr>
        <p:spPr>
          <a:xfrm>
            <a:off x="8689755" y="0"/>
            <a:ext cx="454245" cy="398596"/>
          </a:xfrm>
          <a:prstGeom prst="ellipse">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784</Words>
  <Application>Microsoft Office PowerPoint</Application>
  <PresentationFormat>On-screen Show (16:9)</PresentationFormat>
  <Paragraphs>161</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Arimo</vt:lpstr>
      <vt:lpstr>Georgia</vt:lpstr>
      <vt:lpstr>Noto Sans Symbols</vt:lpstr>
      <vt:lpstr>Times New Roman</vt:lpstr>
      <vt:lpstr>Verdana</vt:lpstr>
      <vt:lpstr>Blank Presentation</vt:lpstr>
      <vt:lpstr>Preliminary Design Review</vt:lpstr>
      <vt:lpstr>Team Members</vt:lpstr>
      <vt:lpstr>Navigation for the Visually Impaired</vt:lpstr>
      <vt:lpstr>How Significant is this Problem?</vt:lpstr>
      <vt:lpstr>Hardships </vt:lpstr>
      <vt:lpstr>Product Proposal</vt:lpstr>
      <vt:lpstr>Societal Impact</vt:lpstr>
      <vt:lpstr>Design Alternatives</vt:lpstr>
      <vt:lpstr>Operation Procedure</vt:lpstr>
      <vt:lpstr>Device Requirements</vt:lpstr>
      <vt:lpstr>Block Diagram</vt:lpstr>
      <vt:lpstr>PowerPoint Presentation</vt:lpstr>
      <vt:lpstr>Proposed Hardware</vt:lpstr>
      <vt:lpstr>Raspberry Pi Zero</vt:lpstr>
      <vt:lpstr>Magnetometer/Accelerometer Head</vt:lpstr>
      <vt:lpstr>Open Ear Conduction Headphones</vt:lpstr>
      <vt:lpstr>Power Requirements</vt:lpstr>
      <vt:lpstr>PowerPoint Presentation</vt:lpstr>
      <vt:lpstr>Software </vt:lpstr>
      <vt:lpstr>Finite State Machine</vt:lpstr>
      <vt:lpstr>PowerPoint Presentation</vt:lpstr>
      <vt:lpstr>Input/Output</vt:lpstr>
      <vt:lpstr>MDR Deliverables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Design Review</dc:title>
  <cp:lastModifiedBy>Marion Meirlaen</cp:lastModifiedBy>
  <cp:revision>49</cp:revision>
  <dcterms:modified xsi:type="dcterms:W3CDTF">2016-12-02T03:17:24Z</dcterms:modified>
</cp:coreProperties>
</file>