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handoutMasterIdLst>
    <p:handoutMasterId r:id="rId5"/>
  </p:handoutMasterIdLst>
  <p:sldIdLst>
    <p:sldId id="256" r:id="rId2"/>
    <p:sldId id="257" r:id="rId3"/>
  </p:sldIdLst>
  <p:sldSz cx="21945600" cy="32918400"/>
  <p:notesSz cx="7315200" cy="9601200"/>
  <p:custDataLst>
    <p:tags r:id="rId6"/>
  </p:custDataLst>
  <p:defaultTextStyle>
    <a:defPPr>
      <a:defRPr lang="en-US"/>
    </a:defPPr>
    <a:lvl1pPr algn="ctr"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6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C1C"/>
    <a:srgbClr val="003300"/>
    <a:srgbClr val="33CCFF"/>
    <a:srgbClr val="333399"/>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C493F-CAB7-40BB-9D37-FF6DAC6B5CD0}" v="3173" dt="2017-04-24T03:35:14.124"/>
    <p1510:client id="{335AF553-2559-4AEA-8E8D-F40008ED4468}" v="91" dt="2017-04-24T03:46:59.68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p:scale>
          <a:sx n="30" d="100"/>
          <a:sy n="30" d="100"/>
        </p:scale>
        <p:origin x="2213" y="-1656"/>
      </p:cViewPr>
      <p:guideLst>
        <p:guide orient="horz" pos="10368"/>
        <p:guide pos="6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1825" cy="474663"/>
          </a:xfrm>
          <a:prstGeom prst="rect">
            <a:avLst/>
          </a:prstGeom>
          <a:noFill/>
          <a:ln w="9525">
            <a:noFill/>
            <a:miter lim="800000"/>
            <a:headEnd/>
            <a:tailEnd/>
          </a:ln>
          <a:effectLst/>
        </p:spPr>
        <p:txBody>
          <a:bodyPr vert="horz" wrap="square" lIns="101600" tIns="50801" rIns="101600" bIns="50801" numCol="1" anchor="t" anchorCtr="0" compatLnSpc="1">
            <a:prstTxWarp prst="textNoShape">
              <a:avLst/>
            </a:prstTxWarp>
          </a:bodyPr>
          <a:lstStyle>
            <a:lvl1pPr algn="l" defTabSz="1009650" eaLnBrk="0" hangingPunct="0">
              <a:defRPr sz="1300" b="0">
                <a:latin typeface="Arial"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sz="quarter" idx="1"/>
          </p:nvPr>
        </p:nvSpPr>
        <p:spPr bwMode="auto">
          <a:xfrm>
            <a:off x="4143375" y="0"/>
            <a:ext cx="3171825" cy="474663"/>
          </a:xfrm>
          <a:prstGeom prst="rect">
            <a:avLst/>
          </a:prstGeom>
          <a:noFill/>
          <a:ln w="9525">
            <a:noFill/>
            <a:miter lim="800000"/>
            <a:headEnd/>
            <a:tailEnd/>
          </a:ln>
          <a:effectLst/>
        </p:spPr>
        <p:txBody>
          <a:bodyPr vert="horz" wrap="square" lIns="101600" tIns="50801" rIns="101600" bIns="50801" numCol="1" anchor="t" anchorCtr="0" compatLnSpc="1">
            <a:prstTxWarp prst="textNoShape">
              <a:avLst/>
            </a:prstTxWarp>
          </a:bodyPr>
          <a:lstStyle>
            <a:lvl1pPr algn="r" defTabSz="1009650" eaLnBrk="0" hangingPunct="0">
              <a:defRPr sz="1300" b="0">
                <a:latin typeface="Arial" charset="0"/>
                <a:ea typeface="ＭＳ Ｐゴシック" pitchFamily="34" charset="-128"/>
                <a:cs typeface="+mn-cs"/>
              </a:defRPr>
            </a:lvl1pPr>
          </a:lstStyle>
          <a:p>
            <a:pPr>
              <a:defRPr/>
            </a:pPr>
            <a:endParaRPr lang="en-US"/>
          </a:p>
        </p:txBody>
      </p:sp>
      <p:sp>
        <p:nvSpPr>
          <p:cNvPr id="3076" name="Rectangle 4"/>
          <p:cNvSpPr>
            <a:spLocks noGrp="1" noChangeArrowheads="1"/>
          </p:cNvSpPr>
          <p:nvPr>
            <p:ph type="ftr" sz="quarter" idx="2"/>
          </p:nvPr>
        </p:nvSpPr>
        <p:spPr bwMode="auto">
          <a:xfrm>
            <a:off x="0" y="9109075"/>
            <a:ext cx="3171825" cy="476250"/>
          </a:xfrm>
          <a:prstGeom prst="rect">
            <a:avLst/>
          </a:prstGeom>
          <a:noFill/>
          <a:ln w="9525">
            <a:noFill/>
            <a:miter lim="800000"/>
            <a:headEnd/>
            <a:tailEnd/>
          </a:ln>
          <a:effectLst/>
        </p:spPr>
        <p:txBody>
          <a:bodyPr vert="horz" wrap="square" lIns="101600" tIns="50801" rIns="101600" bIns="50801" numCol="1" anchor="b" anchorCtr="0" compatLnSpc="1">
            <a:prstTxWarp prst="textNoShape">
              <a:avLst/>
            </a:prstTxWarp>
          </a:bodyPr>
          <a:lstStyle>
            <a:lvl1pPr algn="l" defTabSz="1009650" eaLnBrk="0" hangingPunct="0">
              <a:defRPr sz="1300" b="0">
                <a:latin typeface="Arial" charset="0"/>
                <a:ea typeface="ＭＳ Ｐゴシック" pitchFamily="34" charset="-128"/>
                <a:cs typeface="+mn-cs"/>
              </a:defRPr>
            </a:lvl1pPr>
          </a:lstStyle>
          <a:p>
            <a:pPr>
              <a:defRPr/>
            </a:pPr>
            <a:endParaRPr lang="en-US"/>
          </a:p>
        </p:txBody>
      </p:sp>
      <p:sp>
        <p:nvSpPr>
          <p:cNvPr id="3077" name="Rectangle 5"/>
          <p:cNvSpPr>
            <a:spLocks noGrp="1" noChangeArrowheads="1"/>
          </p:cNvSpPr>
          <p:nvPr>
            <p:ph type="sldNum" sz="quarter" idx="3"/>
          </p:nvPr>
        </p:nvSpPr>
        <p:spPr bwMode="auto">
          <a:xfrm>
            <a:off x="4143375" y="9109075"/>
            <a:ext cx="3171825" cy="476250"/>
          </a:xfrm>
          <a:prstGeom prst="rect">
            <a:avLst/>
          </a:prstGeom>
          <a:noFill/>
          <a:ln w="9525">
            <a:noFill/>
            <a:miter lim="800000"/>
            <a:headEnd/>
            <a:tailEnd/>
          </a:ln>
          <a:effectLst/>
        </p:spPr>
        <p:txBody>
          <a:bodyPr vert="horz" wrap="square" lIns="101600" tIns="50801" rIns="101600" bIns="50801" numCol="1" anchor="b" anchorCtr="0" compatLnSpc="1">
            <a:prstTxWarp prst="textNoShape">
              <a:avLst/>
            </a:prstTxWarp>
          </a:bodyPr>
          <a:lstStyle>
            <a:lvl1pPr algn="r" defTabSz="1009650" eaLnBrk="0" hangingPunct="0">
              <a:defRPr sz="1300" b="0" smtClean="0">
                <a:latin typeface="Arial" pitchFamily="34" charset="0"/>
              </a:defRPr>
            </a:lvl1pPr>
          </a:lstStyle>
          <a:p>
            <a:pPr>
              <a:defRPr/>
            </a:pPr>
            <a:fld id="{53F9922C-88D4-4AA8-97FE-81545FAA4B3E}" type="slidenum">
              <a:rPr lang="en-US"/>
              <a:pPr>
                <a:defRPr/>
              </a:pPr>
              <a:t>‹#›</a:t>
            </a:fld>
            <a:endParaRPr lang="en-US"/>
          </a:p>
        </p:txBody>
      </p:sp>
    </p:spTree>
    <p:extLst>
      <p:ext uri="{BB962C8B-B14F-4D97-AF65-F5344CB8AC3E}">
        <p14:creationId xmlns:p14="http://schemas.microsoft.com/office/powerpoint/2010/main" val="4058453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66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bwMode="auto">
          <a:xfrm>
            <a:off x="2444750" y="715963"/>
            <a:ext cx="2427288" cy="3638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p:cNvSpPr>
            <a:spLocks noGrp="1" noChangeArrowheads="1"/>
          </p:cNvSpPr>
          <p:nvPr>
            <p:ph type="body" idx="1"/>
          </p:nvPr>
        </p:nvSpPr>
        <p:spPr bwMode="auto">
          <a:xfrm>
            <a:off x="974725" y="4594225"/>
            <a:ext cx="5365750" cy="4278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1" rIns="101600" bIns="50801"/>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249225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8100" y="1200150"/>
            <a:ext cx="2159000" cy="3240088"/>
          </a:xfrm>
          <a:prstGeom prst="rect">
            <a:avLst/>
          </a:prstGeom>
          <a:noFill/>
          <a:ln w="12700">
            <a:solidFill>
              <a:prstClr val="black"/>
            </a:solidFill>
          </a:ln>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a:p>
        </p:txBody>
      </p:sp>
    </p:spTree>
    <p:extLst>
      <p:ext uri="{BB962C8B-B14F-4D97-AF65-F5344CB8AC3E}">
        <p14:creationId xmlns:p14="http://schemas.microsoft.com/office/powerpoint/2010/main" val="148496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238" y="10226675"/>
            <a:ext cx="18653125" cy="7054850"/>
          </a:xfrm>
        </p:spPr>
        <p:txBody>
          <a:bodyPr/>
          <a:lstStyle/>
          <a:p>
            <a:r>
              <a:rPr lang="en-US"/>
              <a:t>Click to edit Master title style</a:t>
            </a:r>
          </a:p>
        </p:txBody>
      </p:sp>
      <p:sp>
        <p:nvSpPr>
          <p:cNvPr id="3" name="Subtitle 2"/>
          <p:cNvSpPr>
            <a:spLocks noGrp="1"/>
          </p:cNvSpPr>
          <p:nvPr>
            <p:ph type="subTitle" idx="1"/>
          </p:nvPr>
        </p:nvSpPr>
        <p:spPr>
          <a:xfrm>
            <a:off x="3292475" y="18653125"/>
            <a:ext cx="153606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5BFD8-7117-440C-BA47-3B5A3FFA344D}" type="slidenum">
              <a:rPr lang="en-US"/>
              <a:pPr>
                <a:defRPr/>
              </a:pPr>
              <a:t>‹#›</a:t>
            </a:fld>
            <a:endParaRPr lang="en-US"/>
          </a:p>
        </p:txBody>
      </p:sp>
    </p:spTree>
    <p:extLst>
      <p:ext uri="{BB962C8B-B14F-4D97-AF65-F5344CB8AC3E}">
        <p14:creationId xmlns:p14="http://schemas.microsoft.com/office/powerpoint/2010/main" val="50189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A2D27-EF72-47A7-BFB7-994794BE2940}" type="slidenum">
              <a:rPr lang="en-US"/>
              <a:pPr>
                <a:defRPr/>
              </a:pPr>
              <a:t>‹#›</a:t>
            </a:fld>
            <a:endParaRPr lang="en-US"/>
          </a:p>
        </p:txBody>
      </p:sp>
    </p:spTree>
    <p:extLst>
      <p:ext uri="{BB962C8B-B14F-4D97-AF65-F5344CB8AC3E}">
        <p14:creationId xmlns:p14="http://schemas.microsoft.com/office/powerpoint/2010/main" val="188369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35288" y="2925763"/>
            <a:ext cx="4662487"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7825" y="2925763"/>
            <a:ext cx="13835063"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8C06AC-39D2-42C7-8F36-2973083DAB40}" type="slidenum">
              <a:rPr lang="en-US"/>
              <a:pPr>
                <a:defRPr/>
              </a:pPr>
              <a:t>‹#›</a:t>
            </a:fld>
            <a:endParaRPr lang="en-US"/>
          </a:p>
        </p:txBody>
      </p:sp>
    </p:spTree>
    <p:extLst>
      <p:ext uri="{BB962C8B-B14F-4D97-AF65-F5344CB8AC3E}">
        <p14:creationId xmlns:p14="http://schemas.microsoft.com/office/powerpoint/2010/main" val="119965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19989-A529-4BD7-89D7-125D2F01F068}" type="slidenum">
              <a:rPr lang="en-US"/>
              <a:pPr>
                <a:defRPr/>
              </a:pPr>
              <a:t>‹#›</a:t>
            </a:fld>
            <a:endParaRPr lang="en-US"/>
          </a:p>
        </p:txBody>
      </p:sp>
    </p:spTree>
    <p:extLst>
      <p:ext uri="{BB962C8B-B14F-4D97-AF65-F5344CB8AC3E}">
        <p14:creationId xmlns:p14="http://schemas.microsoft.com/office/powerpoint/2010/main" val="188396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21153438"/>
            <a:ext cx="1865312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33550" y="13952538"/>
            <a:ext cx="186531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24A907-33D7-4B97-AB9D-C16440F9B776}" type="slidenum">
              <a:rPr lang="en-US"/>
              <a:pPr>
                <a:defRPr/>
              </a:pPr>
              <a:t>‹#›</a:t>
            </a:fld>
            <a:endParaRPr lang="en-US"/>
          </a:p>
        </p:txBody>
      </p:sp>
    </p:spTree>
    <p:extLst>
      <p:ext uri="{BB962C8B-B14F-4D97-AF65-F5344CB8AC3E}">
        <p14:creationId xmlns:p14="http://schemas.microsoft.com/office/powerpoint/2010/main" val="44860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7825" y="9512300"/>
            <a:ext cx="9248775"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049000" y="9512300"/>
            <a:ext cx="9248775"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721191-1757-47AD-8936-87D7F87D58E1}" type="slidenum">
              <a:rPr lang="en-US"/>
              <a:pPr>
                <a:defRPr/>
              </a:pPr>
              <a:t>‹#›</a:t>
            </a:fld>
            <a:endParaRPr lang="en-US"/>
          </a:p>
        </p:txBody>
      </p:sp>
    </p:spTree>
    <p:extLst>
      <p:ext uri="{BB962C8B-B14F-4D97-AF65-F5344CB8AC3E}">
        <p14:creationId xmlns:p14="http://schemas.microsoft.com/office/powerpoint/2010/main" val="175338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7625"/>
            <a:ext cx="1975167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6963" y="7369175"/>
            <a:ext cx="96964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6963" y="10439400"/>
            <a:ext cx="96964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7425" y="7369175"/>
            <a:ext cx="97012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1147425" y="10439400"/>
            <a:ext cx="97012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159E9F-4FB4-4CAD-9DE9-498FF2C28D24}" type="slidenum">
              <a:rPr lang="en-US"/>
              <a:pPr>
                <a:defRPr/>
              </a:pPr>
              <a:t>‹#›</a:t>
            </a:fld>
            <a:endParaRPr lang="en-US"/>
          </a:p>
        </p:txBody>
      </p:sp>
    </p:spTree>
    <p:extLst>
      <p:ext uri="{BB962C8B-B14F-4D97-AF65-F5344CB8AC3E}">
        <p14:creationId xmlns:p14="http://schemas.microsoft.com/office/powerpoint/2010/main" val="338870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8F176B-F876-4BE4-B25F-D75392C1D686}" type="slidenum">
              <a:rPr lang="en-US"/>
              <a:pPr>
                <a:defRPr/>
              </a:pPr>
              <a:t>‹#›</a:t>
            </a:fld>
            <a:endParaRPr lang="en-US"/>
          </a:p>
        </p:txBody>
      </p:sp>
    </p:spTree>
    <p:extLst>
      <p:ext uri="{BB962C8B-B14F-4D97-AF65-F5344CB8AC3E}">
        <p14:creationId xmlns:p14="http://schemas.microsoft.com/office/powerpoint/2010/main" val="204281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2C8840-CB99-4CE7-9F00-BC2E5E2C0507}" type="slidenum">
              <a:rPr lang="en-US"/>
              <a:pPr>
                <a:defRPr/>
              </a:pPr>
              <a:t>‹#›</a:t>
            </a:fld>
            <a:endParaRPr lang="en-US"/>
          </a:p>
        </p:txBody>
      </p:sp>
    </p:spTree>
    <p:extLst>
      <p:ext uri="{BB962C8B-B14F-4D97-AF65-F5344CB8AC3E}">
        <p14:creationId xmlns:p14="http://schemas.microsoft.com/office/powerpoint/2010/main" val="13929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1275"/>
            <a:ext cx="72199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580438" y="1311275"/>
            <a:ext cx="122682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6963" y="6888163"/>
            <a:ext cx="72199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03180E-4C57-4494-8909-D73825FC9089}" type="slidenum">
              <a:rPr lang="en-US"/>
              <a:pPr>
                <a:defRPr/>
              </a:pPr>
              <a:t>‹#›</a:t>
            </a:fld>
            <a:endParaRPr lang="en-US"/>
          </a:p>
        </p:txBody>
      </p:sp>
    </p:spTree>
    <p:extLst>
      <p:ext uri="{BB962C8B-B14F-4D97-AF65-F5344CB8AC3E}">
        <p14:creationId xmlns:p14="http://schemas.microsoft.com/office/powerpoint/2010/main" val="320784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2125" y="23042563"/>
            <a:ext cx="1316672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302125" y="2941638"/>
            <a:ext cx="131667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302125" y="25763538"/>
            <a:ext cx="131667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D55C1E-DF2C-4630-AC6F-3BA4CEF35593}" type="slidenum">
              <a:rPr lang="en-US"/>
              <a:pPr>
                <a:defRPr/>
              </a:pPr>
              <a:t>‹#›</a:t>
            </a:fld>
            <a:endParaRPr lang="en-US"/>
          </a:p>
        </p:txBody>
      </p:sp>
    </p:spTree>
    <p:extLst>
      <p:ext uri="{BB962C8B-B14F-4D97-AF65-F5344CB8AC3E}">
        <p14:creationId xmlns:p14="http://schemas.microsoft.com/office/powerpoint/2010/main" val="327439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7825" y="2925763"/>
            <a:ext cx="18649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651" tIns="162326" rIns="324651" bIns="16232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47825" y="9512300"/>
            <a:ext cx="18649950" cy="197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651" tIns="162326" rIns="324651" bIns="16232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647825" y="29992638"/>
            <a:ext cx="457200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algn="l" eaLnBrk="0" hangingPunct="0">
              <a:defRPr sz="5000" b="0">
                <a:latin typeface="Times New Roman" pitchFamily="18" charset="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7496175" y="29992638"/>
            <a:ext cx="695325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eaLnBrk="0" hangingPunct="0">
              <a:defRPr sz="5000" b="0">
                <a:latin typeface="Times New Roman" pitchFamily="18" charset="0"/>
                <a:ea typeface="ＭＳ Ｐゴシック"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15725775" y="29992638"/>
            <a:ext cx="457200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algn="r" eaLnBrk="0" hangingPunct="0">
              <a:defRPr sz="5000" b="0" smtClean="0">
                <a:latin typeface="Times New Roman" pitchFamily="18" charset="0"/>
              </a:defRPr>
            </a:lvl1pPr>
          </a:lstStyle>
          <a:p>
            <a:pPr>
              <a:defRPr/>
            </a:pPr>
            <a:fld id="{AFA652B4-E5E5-4C9F-9849-55A39EF0A5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24213" rtl="0" eaLnBrk="0" fontAlgn="base" hangingPunct="0">
        <a:spcBef>
          <a:spcPct val="0"/>
        </a:spcBef>
        <a:spcAft>
          <a:spcPct val="0"/>
        </a:spcAft>
        <a:defRPr sz="15500">
          <a:solidFill>
            <a:schemeClr val="tx2"/>
          </a:solidFill>
          <a:latin typeface="+mj-lt"/>
          <a:ea typeface="ＭＳ Ｐゴシック" pitchFamily="34" charset="-128"/>
          <a:cs typeface="ＭＳ Ｐゴシック" charset="0"/>
        </a:defRPr>
      </a:lvl1pPr>
      <a:lvl2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2pPr>
      <a:lvl3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3pPr>
      <a:lvl4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4pPr>
      <a:lvl5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5pPr>
      <a:lvl6pPr marL="457200" algn="ctr" defTabSz="3224213" rtl="0" fontAlgn="base">
        <a:spcBef>
          <a:spcPct val="0"/>
        </a:spcBef>
        <a:spcAft>
          <a:spcPct val="0"/>
        </a:spcAft>
        <a:defRPr sz="15500">
          <a:solidFill>
            <a:schemeClr val="tx2"/>
          </a:solidFill>
          <a:latin typeface="Times New Roman" pitchFamily="-111" charset="0"/>
        </a:defRPr>
      </a:lvl6pPr>
      <a:lvl7pPr marL="914400" algn="ctr" defTabSz="3224213" rtl="0" fontAlgn="base">
        <a:spcBef>
          <a:spcPct val="0"/>
        </a:spcBef>
        <a:spcAft>
          <a:spcPct val="0"/>
        </a:spcAft>
        <a:defRPr sz="15500">
          <a:solidFill>
            <a:schemeClr val="tx2"/>
          </a:solidFill>
          <a:latin typeface="Times New Roman" pitchFamily="-111" charset="0"/>
        </a:defRPr>
      </a:lvl7pPr>
      <a:lvl8pPr marL="1371600" algn="ctr" defTabSz="3224213" rtl="0" fontAlgn="base">
        <a:spcBef>
          <a:spcPct val="0"/>
        </a:spcBef>
        <a:spcAft>
          <a:spcPct val="0"/>
        </a:spcAft>
        <a:defRPr sz="15500">
          <a:solidFill>
            <a:schemeClr val="tx2"/>
          </a:solidFill>
          <a:latin typeface="Times New Roman" pitchFamily="-111" charset="0"/>
        </a:defRPr>
      </a:lvl8pPr>
      <a:lvl9pPr marL="1828800" algn="ctr" defTabSz="3224213" rtl="0" fontAlgn="base">
        <a:spcBef>
          <a:spcPct val="0"/>
        </a:spcBef>
        <a:spcAft>
          <a:spcPct val="0"/>
        </a:spcAft>
        <a:defRPr sz="15500">
          <a:solidFill>
            <a:schemeClr val="tx2"/>
          </a:solidFill>
          <a:latin typeface="Times New Roman" pitchFamily="-111" charset="0"/>
        </a:defRPr>
      </a:lvl9pPr>
    </p:titleStyle>
    <p:bodyStyle>
      <a:lvl1pPr marL="1209675" indent="-1209675" algn="l" defTabSz="3224213" rtl="0" eaLnBrk="0" fontAlgn="base" hangingPunct="0">
        <a:spcBef>
          <a:spcPct val="20000"/>
        </a:spcBef>
        <a:spcAft>
          <a:spcPct val="0"/>
        </a:spcAft>
        <a:buChar char="•"/>
        <a:defRPr sz="11300">
          <a:solidFill>
            <a:schemeClr val="tx1"/>
          </a:solidFill>
          <a:latin typeface="+mn-lt"/>
          <a:ea typeface="ＭＳ Ｐゴシック" pitchFamily="34" charset="-128"/>
          <a:cs typeface="ＭＳ Ｐゴシック" charset="0"/>
        </a:defRPr>
      </a:lvl1pPr>
      <a:lvl2pPr marL="2619375" indent="-1008063" algn="l" defTabSz="3224213" rtl="0" eaLnBrk="0" fontAlgn="base" hangingPunct="0">
        <a:spcBef>
          <a:spcPct val="20000"/>
        </a:spcBef>
        <a:spcAft>
          <a:spcPct val="0"/>
        </a:spcAft>
        <a:buChar char="–"/>
        <a:defRPr sz="9800">
          <a:solidFill>
            <a:schemeClr val="tx1"/>
          </a:solidFill>
          <a:latin typeface="+mn-lt"/>
          <a:ea typeface="ＭＳ Ｐゴシック" pitchFamily="-111" charset="-128"/>
        </a:defRPr>
      </a:lvl2pPr>
      <a:lvl3pPr marL="4029075" indent="-804863" algn="l" defTabSz="3224213" rtl="0" eaLnBrk="0" fontAlgn="base" hangingPunct="0">
        <a:spcBef>
          <a:spcPct val="20000"/>
        </a:spcBef>
        <a:spcAft>
          <a:spcPct val="0"/>
        </a:spcAft>
        <a:buChar char="•"/>
        <a:defRPr sz="8400">
          <a:solidFill>
            <a:schemeClr val="tx1"/>
          </a:solidFill>
          <a:latin typeface="+mn-lt"/>
          <a:ea typeface="ＭＳ Ｐゴシック" pitchFamily="-111" charset="-128"/>
        </a:defRPr>
      </a:lvl3pPr>
      <a:lvl4pPr marL="5641975" indent="-806450" algn="l" defTabSz="3224213" rtl="0" eaLnBrk="0" fontAlgn="base" hangingPunct="0">
        <a:spcBef>
          <a:spcPct val="20000"/>
        </a:spcBef>
        <a:spcAft>
          <a:spcPct val="0"/>
        </a:spcAft>
        <a:buChar char="–"/>
        <a:defRPr sz="7100">
          <a:solidFill>
            <a:schemeClr val="tx1"/>
          </a:solidFill>
          <a:latin typeface="+mn-lt"/>
          <a:ea typeface="ＭＳ Ｐゴシック" pitchFamily="-111" charset="-128"/>
        </a:defRPr>
      </a:lvl4pPr>
      <a:lvl5pPr marL="7254875" indent="-806450" algn="l" defTabSz="3224213" rtl="0" eaLnBrk="0" fontAlgn="base" hangingPunct="0">
        <a:spcBef>
          <a:spcPct val="20000"/>
        </a:spcBef>
        <a:spcAft>
          <a:spcPct val="0"/>
        </a:spcAft>
        <a:buChar char="•"/>
        <a:defRPr sz="7100">
          <a:solidFill>
            <a:schemeClr val="tx1"/>
          </a:solidFill>
          <a:latin typeface="+mn-lt"/>
          <a:ea typeface="ＭＳ Ｐゴシック" pitchFamily="-111" charset="-128"/>
        </a:defRPr>
      </a:lvl5pPr>
      <a:lvl6pPr marL="7712075" indent="-806450" algn="l" defTabSz="3224213" rtl="0" fontAlgn="base">
        <a:spcBef>
          <a:spcPct val="20000"/>
        </a:spcBef>
        <a:spcAft>
          <a:spcPct val="0"/>
        </a:spcAft>
        <a:buChar char="•"/>
        <a:defRPr sz="7100">
          <a:solidFill>
            <a:schemeClr val="tx1"/>
          </a:solidFill>
          <a:latin typeface="+mn-lt"/>
          <a:ea typeface="ＭＳ Ｐゴシック" pitchFamily="-111" charset="-128"/>
        </a:defRPr>
      </a:lvl6pPr>
      <a:lvl7pPr marL="8169275" indent="-806450" algn="l" defTabSz="3224213" rtl="0" fontAlgn="base">
        <a:spcBef>
          <a:spcPct val="20000"/>
        </a:spcBef>
        <a:spcAft>
          <a:spcPct val="0"/>
        </a:spcAft>
        <a:buChar char="•"/>
        <a:defRPr sz="7100">
          <a:solidFill>
            <a:schemeClr val="tx1"/>
          </a:solidFill>
          <a:latin typeface="+mn-lt"/>
          <a:ea typeface="ＭＳ Ｐゴシック" pitchFamily="-111" charset="-128"/>
        </a:defRPr>
      </a:lvl7pPr>
      <a:lvl8pPr marL="8626475" indent="-806450" algn="l" defTabSz="3224213" rtl="0" fontAlgn="base">
        <a:spcBef>
          <a:spcPct val="20000"/>
        </a:spcBef>
        <a:spcAft>
          <a:spcPct val="0"/>
        </a:spcAft>
        <a:buChar char="•"/>
        <a:defRPr sz="7100">
          <a:solidFill>
            <a:schemeClr val="tx1"/>
          </a:solidFill>
          <a:latin typeface="+mn-lt"/>
          <a:ea typeface="ＭＳ Ｐゴシック" pitchFamily="-111" charset="-128"/>
        </a:defRPr>
      </a:lvl8pPr>
      <a:lvl9pPr marL="9083675" indent="-806450" algn="l" defTabSz="3224213" rtl="0" fontAlgn="base">
        <a:spcBef>
          <a:spcPct val="20000"/>
        </a:spcBef>
        <a:spcAft>
          <a:spcPct val="0"/>
        </a:spcAft>
        <a:buChar char="•"/>
        <a:defRPr sz="71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png"/><Relationship Id="rId26"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xml"/><Relationship Id="rId25" Type="http://schemas.openxmlformats.org/officeDocument/2006/relationships/image" Target="../media/image7.png"/><Relationship Id="rId2" Type="http://schemas.openxmlformats.org/officeDocument/2006/relationships/tags" Target="../tags/tag3.xml"/><Relationship Id="rId16" Type="http://schemas.openxmlformats.org/officeDocument/2006/relationships/slideLayout" Target="../slideLayouts/slideLayout7.xml"/><Relationship Id="rId20"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6.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4.png"/><Relationship Id="rId10" Type="http://schemas.openxmlformats.org/officeDocument/2006/relationships/tags" Target="../tags/tag11.xml"/><Relationship Id="rId19" Type="http://schemas.openxmlformats.org/officeDocument/2006/relationships/image" Target="../media/image2.jp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13.png"/><Relationship Id="rId3"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1.png"/><Relationship Id="rId5" Type="http://schemas.openxmlformats.org/officeDocument/2006/relationships/tags" Target="../tags/tag21.xml"/><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tags" Target="../tags/tag20.xml"/><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custDataLst>
              <p:tags r:id="rId1"/>
            </p:custDataLst>
          </p:nvPr>
        </p:nvSpPr>
        <p:spPr bwMode="auto">
          <a:xfrm>
            <a:off x="703263" y="3789363"/>
            <a:ext cx="2065020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5"/>
          <p:cNvSpPr>
            <a:spLocks noChangeArrowheads="1"/>
          </p:cNvSpPr>
          <p:nvPr>
            <p:custDataLst>
              <p:tags r:id="rId2"/>
            </p:custDataLst>
          </p:nvPr>
        </p:nvSpPr>
        <p:spPr bwMode="auto">
          <a:xfrm>
            <a:off x="561975" y="668338"/>
            <a:ext cx="20916900" cy="31678562"/>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2052" name="Rectangle 6"/>
          <p:cNvSpPr>
            <a:spLocks noChangeArrowheads="1"/>
          </p:cNvSpPr>
          <p:nvPr>
            <p:custDataLst>
              <p:tags r:id="rId3"/>
            </p:custDataLst>
          </p:nvPr>
        </p:nvSpPr>
        <p:spPr bwMode="auto">
          <a:xfrm>
            <a:off x="425450" y="500063"/>
            <a:ext cx="21189950" cy="32000825"/>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2053" name="Rectangle 7"/>
          <p:cNvSpPr>
            <a:spLocks noChangeArrowheads="1"/>
          </p:cNvSpPr>
          <p:nvPr>
            <p:custDataLst>
              <p:tags r:id="rId4"/>
            </p:custDataLst>
          </p:nvPr>
        </p:nvSpPr>
        <p:spPr bwMode="auto">
          <a:xfrm>
            <a:off x="5562600" y="981078"/>
            <a:ext cx="6686814"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err="1">
                <a:solidFill>
                  <a:srgbClr val="881C1C"/>
                </a:solidFill>
              </a:rPr>
              <a:t>Earbeamer</a:t>
            </a:r>
            <a:endParaRPr lang="en-US" altLang="en-US" sz="6000" dirty="0">
              <a:solidFill>
                <a:srgbClr val="881C1C"/>
              </a:solidFill>
            </a:endParaRPr>
          </a:p>
        </p:txBody>
      </p:sp>
      <p:sp>
        <p:nvSpPr>
          <p:cNvPr id="2054" name="Rectangle 11"/>
          <p:cNvSpPr>
            <a:spLocks noChangeArrowheads="1"/>
          </p:cNvSpPr>
          <p:nvPr>
            <p:custDataLst>
              <p:tags r:id="rId5"/>
            </p:custDataLst>
          </p:nvPr>
        </p:nvSpPr>
        <p:spPr bwMode="auto">
          <a:xfrm>
            <a:off x="4379985" y="2209008"/>
            <a:ext cx="9052044" cy="17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en-US" altLang="en-US" sz="3000">
                <a:solidFill>
                  <a:srgbClr val="881C1C"/>
                </a:solidFill>
              </a:rPr>
              <a:t>Aaron </a:t>
            </a:r>
            <a:r>
              <a:rPr lang="en-US" altLang="en-US" sz="3000" dirty="0">
                <a:solidFill>
                  <a:srgbClr val="881C1C"/>
                </a:solidFill>
              </a:rPr>
              <a:t>Lucia, Matteo Puzella, </a:t>
            </a:r>
          </a:p>
          <a:p>
            <a:pPr eaLnBrk="1" hangingPunct="1"/>
            <a:r>
              <a:rPr lang="en-US" altLang="en-US" sz="3000" dirty="0">
                <a:solidFill>
                  <a:srgbClr val="881C1C"/>
                </a:solidFill>
              </a:rPr>
              <a:t>Nathan Dunn, </a:t>
            </a:r>
            <a:r>
              <a:rPr lang="en-US" altLang="en-US" sz="3000" dirty="0" err="1">
                <a:solidFill>
                  <a:srgbClr val="881C1C"/>
                </a:solidFill>
              </a:rPr>
              <a:t>Niket</a:t>
            </a:r>
            <a:r>
              <a:rPr lang="en-US" altLang="en-US" sz="3000" dirty="0">
                <a:solidFill>
                  <a:srgbClr val="881C1C"/>
                </a:solidFill>
              </a:rPr>
              <a:t> Gupta</a:t>
            </a:r>
          </a:p>
          <a:p>
            <a:r>
              <a:rPr lang="en-US" altLang="en-US" sz="3000" dirty="0">
                <a:solidFill>
                  <a:srgbClr val="881C1C"/>
                </a:solidFill>
              </a:rPr>
              <a:t>Faculty Advisor: Prof. Mario </a:t>
            </a:r>
            <a:r>
              <a:rPr lang="en-US" altLang="en-US" sz="3000">
                <a:solidFill>
                  <a:srgbClr val="881C1C"/>
                </a:solidFill>
              </a:rPr>
              <a:t>Parente</a:t>
            </a:r>
            <a:endParaRPr lang="en-US" altLang="en-US" sz="3000" dirty="0">
              <a:solidFill>
                <a:srgbClr val="881C1C"/>
              </a:solidFill>
            </a:endParaRPr>
          </a:p>
        </p:txBody>
      </p:sp>
      <p:sp>
        <p:nvSpPr>
          <p:cNvPr id="2055" name="Rectangle 306"/>
          <p:cNvSpPr>
            <a:spLocks noChangeArrowheads="1"/>
          </p:cNvSpPr>
          <p:nvPr>
            <p:custDataLst>
              <p:tags r:id="rId6"/>
            </p:custDataLst>
          </p:nvPr>
        </p:nvSpPr>
        <p:spPr bwMode="auto">
          <a:xfrm>
            <a:off x="698500" y="831850"/>
            <a:ext cx="20654963" cy="31362650"/>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2056" name="Line 326"/>
          <p:cNvSpPr>
            <a:spLocks noChangeShapeType="1"/>
          </p:cNvSpPr>
          <p:nvPr>
            <p:custDataLst>
              <p:tags r:id="rId7"/>
            </p:custDataLst>
          </p:nvPr>
        </p:nvSpPr>
        <p:spPr bwMode="auto">
          <a:xfrm>
            <a:off x="703263" y="30259338"/>
            <a:ext cx="2065020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057" name="Picture 516" descr="UMass%20seal"/>
          <p:cNvPicPr>
            <a:picLocks noChangeAspect="1" noChangeArrowheads="1"/>
          </p:cNvPicPr>
          <p:nvPr>
            <p:custDataLst>
              <p:tags r:id="rId8"/>
            </p:custDataLst>
          </p:nvPr>
        </p:nvPicPr>
        <p:blipFill>
          <a:blip r:embed="rId18">
            <a:extLst>
              <a:ext uri="{28A0092B-C50C-407E-A947-70E740481C1C}">
                <a14:useLocalDpi xmlns:a14="http://schemas.microsoft.com/office/drawing/2010/main" val="0"/>
              </a:ext>
            </a:extLst>
          </a:blip>
          <a:srcRect/>
          <a:stretch>
            <a:fillRect/>
          </a:stretch>
        </p:blipFill>
        <p:spPr bwMode="auto">
          <a:xfrm>
            <a:off x="1331913" y="30480000"/>
            <a:ext cx="15748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524"/>
          <p:cNvSpPr txBox="1">
            <a:spLocks noChangeArrowheads="1"/>
          </p:cNvSpPr>
          <p:nvPr>
            <p:custDataLst>
              <p:tags r:id="rId9"/>
            </p:custDataLst>
          </p:nvPr>
        </p:nvSpPr>
        <p:spPr bwMode="auto">
          <a:xfrm>
            <a:off x="720725" y="30064075"/>
            <a:ext cx="205406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lnSpc>
                <a:spcPct val="60000"/>
              </a:lnSpc>
            </a:pPr>
            <a:r>
              <a:rPr lang="en-US" altLang="en-US" sz="2000" b="0" dirty="0">
                <a:cs typeface="Arial" charset="0"/>
              </a:rPr>
              <a:t>Department of Electrical and Computer Engineering</a:t>
            </a:r>
          </a:p>
          <a:p>
            <a:pPr eaLnBrk="1" hangingPunct="1">
              <a:lnSpc>
                <a:spcPct val="60000"/>
              </a:lnSpc>
            </a:pPr>
            <a:endParaRPr lang="en-US" altLang="en-US" sz="2000" b="0" dirty="0">
              <a:cs typeface="Arial" charset="0"/>
            </a:endParaRPr>
          </a:p>
          <a:p>
            <a:pPr eaLnBrk="1" hangingPunct="1">
              <a:lnSpc>
                <a:spcPct val="60000"/>
              </a:lnSpc>
            </a:pPr>
            <a:endParaRPr lang="en-US" altLang="en-US" sz="2000" b="0" dirty="0">
              <a:solidFill>
                <a:srgbClr val="0066CC"/>
              </a:solidFill>
              <a:latin typeface="Comic Sans MS" pitchFamily="66" charset="0"/>
              <a:cs typeface="Arial" charset="0"/>
            </a:endParaRPr>
          </a:p>
          <a:p>
            <a:pPr eaLnBrk="1" hangingPunct="1">
              <a:lnSpc>
                <a:spcPct val="60000"/>
              </a:lnSpc>
            </a:pPr>
            <a:r>
              <a:rPr lang="en-US" altLang="en-US" sz="3200" b="0" dirty="0">
                <a:solidFill>
                  <a:srgbClr val="39935B"/>
                </a:solidFill>
                <a:latin typeface="Copperplate Gothic Bold" pitchFamily="34" charset="0"/>
                <a:cs typeface="Arial" charset="0"/>
              </a:rPr>
              <a:t>ECE 415/ECE 416 – SENIOR DESIGN PROJECT 2017</a:t>
            </a:r>
          </a:p>
          <a:p>
            <a:pPr eaLnBrk="1" hangingPunct="1">
              <a:lnSpc>
                <a:spcPct val="60000"/>
              </a:lnSpc>
            </a:pPr>
            <a:endParaRPr lang="en-US" altLang="en-US" b="0" dirty="0">
              <a:latin typeface="Bradley Hand ITC" pitchFamily="66" charset="0"/>
              <a:cs typeface="Arial" charset="0"/>
            </a:endParaRPr>
          </a:p>
          <a:p>
            <a:pPr eaLnBrk="1" hangingPunct="1">
              <a:lnSpc>
                <a:spcPct val="60000"/>
              </a:lnSpc>
            </a:pPr>
            <a:endParaRPr lang="en-US" altLang="en-US" b="0" dirty="0">
              <a:latin typeface="Bradley Hand ITC" pitchFamily="66" charset="0"/>
              <a:cs typeface="Arial" charset="0"/>
            </a:endParaRPr>
          </a:p>
          <a:p>
            <a:pPr eaLnBrk="1" hangingPunct="1">
              <a:lnSpc>
                <a:spcPct val="40000"/>
              </a:lnSpc>
            </a:pPr>
            <a:r>
              <a:rPr lang="en-US" altLang="en-US" sz="2200" b="0" dirty="0">
                <a:cs typeface="Arial" charset="0"/>
              </a:rPr>
              <a:t>College of Engineering - University of Massachusetts Amherst</a:t>
            </a:r>
          </a:p>
        </p:txBody>
      </p:sp>
      <p:sp>
        <p:nvSpPr>
          <p:cNvPr id="2061" name="Text Box 13"/>
          <p:cNvSpPr txBox="1">
            <a:spLocks noChangeArrowheads="1"/>
          </p:cNvSpPr>
          <p:nvPr/>
        </p:nvSpPr>
        <p:spPr bwMode="auto">
          <a:xfrm>
            <a:off x="17206816" y="30480000"/>
            <a:ext cx="376256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03263" eaLnBrk="0" hangingPunct="0">
              <a:defRPr b="1">
                <a:solidFill>
                  <a:schemeClr val="tx1"/>
                </a:solidFill>
                <a:latin typeface="Arial" charset="0"/>
                <a:ea typeface="ＭＳ Ｐゴシック" charset="0"/>
                <a:cs typeface="ＭＳ Ｐゴシック" charset="0"/>
              </a:defRPr>
            </a:lvl1pPr>
            <a:lvl2pPr defTabSz="703263" eaLnBrk="0" hangingPunct="0">
              <a:defRPr b="1">
                <a:solidFill>
                  <a:schemeClr val="tx1"/>
                </a:solidFill>
                <a:latin typeface="Arial" charset="0"/>
                <a:ea typeface="ＭＳ Ｐゴシック" charset="0"/>
              </a:defRPr>
            </a:lvl2pPr>
            <a:lvl3pPr defTabSz="703263" eaLnBrk="0" hangingPunct="0">
              <a:defRPr b="1">
                <a:solidFill>
                  <a:schemeClr val="tx1"/>
                </a:solidFill>
                <a:latin typeface="Arial" charset="0"/>
                <a:ea typeface="ＭＳ Ｐゴシック" charset="0"/>
              </a:defRPr>
            </a:lvl3pPr>
            <a:lvl4pPr defTabSz="703263" eaLnBrk="0" hangingPunct="0">
              <a:defRPr b="1">
                <a:solidFill>
                  <a:schemeClr val="tx1"/>
                </a:solidFill>
                <a:latin typeface="Arial" charset="0"/>
                <a:ea typeface="ＭＳ Ｐゴシック" charset="0"/>
              </a:defRPr>
            </a:lvl4pPr>
            <a:lvl5pPr defTabSz="703263" eaLnBrk="0" hangingPunct="0">
              <a:defRPr b="1">
                <a:solidFill>
                  <a:schemeClr val="tx1"/>
                </a:solidFill>
                <a:latin typeface="Arial" charset="0"/>
                <a:ea typeface="ＭＳ Ｐゴシック" charset="0"/>
              </a:defRPr>
            </a:lvl5pPr>
            <a:lvl6pPr algn="ctr" defTabSz="703263" eaLnBrk="0" fontAlgn="base" hangingPunct="0">
              <a:spcBef>
                <a:spcPct val="0"/>
              </a:spcBef>
              <a:spcAft>
                <a:spcPct val="0"/>
              </a:spcAft>
              <a:defRPr b="1">
                <a:solidFill>
                  <a:schemeClr val="tx1"/>
                </a:solidFill>
                <a:latin typeface="Arial" charset="0"/>
                <a:ea typeface="ＭＳ Ｐゴシック" charset="0"/>
              </a:defRPr>
            </a:lvl6pPr>
            <a:lvl7pPr algn="ctr" defTabSz="703263" eaLnBrk="0" fontAlgn="base" hangingPunct="0">
              <a:spcBef>
                <a:spcPct val="0"/>
              </a:spcBef>
              <a:spcAft>
                <a:spcPct val="0"/>
              </a:spcAft>
              <a:defRPr b="1">
                <a:solidFill>
                  <a:schemeClr val="tx1"/>
                </a:solidFill>
                <a:latin typeface="Arial" charset="0"/>
                <a:ea typeface="ＭＳ Ｐゴシック" charset="0"/>
              </a:defRPr>
            </a:lvl7pPr>
            <a:lvl8pPr algn="ctr" defTabSz="703263" eaLnBrk="0" fontAlgn="base" hangingPunct="0">
              <a:spcBef>
                <a:spcPct val="0"/>
              </a:spcBef>
              <a:spcAft>
                <a:spcPct val="0"/>
              </a:spcAft>
              <a:defRPr b="1">
                <a:solidFill>
                  <a:schemeClr val="tx1"/>
                </a:solidFill>
                <a:latin typeface="Arial" charset="0"/>
                <a:ea typeface="ＭＳ Ｐゴシック" charset="0"/>
              </a:defRPr>
            </a:lvl8pPr>
            <a:lvl9pPr algn="ctr" defTabSz="703263"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r>
              <a:rPr lang="en-US" sz="8800" dirty="0"/>
              <a:t>SDP17</a:t>
            </a:r>
          </a:p>
        </p:txBody>
      </p:sp>
      <p:sp>
        <p:nvSpPr>
          <p:cNvPr id="2060" name="Rectangle 7"/>
          <p:cNvSpPr>
            <a:spLocks noChangeArrowheads="1"/>
          </p:cNvSpPr>
          <p:nvPr>
            <p:custDataLst>
              <p:tags r:id="rId10"/>
            </p:custDataLst>
          </p:nvPr>
        </p:nvSpPr>
        <p:spPr bwMode="auto">
          <a:xfrm>
            <a:off x="2209800" y="4500563"/>
            <a:ext cx="58134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Abstract</a:t>
            </a:r>
          </a:p>
        </p:txBody>
      </p:sp>
      <p:sp>
        <p:nvSpPr>
          <p:cNvPr id="2" name="Rectangle 7"/>
          <p:cNvSpPr>
            <a:spLocks noChangeArrowheads="1"/>
          </p:cNvSpPr>
          <p:nvPr>
            <p:custDataLst>
              <p:tags r:id="rId11"/>
            </p:custDataLst>
          </p:nvPr>
        </p:nvSpPr>
        <p:spPr bwMode="auto">
          <a:xfrm>
            <a:off x="1765300" y="10298511"/>
            <a:ext cx="70739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Block Diagram</a:t>
            </a:r>
          </a:p>
        </p:txBody>
      </p:sp>
      <p:sp>
        <p:nvSpPr>
          <p:cNvPr id="2062" name="Rectangle 7"/>
          <p:cNvSpPr>
            <a:spLocks noChangeArrowheads="1"/>
          </p:cNvSpPr>
          <p:nvPr>
            <p:custDataLst>
              <p:tags r:id="rId12"/>
            </p:custDataLst>
          </p:nvPr>
        </p:nvSpPr>
        <p:spPr bwMode="auto">
          <a:xfrm>
            <a:off x="12420600" y="4511675"/>
            <a:ext cx="70739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Beamforming</a:t>
            </a:r>
          </a:p>
        </p:txBody>
      </p:sp>
      <p:sp>
        <p:nvSpPr>
          <p:cNvPr id="2063" name="Rectangle 7"/>
          <p:cNvSpPr>
            <a:spLocks noChangeArrowheads="1"/>
          </p:cNvSpPr>
          <p:nvPr>
            <p:custDataLst>
              <p:tags r:id="rId13"/>
            </p:custDataLst>
          </p:nvPr>
        </p:nvSpPr>
        <p:spPr bwMode="auto">
          <a:xfrm>
            <a:off x="12495958" y="13341063"/>
            <a:ext cx="70739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Results</a:t>
            </a:r>
          </a:p>
        </p:txBody>
      </p:sp>
      <p:sp>
        <p:nvSpPr>
          <p:cNvPr id="2064" name="Rectangle 7"/>
          <p:cNvSpPr>
            <a:spLocks noChangeArrowheads="1"/>
          </p:cNvSpPr>
          <p:nvPr>
            <p:custDataLst>
              <p:tags r:id="rId14"/>
            </p:custDataLst>
          </p:nvPr>
        </p:nvSpPr>
        <p:spPr bwMode="auto">
          <a:xfrm>
            <a:off x="1655172" y="20068579"/>
            <a:ext cx="70739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Specifications</a:t>
            </a:r>
          </a:p>
        </p:txBody>
      </p:sp>
      <p:sp>
        <p:nvSpPr>
          <p:cNvPr id="2065" name="Rectangle 7"/>
          <p:cNvSpPr>
            <a:spLocks noChangeArrowheads="1"/>
          </p:cNvSpPr>
          <p:nvPr>
            <p:custDataLst>
              <p:tags r:id="rId15"/>
            </p:custDataLst>
          </p:nvPr>
        </p:nvSpPr>
        <p:spPr bwMode="auto">
          <a:xfrm>
            <a:off x="6896100" y="27907940"/>
            <a:ext cx="7848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Acknowledgement</a:t>
            </a:r>
          </a:p>
        </p:txBody>
      </p:sp>
      <p:pic>
        <p:nvPicPr>
          <p:cNvPr id="9" name="Picture 8"/>
          <p:cNvPicPr>
            <a:picLocks noChangeAspect="1"/>
          </p:cNvPicPr>
          <p:nvPr/>
        </p:nvPicPr>
        <p:blipFill rotWithShape="1">
          <a:blip r:embed="rId19"/>
          <a:srcRect l="8946" t="21277" r="15637" b="49847"/>
          <a:stretch/>
        </p:blipFill>
        <p:spPr>
          <a:xfrm>
            <a:off x="12930435" y="1106729"/>
            <a:ext cx="8336901" cy="2393360"/>
          </a:xfrm>
          <a:prstGeom prst="rect">
            <a:avLst/>
          </a:prstGeom>
        </p:spPr>
      </p:pic>
      <p:sp>
        <p:nvSpPr>
          <p:cNvPr id="19" name="TextBox 18"/>
          <p:cNvSpPr txBox="1"/>
          <p:nvPr/>
        </p:nvSpPr>
        <p:spPr>
          <a:xfrm>
            <a:off x="914400" y="5223779"/>
            <a:ext cx="9430778" cy="4955203"/>
          </a:xfrm>
          <a:prstGeom prst="rect">
            <a:avLst/>
          </a:prstGeom>
          <a:noFill/>
        </p:spPr>
        <p:txBody>
          <a:bodyPr wrap="square" rtlCol="0">
            <a:spAutoFit/>
          </a:bodyPr>
          <a:lstStyle/>
          <a:p>
            <a:pPr algn="l"/>
            <a:endParaRPr lang="en-US" sz="3600" dirty="0"/>
          </a:p>
          <a:p>
            <a:pPr algn="just"/>
            <a:r>
              <a:rPr lang="en-US" sz="2800" dirty="0" err="1"/>
              <a:t>Earbeamer</a:t>
            </a:r>
            <a:r>
              <a:rPr lang="en-US" sz="2800" dirty="0"/>
              <a:t> is </a:t>
            </a:r>
            <a:r>
              <a:rPr lang="en-US" sz="2800"/>
              <a:t>a </a:t>
            </a:r>
            <a:r>
              <a:rPr lang="en-US" sz="2800" dirty="0"/>
              <a:t>stationary, wall-mounted hearing aid system targeted at the senior citizen population that allows users precise control over the audio output of particular individuals within the room. By applying beamforming in parallel over a microphone array, the audio of each identified individual is isolated, and may be attenuated or amplified. Through an Xbox Kinect, the movements of each individual are tracked, ensuring that a conversation is unimpeded regardless of movement within the room.</a:t>
            </a:r>
            <a:endParaRPr lang="en-US" sz="3000" dirty="0"/>
          </a:p>
        </p:txBody>
      </p:sp>
      <p:sp>
        <p:nvSpPr>
          <p:cNvPr id="20" name="AutoShape 8" descr="Image result for hearing horn"/>
          <p:cNvSpPr>
            <a:spLocks noChangeAspect="1" noChangeArrowheads="1"/>
          </p:cNvSpPr>
          <p:nvPr/>
        </p:nvSpPr>
        <p:spPr bwMode="auto">
          <a:xfrm>
            <a:off x="10820400" y="1630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7" name="Table 26"/>
          <p:cNvGraphicFramePr>
            <a:graphicFrameLocks noGrp="1"/>
          </p:cNvGraphicFramePr>
          <p:nvPr>
            <p:extLst>
              <p:ext uri="{D42A27DB-BD31-4B8C-83A1-F6EECF244321}">
                <p14:modId xmlns:p14="http://schemas.microsoft.com/office/powerpoint/2010/main" val="2459027538"/>
              </p:ext>
            </p:extLst>
          </p:nvPr>
        </p:nvGraphicFramePr>
        <p:xfrm>
          <a:off x="1283518" y="21491716"/>
          <a:ext cx="8645763" cy="5802477"/>
        </p:xfrm>
        <a:graphic>
          <a:graphicData uri="http://schemas.openxmlformats.org/drawingml/2006/table">
            <a:tbl>
              <a:tblPr/>
              <a:tblGrid>
                <a:gridCol w="2881921">
                  <a:extLst>
                    <a:ext uri="{9D8B030D-6E8A-4147-A177-3AD203B41FA5}">
                      <a16:colId xmlns:a16="http://schemas.microsoft.com/office/drawing/2014/main" val="69273188"/>
                    </a:ext>
                  </a:extLst>
                </a:gridCol>
                <a:gridCol w="2881921">
                  <a:extLst>
                    <a:ext uri="{9D8B030D-6E8A-4147-A177-3AD203B41FA5}">
                      <a16:colId xmlns:a16="http://schemas.microsoft.com/office/drawing/2014/main" val="2769424534"/>
                    </a:ext>
                  </a:extLst>
                </a:gridCol>
                <a:gridCol w="2881921">
                  <a:extLst>
                    <a:ext uri="{9D8B030D-6E8A-4147-A177-3AD203B41FA5}">
                      <a16:colId xmlns:a16="http://schemas.microsoft.com/office/drawing/2014/main" val="3446242421"/>
                    </a:ext>
                  </a:extLst>
                </a:gridCol>
              </a:tblGrid>
              <a:tr h="474751">
                <a:tc>
                  <a:txBody>
                    <a:bodyPr/>
                    <a:lstStyle/>
                    <a:p>
                      <a:pPr algn="ctr" rtl="0" fontAlgn="t">
                        <a:spcBef>
                          <a:spcPts val="0"/>
                        </a:spcBef>
                        <a:spcAft>
                          <a:spcPts val="0"/>
                        </a:spcAft>
                      </a:pPr>
                      <a:r>
                        <a:rPr lang="en-US" sz="2400" b="1" i="0" u="none" strike="noStrike" dirty="0">
                          <a:solidFill>
                            <a:sysClr val="windowText" lastClr="000000"/>
                          </a:solidFill>
                          <a:effectLst/>
                          <a:latin typeface="Arial" panose="020B0604020202020204" pitchFamily="34" charset="0"/>
                        </a:rPr>
                        <a:t>Specification</a:t>
                      </a:r>
                      <a:endParaRPr lang="en-US" sz="2400" dirty="0">
                        <a:solidFill>
                          <a:sysClr val="windowText" lastClr="000000"/>
                        </a:solidFill>
                        <a:effectLst/>
                      </a:endParaRPr>
                    </a:p>
                  </a:txBody>
                  <a:tcPr marL="76200" marR="76200" marT="76200" marB="76200">
                    <a:lnL w="12700" cap="flat" cmpd="sng" algn="ctr">
                      <a:solidFill>
                        <a:schemeClr val="tx1"/>
                      </a:solidFill>
                      <a:prstDash val="solid"/>
                      <a:round/>
                      <a:headEnd type="none" w="med" len="med"/>
                      <a:tailEnd type="none" w="med" len="med"/>
                    </a:lnL>
                    <a:lnR w="7620" cap="flat" cmpd="sng" algn="ctr">
                      <a:solidFill>
                        <a:srgbClr val="9E9E9E"/>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ysClr val="windowText" lastClr="000000"/>
                          </a:solidFill>
                          <a:effectLst/>
                          <a:latin typeface="Arial" panose="020B0604020202020204" pitchFamily="34" charset="0"/>
                        </a:rPr>
                        <a:t>MDR Report</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ysClr val="windowText" lastClr="000000"/>
                          </a:solidFill>
                          <a:effectLst/>
                          <a:latin typeface="Arial" panose="020B0604020202020204" pitchFamily="34" charset="0"/>
                        </a:rPr>
                        <a:t>Final</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434214021"/>
                  </a:ext>
                </a:extLst>
              </a:tr>
              <a:tr h="462459">
                <a:tc>
                  <a:txBody>
                    <a:bodyPr/>
                    <a:lstStyle/>
                    <a:p>
                      <a:pPr rtl="0" fontAlgn="t">
                        <a:spcBef>
                          <a:spcPts val="0"/>
                        </a:spcBef>
                        <a:spcAft>
                          <a:spcPts val="0"/>
                        </a:spcAft>
                      </a:pPr>
                      <a:r>
                        <a:rPr lang="en-US" sz="2400" b="0" i="0" u="none" strike="noStrike" dirty="0">
                          <a:solidFill>
                            <a:sysClr val="windowText" lastClr="000000"/>
                          </a:solidFill>
                          <a:effectLst/>
                          <a:latin typeface="Arial" panose="020B0604020202020204" pitchFamily="34" charset="0"/>
                        </a:rPr>
                        <a:t>Array Size</a:t>
                      </a:r>
                      <a:endParaRPr lang="en-US" sz="2400" dirty="0">
                        <a:solidFill>
                          <a:sysClr val="windowText" lastClr="000000"/>
                        </a:solidFill>
                        <a:effectLst/>
                      </a:endParaRPr>
                    </a:p>
                  </a:txBody>
                  <a:tcPr marL="76200" marR="76200" marT="76200" marB="76200">
                    <a:lnL w="12700" cap="flat" cmpd="sng" algn="ctr">
                      <a:solidFill>
                        <a:schemeClr val="tx1"/>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chemeClr val="bg2">
                        <a:lumMod val="40000"/>
                        <a:lumOff val="60000"/>
                      </a:schemeClr>
                    </a:solidFill>
                  </a:tcPr>
                </a:tc>
                <a:tc>
                  <a:txBody>
                    <a:bodyPr/>
                    <a:lstStyle/>
                    <a:p>
                      <a:pPr rtl="0" fontAlgn="t">
                        <a:spcBef>
                          <a:spcPts val="0"/>
                        </a:spcBef>
                        <a:spcAft>
                          <a:spcPts val="0"/>
                        </a:spcAft>
                      </a:pPr>
                      <a:r>
                        <a:rPr lang="en-US" sz="2400" b="0" i="0" u="none" strike="noStrike" dirty="0">
                          <a:solidFill>
                            <a:sysClr val="windowText" lastClr="000000"/>
                          </a:solidFill>
                          <a:effectLst/>
                          <a:latin typeface="Arial" panose="020B0604020202020204" pitchFamily="34" charset="0"/>
                        </a:rPr>
                        <a:t>&lt; 2m</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chemeClr val="bg2">
                        <a:lumMod val="40000"/>
                        <a:lumOff val="60000"/>
                      </a:schemeClr>
                    </a:solidFill>
                  </a:tcPr>
                </a:tc>
                <a:tc>
                  <a:txBody>
                    <a:bodyPr/>
                    <a:lstStyle/>
                    <a:p>
                      <a:pPr rtl="0" fontAlgn="t">
                        <a:spcBef>
                          <a:spcPts val="0"/>
                        </a:spcBef>
                        <a:spcAft>
                          <a:spcPts val="0"/>
                        </a:spcAft>
                      </a:pPr>
                      <a:r>
                        <a:rPr lang="en-US" sz="2400" b="0" i="0" u="none" strike="noStrike" dirty="0">
                          <a:solidFill>
                            <a:sysClr val="windowText" lastClr="000000"/>
                          </a:solidFill>
                          <a:effectLst/>
                          <a:latin typeface="Arial" panose="020B0604020202020204" pitchFamily="34" charset="0"/>
                        </a:rPr>
                        <a:t>0.914m</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926340080"/>
                  </a:ext>
                </a:extLst>
              </a:tr>
              <a:tr h="788901">
                <a:tc>
                  <a:txBody>
                    <a:bodyPr/>
                    <a:lstStyle/>
                    <a:p>
                      <a:pPr rtl="0" fontAlgn="t">
                        <a:spcBef>
                          <a:spcPts val="0"/>
                        </a:spcBef>
                        <a:spcAft>
                          <a:spcPts val="0"/>
                        </a:spcAft>
                      </a:pPr>
                      <a:r>
                        <a:rPr lang="en-US" sz="2400" b="0" i="0" u="none" strike="noStrike" dirty="0">
                          <a:solidFill>
                            <a:sysClr val="windowText" lastClr="000000"/>
                          </a:solidFill>
                          <a:effectLst/>
                          <a:latin typeface="Arial" panose="020B0604020202020204" pitchFamily="34" charset="0"/>
                        </a:rPr>
                        <a:t>Target Identification Range</a:t>
                      </a:r>
                      <a:endParaRPr lang="en-US" sz="2400" dirty="0">
                        <a:solidFill>
                          <a:sysClr val="windowText" lastClr="000000"/>
                        </a:solidFill>
                        <a:effectLst/>
                      </a:endParaRPr>
                    </a:p>
                  </a:txBody>
                  <a:tcPr marL="76200" marR="76200" marT="76200" marB="76200">
                    <a:lnL w="12700" cap="flat" cmpd="sng" algn="ctr">
                      <a:solidFill>
                        <a:schemeClr val="tx1"/>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dirty="0">
                          <a:solidFill>
                            <a:sysClr val="windowText" lastClr="000000"/>
                          </a:solidFill>
                          <a:effectLst/>
                          <a:latin typeface="Arial" panose="020B0604020202020204" pitchFamily="34" charset="0"/>
                        </a:rPr>
                        <a:t>&gt; 20 feet </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ysClr val="windowText" lastClr="000000"/>
                          </a:solidFill>
                          <a:effectLst/>
                          <a:latin typeface="Arial" panose="020B0604020202020204" pitchFamily="34" charset="0"/>
                        </a:rPr>
                        <a:t>18</a:t>
                      </a:r>
                      <a:r>
                        <a:rPr lang="en-US" sz="2400" b="0" i="0" u="none" strike="noStrike" baseline="0">
                          <a:solidFill>
                            <a:sysClr val="windowText" lastClr="000000"/>
                          </a:solidFill>
                          <a:effectLst/>
                          <a:latin typeface="Arial" panose="020B0604020202020204" pitchFamily="34" charset="0"/>
                        </a:rPr>
                        <a:t> feet</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058373729"/>
                  </a:ext>
                </a:extLst>
              </a:tr>
              <a:tr h="786130">
                <a:tc>
                  <a:txBody>
                    <a:bodyPr/>
                    <a:lstStyle/>
                    <a:p>
                      <a:pPr rtl="0" fontAlgn="t">
                        <a:spcBef>
                          <a:spcPts val="0"/>
                        </a:spcBef>
                        <a:spcAft>
                          <a:spcPts val="0"/>
                        </a:spcAft>
                      </a:pPr>
                      <a:r>
                        <a:rPr lang="en-US" sz="2400" b="0" i="0" u="none" strike="noStrike">
                          <a:solidFill>
                            <a:sysClr val="windowText" lastClr="000000"/>
                          </a:solidFill>
                          <a:effectLst/>
                          <a:latin typeface="Arial" panose="020B0604020202020204" pitchFamily="34" charset="0"/>
                        </a:rPr>
                        <a:t>Angle of Operation</a:t>
                      </a:r>
                      <a:endParaRPr lang="en-US" sz="2400">
                        <a:solidFill>
                          <a:sysClr val="windowText" lastClr="000000"/>
                        </a:solidFill>
                        <a:effectLst/>
                      </a:endParaRPr>
                    </a:p>
                  </a:txBody>
                  <a:tcPr marL="76200" marR="76200" marT="76200" marB="76200">
                    <a:lnL w="12700" cap="flat" cmpd="sng" algn="ctr">
                      <a:solidFill>
                        <a:schemeClr val="tx1"/>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chemeClr val="bg2">
                        <a:lumMod val="40000"/>
                        <a:lumOff val="60000"/>
                      </a:schemeClr>
                    </a:solidFill>
                  </a:tcPr>
                </a:tc>
                <a:tc>
                  <a:txBody>
                    <a:bodyPr/>
                    <a:lstStyle/>
                    <a:p>
                      <a:pPr rtl="0" fontAlgn="t">
                        <a:spcBef>
                          <a:spcPts val="0"/>
                        </a:spcBef>
                        <a:spcAft>
                          <a:spcPts val="0"/>
                        </a:spcAft>
                      </a:pPr>
                      <a:r>
                        <a:rPr lang="en-US" sz="2400" b="0" i="0" u="none" strike="noStrike">
                          <a:solidFill>
                            <a:sysClr val="windowText" lastClr="000000"/>
                          </a:solidFill>
                          <a:effectLst/>
                          <a:latin typeface="Arial" panose="020B0604020202020204" pitchFamily="34" charset="0"/>
                        </a:rPr>
                        <a:t>30</a:t>
                      </a:r>
                      <a:r>
                        <a:rPr lang="en-US" sz="2400" b="0" i="0" u="none" strike="noStrike" baseline="30000">
                          <a:solidFill>
                            <a:sysClr val="windowText" lastClr="000000"/>
                          </a:solidFill>
                          <a:effectLst/>
                          <a:latin typeface="Arial" panose="020B0604020202020204" pitchFamily="34" charset="0"/>
                        </a:rPr>
                        <a:t>o</a:t>
                      </a:r>
                      <a:r>
                        <a:rPr lang="en-US" sz="2400" b="0" i="0" u="none" strike="noStrike">
                          <a:solidFill>
                            <a:sysClr val="windowText" lastClr="000000"/>
                          </a:solidFill>
                          <a:effectLst/>
                          <a:latin typeface="Arial" panose="020B0604020202020204" pitchFamily="34" charset="0"/>
                        </a:rPr>
                        <a:t> to 150</a:t>
                      </a:r>
                      <a:r>
                        <a:rPr lang="en-US" sz="2400" b="0" i="0" u="none" strike="noStrike" baseline="30000">
                          <a:solidFill>
                            <a:sysClr val="windowText" lastClr="000000"/>
                          </a:solidFill>
                          <a:effectLst/>
                          <a:latin typeface="Arial" panose="020B0604020202020204" pitchFamily="34" charset="0"/>
                        </a:rPr>
                        <a:t>o</a:t>
                      </a:r>
                      <a:endParaRPr lang="en-US" sz="240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chemeClr val="bg2">
                        <a:lumMod val="40000"/>
                        <a:lumOff val="60000"/>
                      </a:schemeClr>
                    </a:solidFill>
                  </a:tcPr>
                </a:tc>
                <a:tc>
                  <a:txBody>
                    <a:bodyPr/>
                    <a:lstStyle/>
                    <a:p>
                      <a:pPr rtl="0" fontAlgn="t">
                        <a:spcBef>
                          <a:spcPts val="0"/>
                        </a:spcBef>
                        <a:spcAft>
                          <a:spcPts val="0"/>
                        </a:spcAft>
                      </a:pPr>
                      <a:r>
                        <a:rPr lang="en-US" sz="2400" b="0" i="0" u="none" strike="noStrike" dirty="0">
                          <a:solidFill>
                            <a:sysClr val="windowText" lastClr="000000"/>
                          </a:solidFill>
                          <a:effectLst/>
                          <a:latin typeface="Arial" panose="020B0604020202020204" pitchFamily="34" charset="0"/>
                        </a:rPr>
                        <a:t>30</a:t>
                      </a:r>
                      <a:r>
                        <a:rPr lang="en-US" sz="2400" b="0" i="0" u="none" strike="noStrike" baseline="30000" dirty="0">
                          <a:solidFill>
                            <a:sysClr val="windowText" lastClr="000000"/>
                          </a:solidFill>
                          <a:effectLst/>
                          <a:latin typeface="Arial" panose="020B0604020202020204" pitchFamily="34" charset="0"/>
                        </a:rPr>
                        <a:t>o</a:t>
                      </a:r>
                      <a:r>
                        <a:rPr lang="en-US" sz="2400" b="0" i="0" u="none" strike="noStrike" dirty="0">
                          <a:solidFill>
                            <a:sysClr val="windowText" lastClr="000000"/>
                          </a:solidFill>
                          <a:effectLst/>
                          <a:latin typeface="Arial" panose="020B0604020202020204" pitchFamily="34" charset="0"/>
                        </a:rPr>
                        <a:t> to 150</a:t>
                      </a:r>
                      <a:r>
                        <a:rPr lang="en-US" sz="2400" b="0" i="0" u="none" strike="noStrike" baseline="30000" dirty="0">
                          <a:solidFill>
                            <a:sysClr val="windowText" lastClr="000000"/>
                          </a:solidFill>
                          <a:effectLst/>
                          <a:latin typeface="Arial" panose="020B0604020202020204" pitchFamily="34" charset="0"/>
                        </a:rPr>
                        <a:t>o</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4041041826"/>
                  </a:ext>
                </a:extLst>
              </a:tr>
              <a:tr h="788901">
                <a:tc>
                  <a:txBody>
                    <a:bodyPr/>
                    <a:lstStyle/>
                    <a:p>
                      <a:pPr rtl="0" fontAlgn="t">
                        <a:spcBef>
                          <a:spcPts val="0"/>
                        </a:spcBef>
                        <a:spcAft>
                          <a:spcPts val="0"/>
                        </a:spcAft>
                      </a:pPr>
                      <a:r>
                        <a:rPr lang="en-US" sz="2400" b="0" i="0" u="none" strike="noStrike">
                          <a:solidFill>
                            <a:sysClr val="windowText" lastClr="000000"/>
                          </a:solidFill>
                          <a:effectLst/>
                          <a:latin typeface="Arial" panose="020B0604020202020204" pitchFamily="34" charset="0"/>
                        </a:rPr>
                        <a:t>Maximum Targets</a:t>
                      </a:r>
                      <a:endParaRPr lang="en-US" sz="2400" dirty="0">
                        <a:solidFill>
                          <a:sysClr val="windowText" lastClr="000000"/>
                        </a:solidFill>
                        <a:effectLst/>
                      </a:endParaRPr>
                    </a:p>
                  </a:txBody>
                  <a:tcPr marL="76200" marR="76200" marT="76200" marB="76200">
                    <a:lnL w="12700" cap="flat" cmpd="sng" algn="ctr">
                      <a:solidFill>
                        <a:schemeClr val="tx1"/>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dirty="0">
                          <a:solidFill>
                            <a:sysClr val="windowText" lastClr="000000"/>
                          </a:solidFill>
                          <a:effectLst/>
                          <a:latin typeface="Arial" panose="020B0604020202020204" pitchFamily="34" charset="0"/>
                        </a:rPr>
                        <a:t>4</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ysClr val="windowText" lastClr="000000"/>
                          </a:solidFill>
                          <a:effectLst/>
                          <a:latin typeface="Arial" panose="020B0604020202020204" pitchFamily="34" charset="0"/>
                        </a:rPr>
                        <a:t>4</a:t>
                      </a:r>
                      <a:endParaRPr lang="en-US" sz="240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383549219"/>
                  </a:ext>
                </a:extLst>
              </a:tr>
              <a:tr h="1000145">
                <a:tc>
                  <a:txBody>
                    <a:bodyPr/>
                    <a:lstStyle/>
                    <a:p>
                      <a:pPr rtl="0" fontAlgn="t">
                        <a:spcBef>
                          <a:spcPts val="0"/>
                        </a:spcBef>
                        <a:spcAft>
                          <a:spcPts val="0"/>
                        </a:spcAft>
                      </a:pPr>
                      <a:r>
                        <a:rPr lang="en-US" sz="2400" b="0" i="0" u="none" strike="noStrike">
                          <a:solidFill>
                            <a:sysClr val="windowText" lastClr="000000"/>
                          </a:solidFill>
                          <a:effectLst/>
                          <a:latin typeface="Arial" panose="020B0604020202020204" pitchFamily="34" charset="0"/>
                        </a:rPr>
                        <a:t>3dB Beamwidth</a:t>
                      </a:r>
                    </a:p>
                    <a:p>
                      <a:pPr rtl="0" fontAlgn="t">
                        <a:spcBef>
                          <a:spcPts val="0"/>
                        </a:spcBef>
                        <a:spcAft>
                          <a:spcPts val="0"/>
                        </a:spcAft>
                      </a:pPr>
                      <a:r>
                        <a:rPr lang="en-US" sz="2400" b="0" i="0" u="none" strike="noStrike">
                          <a:solidFill>
                            <a:sysClr val="windowText" lastClr="000000"/>
                          </a:solidFill>
                          <a:effectLst/>
                          <a:latin typeface="Arial" panose="020B0604020202020204" pitchFamily="34" charset="0"/>
                        </a:rPr>
                        <a:t>(Broadside)</a:t>
                      </a:r>
                      <a:endParaRPr lang="en-US" sz="2400" dirty="0">
                        <a:solidFill>
                          <a:sysClr val="windowText" lastClr="000000"/>
                        </a:solidFill>
                        <a:effectLst/>
                      </a:endParaRPr>
                    </a:p>
                  </a:txBody>
                  <a:tcPr marL="76200" marR="76200" marT="76200" marB="76200">
                    <a:lnL w="12700" cap="flat" cmpd="sng" algn="ctr">
                      <a:solidFill>
                        <a:schemeClr val="tx1"/>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chemeClr val="bg2">
                        <a:lumMod val="40000"/>
                        <a:lumOff val="60000"/>
                      </a:schemeClr>
                    </a:solidFill>
                  </a:tcPr>
                </a:tc>
                <a:tc>
                  <a:txBody>
                    <a:bodyPr/>
                    <a:lstStyle/>
                    <a:p>
                      <a:pPr rtl="0" fontAlgn="t">
                        <a:spcBef>
                          <a:spcPts val="0"/>
                        </a:spcBef>
                        <a:spcAft>
                          <a:spcPts val="0"/>
                        </a:spcAft>
                      </a:pPr>
                      <a:r>
                        <a:rPr lang="en-US" sz="2400" b="0" i="0" u="none" strike="noStrike" dirty="0">
                          <a:solidFill>
                            <a:sysClr val="windowText" lastClr="000000"/>
                          </a:solidFill>
                          <a:effectLst/>
                          <a:latin typeface="Arial" panose="020B0604020202020204" pitchFamily="34" charset="0"/>
                        </a:rPr>
                        <a:t>15</a:t>
                      </a:r>
                      <a:r>
                        <a:rPr lang="en-US" sz="2400" b="0" i="0" u="none" strike="noStrike" baseline="30000" dirty="0">
                          <a:solidFill>
                            <a:sysClr val="windowText" lastClr="000000"/>
                          </a:solidFill>
                          <a:effectLst/>
                          <a:latin typeface="Arial" panose="020B0604020202020204" pitchFamily="34" charset="0"/>
                        </a:rPr>
                        <a:t>o</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chemeClr val="bg2">
                        <a:lumMod val="40000"/>
                        <a:lumOff val="60000"/>
                      </a:schemeClr>
                    </a:solidFill>
                  </a:tcPr>
                </a:tc>
                <a:tc>
                  <a:txBody>
                    <a:bodyPr/>
                    <a:lstStyle/>
                    <a:p>
                      <a:pPr rtl="0" fontAlgn="base">
                        <a:spcBef>
                          <a:spcPts val="0"/>
                        </a:spcBef>
                        <a:spcAft>
                          <a:spcPts val="0"/>
                        </a:spcAft>
                        <a:buFont typeface="Arial" panose="020B0604020202020204" pitchFamily="34" charset="0"/>
                        <a:buNone/>
                      </a:pPr>
                      <a:r>
                        <a:rPr lang="en-US" sz="2400" b="0" i="0" u="none" strike="noStrike" dirty="0">
                          <a:solidFill>
                            <a:sysClr val="windowText" lastClr="000000"/>
                          </a:solidFill>
                          <a:effectLst/>
                          <a:latin typeface="Arial" panose="020B0604020202020204" pitchFamily="34" charset="0"/>
                        </a:rPr>
                        <a:t>9.3</a:t>
                      </a:r>
                      <a:r>
                        <a:rPr lang="en-US" sz="2400" b="0" i="0" u="none" strike="noStrike" baseline="30000" dirty="0">
                          <a:solidFill>
                            <a:sysClr val="windowText" lastClr="000000"/>
                          </a:solidFill>
                          <a:effectLst/>
                          <a:latin typeface="Arial" panose="020B0604020202020204" pitchFamily="34" charset="0"/>
                        </a:rPr>
                        <a:t>o</a:t>
                      </a:r>
                      <a:r>
                        <a:rPr lang="en-US" sz="2400" b="0" i="0" u="none" strike="noStrike" dirty="0">
                          <a:solidFill>
                            <a:sysClr val="windowText" lastClr="000000"/>
                          </a:solidFill>
                          <a:effectLst/>
                          <a:latin typeface="Arial" panose="020B0604020202020204" pitchFamily="34" charset="0"/>
                        </a:rPr>
                        <a:t> (best case)</a:t>
                      </a:r>
                    </a:p>
                    <a:p>
                      <a:pPr rtl="0" fontAlgn="base">
                        <a:spcBef>
                          <a:spcPts val="0"/>
                        </a:spcBef>
                        <a:spcAft>
                          <a:spcPts val="0"/>
                        </a:spcAft>
                        <a:buFont typeface="Arial" panose="020B0604020202020204" pitchFamily="34" charset="0"/>
                        <a:buNone/>
                      </a:pPr>
                      <a:r>
                        <a:rPr lang="en-US" sz="2400" b="0" i="0" u="none" strike="noStrike" dirty="0">
                          <a:solidFill>
                            <a:sysClr val="windowText" lastClr="000000"/>
                          </a:solidFill>
                          <a:effectLst/>
                          <a:latin typeface="Arial" panose="020B0604020202020204" pitchFamily="34" charset="0"/>
                        </a:rPr>
                        <a:t>18.5</a:t>
                      </a:r>
                      <a:r>
                        <a:rPr lang="en-US" sz="2400" b="0" i="0" u="none" strike="noStrike" baseline="30000" dirty="0">
                          <a:solidFill>
                            <a:sysClr val="windowText" lastClr="000000"/>
                          </a:solidFill>
                          <a:effectLst/>
                          <a:latin typeface="Arial" panose="020B0604020202020204" pitchFamily="34" charset="0"/>
                        </a:rPr>
                        <a:t>o</a:t>
                      </a:r>
                      <a:r>
                        <a:rPr lang="en-US" sz="2400" b="0" i="0" u="none" strike="noStrike" dirty="0">
                          <a:solidFill>
                            <a:sysClr val="windowText" lastClr="000000"/>
                          </a:solidFill>
                          <a:effectLst/>
                          <a:latin typeface="Arial" panose="020B0604020202020204" pitchFamily="34" charset="0"/>
                        </a:rPr>
                        <a:t> (worst case)</a:t>
                      </a:r>
                    </a:p>
                  </a:txBody>
                  <a:tcPr marL="76200" marR="76200" marT="76200" marB="76200">
                    <a:lnL w="762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778467376"/>
                  </a:ext>
                </a:extLst>
              </a:tr>
              <a:tr h="788901">
                <a:tc>
                  <a:txBody>
                    <a:bodyPr/>
                    <a:lstStyle/>
                    <a:p>
                      <a:pPr rtl="0" fontAlgn="t">
                        <a:spcBef>
                          <a:spcPts val="0"/>
                        </a:spcBef>
                        <a:spcAft>
                          <a:spcPts val="0"/>
                        </a:spcAft>
                      </a:pPr>
                      <a:r>
                        <a:rPr lang="en-US" sz="2400" b="0" i="0" u="none" strike="noStrike">
                          <a:solidFill>
                            <a:sysClr val="windowText" lastClr="000000"/>
                          </a:solidFill>
                          <a:effectLst/>
                          <a:latin typeface="Arial" panose="020B0604020202020204" pitchFamily="34" charset="0"/>
                        </a:rPr>
                        <a:t>Operating Range</a:t>
                      </a:r>
                      <a:endParaRPr lang="en-US" sz="2400" dirty="0">
                        <a:solidFill>
                          <a:sysClr val="windowText" lastClr="000000"/>
                        </a:solidFill>
                        <a:effectLst/>
                      </a:endParaRPr>
                    </a:p>
                  </a:txBody>
                  <a:tcPr marL="76200" marR="76200" marT="76200" marB="76200">
                    <a:lnL w="12700" cap="flat" cmpd="sng" algn="ctr">
                      <a:solidFill>
                        <a:schemeClr val="tx1"/>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dirty="0">
                          <a:solidFill>
                            <a:sysClr val="windowText" lastClr="000000"/>
                          </a:solidFill>
                          <a:effectLst/>
                          <a:latin typeface="Arial" panose="020B0604020202020204" pitchFamily="34" charset="0"/>
                        </a:rPr>
                        <a:t>1000 - 4000 Hz</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dirty="0">
                          <a:solidFill>
                            <a:sysClr val="windowText" lastClr="000000"/>
                          </a:solidFill>
                          <a:effectLst/>
                          <a:latin typeface="Arial" panose="020B0604020202020204" pitchFamily="34" charset="0"/>
                        </a:rPr>
                        <a:t>1000 - 4000 Hz</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052923392"/>
                  </a:ext>
                </a:extLst>
              </a:tr>
              <a:tr h="0">
                <a:tc>
                  <a:txBody>
                    <a:bodyPr/>
                    <a:lstStyle/>
                    <a:p>
                      <a:pPr rtl="0" fontAlgn="t">
                        <a:spcBef>
                          <a:spcPts val="0"/>
                        </a:spcBef>
                        <a:spcAft>
                          <a:spcPts val="0"/>
                        </a:spcAft>
                      </a:pPr>
                      <a:r>
                        <a:rPr lang="en-US" sz="2400" b="0" i="0" u="none" strike="noStrike" dirty="0">
                          <a:solidFill>
                            <a:sysClr val="windowText" lastClr="000000"/>
                          </a:solidFill>
                          <a:effectLst/>
                          <a:latin typeface="Arial" panose="020B0604020202020204" pitchFamily="34" charset="0"/>
                        </a:rPr>
                        <a:t>Delay </a:t>
                      </a:r>
                      <a:endParaRPr lang="en-US" sz="2400" dirty="0">
                        <a:solidFill>
                          <a:sysClr val="windowText" lastClr="000000"/>
                        </a:solidFill>
                        <a:effectLst/>
                      </a:endParaRPr>
                    </a:p>
                  </a:txBody>
                  <a:tcPr marL="76200" marR="76200" marT="76200" marB="76200">
                    <a:lnL w="12700" cap="flat" cmpd="sng" algn="ctr">
                      <a:solidFill>
                        <a:schemeClr val="tx1"/>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rtl="0" fontAlgn="t">
                        <a:spcBef>
                          <a:spcPts val="0"/>
                        </a:spcBef>
                        <a:spcAft>
                          <a:spcPts val="0"/>
                        </a:spcAft>
                      </a:pPr>
                      <a:r>
                        <a:rPr lang="en-US" sz="2400" b="0" i="0" u="none" strike="noStrike">
                          <a:solidFill>
                            <a:sysClr val="windowText" lastClr="000000"/>
                          </a:solidFill>
                          <a:effectLst/>
                          <a:latin typeface="Arial" panose="020B0604020202020204" pitchFamily="34" charset="0"/>
                        </a:rPr>
                        <a:t>&lt; 300 ms</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rtl="0" fontAlgn="t">
                        <a:spcBef>
                          <a:spcPts val="0"/>
                        </a:spcBef>
                        <a:spcAft>
                          <a:spcPts val="0"/>
                        </a:spcAft>
                      </a:pPr>
                      <a:r>
                        <a:rPr lang="en-US" sz="2400" b="0" i="0" u="none" strike="noStrike">
                          <a:solidFill>
                            <a:sysClr val="windowText" lastClr="000000"/>
                          </a:solidFill>
                          <a:effectLst/>
                          <a:latin typeface="Arial" panose="020B0604020202020204" pitchFamily="34" charset="0"/>
                        </a:rPr>
                        <a:t>250 ms</a:t>
                      </a:r>
                      <a:endParaRPr lang="en-US" sz="2400" dirty="0">
                        <a:solidFill>
                          <a:sysClr val="windowText" lastClr="000000"/>
                        </a:solidFill>
                        <a:effectLst/>
                      </a:endParaRPr>
                    </a:p>
                  </a:txBody>
                  <a:tcPr marL="76200" marR="76200" marT="76200" marB="76200">
                    <a:lnL w="7620" cap="flat" cmpd="sng" algn="ctr">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9E9E9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779136705"/>
                  </a:ext>
                </a:extLst>
              </a:tr>
            </a:tbl>
          </a:graphicData>
        </a:graphic>
      </p:graphicFrame>
      <p:sp>
        <p:nvSpPr>
          <p:cNvPr id="2071" name="TextBox 2070"/>
          <p:cNvSpPr txBox="1"/>
          <p:nvPr/>
        </p:nvSpPr>
        <p:spPr>
          <a:xfrm>
            <a:off x="10515600" y="24491950"/>
            <a:ext cx="10453784" cy="369332"/>
          </a:xfrm>
          <a:prstGeom prst="rect">
            <a:avLst/>
          </a:prstGeom>
          <a:noFill/>
        </p:spPr>
        <p:txBody>
          <a:bodyPr wrap="square" rtlCol="0">
            <a:spAutoFit/>
          </a:bodyPr>
          <a:lstStyle/>
          <a:p>
            <a:endParaRPr lang="en-US" dirty="0"/>
          </a:p>
        </p:txBody>
      </p:sp>
      <p:sp>
        <p:nvSpPr>
          <p:cNvPr id="2072" name="TextBox 2071"/>
          <p:cNvSpPr txBox="1"/>
          <p:nvPr/>
        </p:nvSpPr>
        <p:spPr>
          <a:xfrm>
            <a:off x="703263" y="29102774"/>
            <a:ext cx="20367625" cy="1015663"/>
          </a:xfrm>
          <a:prstGeom prst="rect">
            <a:avLst/>
          </a:prstGeom>
          <a:noFill/>
        </p:spPr>
        <p:txBody>
          <a:bodyPr wrap="square" rtlCol="0">
            <a:spAutoFit/>
          </a:bodyPr>
          <a:lstStyle/>
          <a:p>
            <a:pPr algn="just"/>
            <a:r>
              <a:rPr lang="en-US" altLang="en-US" sz="3000" dirty="0">
                <a:latin typeface="Arial" panose="020B0604020202020204" pitchFamily="34" charset="0"/>
              </a:rPr>
              <a:t>Special thanks to our advisor Professor Mario </a:t>
            </a:r>
            <a:r>
              <a:rPr lang="en-US" altLang="en-US" sz="3000" dirty="0" err="1">
                <a:latin typeface="Arial" panose="020B0604020202020204" pitchFamily="34" charset="0"/>
              </a:rPr>
              <a:t>Parente</a:t>
            </a:r>
            <a:r>
              <a:rPr lang="en-US" altLang="en-US" sz="3000" dirty="0">
                <a:latin typeface="Arial" panose="020B0604020202020204" pitchFamily="34" charset="0"/>
              </a:rPr>
              <a:t> and our evaluators Professors Kelly and Yang for giving us helpful feedback . Thanks to Fran Caron and Terry Bernard for ordering the equipment for the </a:t>
            </a:r>
            <a:r>
              <a:rPr lang="en-US" altLang="en-US" sz="3000" dirty="0" err="1">
                <a:latin typeface="Arial" panose="020B0604020202020204" pitchFamily="34" charset="0"/>
              </a:rPr>
              <a:t>Beamformer</a:t>
            </a:r>
            <a:r>
              <a:rPr lang="en-US" altLang="en-US" sz="3000" dirty="0">
                <a:latin typeface="Arial" panose="020B0604020202020204" pitchFamily="34" charset="0"/>
              </a:rPr>
              <a:t>. </a:t>
            </a:r>
            <a:endParaRPr lang="en-US" altLang="en-US" sz="3600" dirty="0">
              <a:latin typeface="Arial" panose="020B0604020202020204" pitchFamily="34" charset="0"/>
            </a:endParaRPr>
          </a:p>
        </p:txBody>
      </p:sp>
      <p:sp>
        <p:nvSpPr>
          <p:cNvPr id="2074" name="TextBox 2073"/>
          <p:cNvSpPr txBox="1"/>
          <p:nvPr/>
        </p:nvSpPr>
        <p:spPr>
          <a:xfrm>
            <a:off x="10958416" y="9804328"/>
            <a:ext cx="10148984" cy="1815882"/>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For a target standing at an angle ϕ from the axis of an array of M microphones with uniform spacing d, the difference in arrival times of sound waves at each microphone may be accounted for: </a:t>
            </a:r>
            <a:endParaRPr lang="en-US" sz="3600" dirty="0"/>
          </a:p>
        </p:txBody>
      </p:sp>
      <p:pic>
        <p:nvPicPr>
          <p:cNvPr id="29" name="Picture 2074"/>
          <p:cNvPicPr>
            <a:picLocks noChangeAspect="1"/>
          </p:cNvPicPr>
          <p:nvPr/>
        </p:nvPicPr>
        <p:blipFill>
          <a:blip r:embed="rId20"/>
          <a:stretch>
            <a:fillRect/>
          </a:stretch>
        </p:blipFill>
        <p:spPr>
          <a:xfrm>
            <a:off x="12204141" y="5552515"/>
            <a:ext cx="7010400" cy="4161964"/>
          </a:xfrm>
          <a:prstGeom prst="rect">
            <a:avLst/>
          </a:prstGeom>
        </p:spPr>
      </p:pic>
      <p:sp>
        <p:nvSpPr>
          <p:cNvPr id="31" name="TextBox 2075"/>
          <p:cNvSpPr txBox="1"/>
          <p:nvPr/>
        </p:nvSpPr>
        <p:spPr>
          <a:xfrm>
            <a:off x="13624044" y="7981023"/>
            <a:ext cx="1143000" cy="830997"/>
          </a:xfrm>
          <a:prstGeom prst="rect">
            <a:avLst/>
          </a:prstGeom>
          <a:noFill/>
        </p:spPr>
        <p:txBody>
          <a:bodyPr wrap="square" rtlCol="0">
            <a:spAutoFit/>
          </a:bodyPr>
          <a:lstStyle/>
          <a:p>
            <a:r>
              <a:rPr lang="el-GR" sz="4800" dirty="0">
                <a:latin typeface="Times New Roman" panose="02020603050405020304" pitchFamily="18" charset="0"/>
                <a:cs typeface="Times New Roman" panose="02020603050405020304" pitchFamily="18" charset="0"/>
              </a:rPr>
              <a:t>ϕ</a:t>
            </a:r>
            <a:r>
              <a:rPr lang="en-US" sz="4800" baseline="-25000" dirty="0">
                <a:latin typeface="Times New Roman" panose="02020603050405020304" pitchFamily="18" charset="0"/>
                <a:cs typeface="Times New Roman" panose="02020603050405020304" pitchFamily="18" charset="0"/>
              </a:rPr>
              <a:t>1</a:t>
            </a:r>
            <a:endParaRPr lang="en-US" sz="4800" dirty="0"/>
          </a:p>
        </p:txBody>
      </p:sp>
      <p:sp>
        <p:nvSpPr>
          <p:cNvPr id="56" name="TextBox 2076"/>
          <p:cNvSpPr txBox="1"/>
          <p:nvPr/>
        </p:nvSpPr>
        <p:spPr>
          <a:xfrm>
            <a:off x="16519790" y="7850096"/>
            <a:ext cx="1143000" cy="830997"/>
          </a:xfrm>
          <a:prstGeom prst="rect">
            <a:avLst/>
          </a:prstGeom>
          <a:noFill/>
        </p:spPr>
        <p:txBody>
          <a:bodyPr wrap="square" rtlCol="0">
            <a:spAutoFit/>
          </a:bodyPr>
          <a:lstStyle/>
          <a:p>
            <a:r>
              <a:rPr lang="el-GR" sz="4800" dirty="0">
                <a:latin typeface="Times New Roman" panose="02020603050405020304" pitchFamily="18" charset="0"/>
                <a:cs typeface="Times New Roman" panose="02020603050405020304" pitchFamily="18" charset="0"/>
              </a:rPr>
              <a:t>ϕ</a:t>
            </a:r>
            <a:r>
              <a:rPr lang="en-US" sz="4800" baseline="-25000" dirty="0">
                <a:latin typeface="Times New Roman" panose="02020603050405020304" pitchFamily="18" charset="0"/>
                <a:cs typeface="Times New Roman" panose="02020603050405020304" pitchFamily="18" charset="0"/>
              </a:rPr>
              <a:t>2</a:t>
            </a:r>
            <a:endParaRPr lang="en-US" sz="4800" dirty="0"/>
          </a:p>
        </p:txBody>
      </p:sp>
      <mc:AlternateContent xmlns:mc="http://schemas.openxmlformats.org/markup-compatibility/2006" xmlns:a14="http://schemas.microsoft.com/office/drawing/2010/main">
        <mc:Choice Requires="a14">
          <p:sp>
            <p:nvSpPr>
              <p:cNvPr id="2048" name="TextBox 2077"/>
              <p:cNvSpPr txBox="1"/>
              <p:nvPr/>
            </p:nvSpPr>
            <p:spPr>
              <a:xfrm>
                <a:off x="13319392" y="11877927"/>
                <a:ext cx="4779898" cy="12220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𝒚</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𝒏</m:t>
                          </m:r>
                        </m:e>
                      </m:d>
                      <m:r>
                        <a:rPr lang="en-US" sz="2800" i="1">
                          <a:latin typeface="Cambria Math" panose="02040503050406030204" pitchFamily="18" charset="0"/>
                        </a:rPr>
                        <m:t>= </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𝒎</m:t>
                          </m:r>
                          <m:r>
                            <a:rPr lang="en-US" sz="2800" i="1">
                              <a:latin typeface="Cambria Math" panose="02040503050406030204" pitchFamily="18" charset="0"/>
                            </a:rPr>
                            <m:t>=</m:t>
                          </m:r>
                          <m:r>
                            <a:rPr lang="en-US" sz="2800" i="1">
                              <a:latin typeface="Cambria Math" panose="02040503050406030204" pitchFamily="18" charset="0"/>
                            </a:rPr>
                            <m:t>𝟎</m:t>
                          </m:r>
                        </m:sub>
                        <m:sup>
                          <m:r>
                            <a:rPr lang="en-US" sz="2800" i="1">
                              <a:latin typeface="Cambria Math" panose="02040503050406030204" pitchFamily="18" charset="0"/>
                            </a:rPr>
                            <m:t>𝑴</m:t>
                          </m:r>
                          <m:r>
                            <a:rPr lang="en-US" sz="2800" i="1">
                              <a:latin typeface="Cambria Math" panose="02040503050406030204" pitchFamily="18" charset="0"/>
                            </a:rPr>
                            <m:t> −</m:t>
                          </m:r>
                          <m:r>
                            <a:rPr lang="en-US" sz="2800" i="1">
                              <a:latin typeface="Cambria Math" panose="02040503050406030204" pitchFamily="18" charset="0"/>
                            </a:rPr>
                            <m:t>𝟏</m:t>
                          </m:r>
                        </m:sup>
                        <m:e>
                          <m:r>
                            <a:rPr lang="en-US" sz="2800" i="1">
                              <a:latin typeface="Cambria Math" panose="02040503050406030204" pitchFamily="18" charset="0"/>
                            </a:rPr>
                            <m:t>𝒙</m:t>
                          </m:r>
                          <m:r>
                            <a:rPr lang="en-US" sz="2800" i="1">
                              <a:latin typeface="Cambria Math" panose="02040503050406030204" pitchFamily="18" charset="0"/>
                            </a:rPr>
                            <m:t>[</m:t>
                          </m:r>
                          <m:r>
                            <a:rPr lang="en-US" sz="2800" i="1">
                              <a:latin typeface="Cambria Math" panose="02040503050406030204" pitchFamily="18" charset="0"/>
                            </a:rPr>
                            <m:t>𝒏</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𝒎𝒅</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cos</m:t>
                                  </m:r>
                                </m:fName>
                                <m:e>
                                  <m:r>
                                    <a:rPr lang="en-US" sz="2800" i="1">
                                      <a:latin typeface="Cambria Math" panose="02040503050406030204" pitchFamily="18" charset="0"/>
                                      <a:ea typeface="Cambria Math" panose="02040503050406030204" pitchFamily="18" charset="0"/>
                                    </a:rPr>
                                    <m:t>𝝋</m:t>
                                  </m:r>
                                </m:e>
                              </m:func>
                            </m:num>
                            <m:den>
                              <m:r>
                                <a:rPr lang="en-US" sz="2800" i="1">
                                  <a:latin typeface="Cambria Math" panose="02040503050406030204" pitchFamily="18" charset="0"/>
                                </a:rPr>
                                <m:t>𝒗</m:t>
                              </m:r>
                            </m:den>
                          </m:f>
                          <m:r>
                            <a:rPr lang="en-US" sz="2800" i="1">
                              <a:latin typeface="Cambria Math" panose="02040503050406030204" pitchFamily="18" charset="0"/>
                            </a:rPr>
                            <m:t>]</m:t>
                          </m:r>
                        </m:e>
                      </m:nary>
                      <m:r>
                        <a:rPr lang="en-US" sz="2800" i="1">
                          <a:latin typeface="Cambria Math" panose="02040503050406030204" pitchFamily="18" charset="0"/>
                        </a:rPr>
                        <m:t> </m:t>
                      </m:r>
                    </m:oMath>
                  </m:oMathPara>
                </a14:m>
                <a:endParaRPr lang="en-US" sz="4000" dirty="0"/>
              </a:p>
            </p:txBody>
          </p:sp>
        </mc:Choice>
        <mc:Fallback xmlns="">
          <p:sp>
            <p:nvSpPr>
              <p:cNvPr id="2048" name="TextBox 2077"/>
              <p:cNvSpPr txBox="1">
                <a:spLocks noRot="1" noChangeAspect="1" noMove="1" noResize="1" noEditPoints="1" noAdjustHandles="1" noChangeArrowheads="1" noChangeShapeType="1" noTextEdit="1"/>
              </p:cNvSpPr>
              <p:nvPr/>
            </p:nvSpPr>
            <p:spPr>
              <a:xfrm>
                <a:off x="12193055" y="11886498"/>
                <a:ext cx="6833666" cy="1745799"/>
              </a:xfrm>
              <a:prstGeom prst="rect">
                <a:avLst/>
              </a:prstGeom>
              <a:blipFill>
                <a:blip r:embed="rId22"/>
                <a:stretch>
                  <a:fillRect/>
                </a:stretch>
              </a:blipFill>
            </p:spPr>
            <p:txBody>
              <a:bodyPr/>
              <a:lstStyle/>
              <a:p>
                <a:r>
                  <a:rPr lang="en-US">
                    <a:noFill/>
                  </a:rPr>
                  <a:t> </a:t>
                </a:r>
              </a:p>
            </p:txBody>
          </p:sp>
        </mc:Fallback>
      </mc:AlternateContent>
      <p:graphicFrame>
        <p:nvGraphicFramePr>
          <p:cNvPr id="2073" name="Table 7"/>
          <p:cNvGraphicFramePr>
            <a:graphicFrameLocks noGrp="1"/>
          </p:cNvGraphicFramePr>
          <p:nvPr>
            <p:extLst>
              <p:ext uri="{D42A27DB-BD31-4B8C-83A1-F6EECF244321}">
                <p14:modId xmlns:p14="http://schemas.microsoft.com/office/powerpoint/2010/main" val="3109451041"/>
              </p:ext>
            </p:extLst>
          </p:nvPr>
        </p:nvGraphicFramePr>
        <p:xfrm>
          <a:off x="11678373" y="17000676"/>
          <a:ext cx="7891485" cy="2787559"/>
        </p:xfrm>
        <a:graphic>
          <a:graphicData uri="http://schemas.openxmlformats.org/drawingml/2006/table">
            <a:tbl>
              <a:tblPr firstRow="1" bandRow="1">
                <a:tableStyleId>{F5AB1C69-6EDB-4FF4-983F-18BD219EF322}</a:tableStyleId>
              </a:tblPr>
              <a:tblGrid>
                <a:gridCol w="2630495">
                  <a:extLst>
                    <a:ext uri="{9D8B030D-6E8A-4147-A177-3AD203B41FA5}">
                      <a16:colId xmlns:a16="http://schemas.microsoft.com/office/drawing/2014/main" val="1612331009"/>
                    </a:ext>
                  </a:extLst>
                </a:gridCol>
                <a:gridCol w="2630495">
                  <a:extLst>
                    <a:ext uri="{9D8B030D-6E8A-4147-A177-3AD203B41FA5}">
                      <a16:colId xmlns:a16="http://schemas.microsoft.com/office/drawing/2014/main" val="4078537640"/>
                    </a:ext>
                  </a:extLst>
                </a:gridCol>
                <a:gridCol w="2630495">
                  <a:extLst>
                    <a:ext uri="{9D8B030D-6E8A-4147-A177-3AD203B41FA5}">
                      <a16:colId xmlns:a16="http://schemas.microsoft.com/office/drawing/2014/main" val="1436806128"/>
                    </a:ext>
                  </a:extLst>
                </a:gridCol>
              </a:tblGrid>
              <a:tr h="757093">
                <a:tc>
                  <a:txBody>
                    <a:bodyPr/>
                    <a:lstStyle/>
                    <a:p>
                      <a:pPr algn="ctr" fontAlgn="b"/>
                      <a:r>
                        <a:rPr lang="en-US" sz="3000" u="none" strike="noStrike" dirty="0">
                          <a:solidFill>
                            <a:sysClr val="windowText" lastClr="000000"/>
                          </a:solidFill>
                          <a:effectLst/>
                        </a:rPr>
                        <a:t>Mic Distance</a:t>
                      </a:r>
                      <a:endParaRPr lang="en-US" sz="3000" b="0" i="0" u="none" strike="noStrike" dirty="0">
                        <a:solidFill>
                          <a:sysClr val="windowText" lastClr="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000" u="none" strike="noStrike" dirty="0">
                          <a:solidFill>
                            <a:sysClr val="windowText" lastClr="000000"/>
                          </a:solidFill>
                          <a:effectLst/>
                        </a:rPr>
                        <a:t>Steering Angle</a:t>
                      </a:r>
                      <a:endParaRPr lang="en-US" sz="3000" b="0" i="0" u="none" strike="noStrike" dirty="0">
                        <a:solidFill>
                          <a:sysClr val="windowText" lastClr="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000" u="none" strike="noStrike">
                          <a:solidFill>
                            <a:sysClr val="windowText" lastClr="000000"/>
                          </a:solidFill>
                          <a:effectLst/>
                        </a:rPr>
                        <a:t>Calculated Beamwidth</a:t>
                      </a:r>
                      <a:endParaRPr lang="en-US" sz="3000" b="0" i="0" u="none" strike="noStrike" dirty="0">
                        <a:solidFill>
                          <a:sysClr val="windowText" lastClr="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761703"/>
                  </a:ext>
                </a:extLst>
              </a:tr>
              <a:tr h="471079">
                <a:tc rowSpan="2">
                  <a:txBody>
                    <a:bodyPr/>
                    <a:lstStyle/>
                    <a:p>
                      <a:pPr algn="ctr" rtl="0" fontAlgn="ctr"/>
                      <a:r>
                        <a:rPr lang="el-GR" sz="3000" u="none" strike="noStrike" dirty="0">
                          <a:effectLst/>
                        </a:rPr>
                        <a:t>λ/2</a:t>
                      </a:r>
                      <a:endParaRPr lang="el-GR" sz="3000" b="1"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3000" u="none" strike="noStrike" dirty="0">
                          <a:effectLst/>
                        </a:rPr>
                        <a:t>90</a:t>
                      </a:r>
                      <a:endParaRPr lang="en-US" sz="3000" b="1"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000" u="none" strike="noStrike" dirty="0">
                          <a:effectLst/>
                        </a:rPr>
                        <a:t>10.0</a:t>
                      </a:r>
                      <a:endParaRPr lang="en-US" sz="30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876450"/>
                  </a:ext>
                </a:extLst>
              </a:tr>
              <a:tr h="464820">
                <a:tc vMerge="1">
                  <a:txBody>
                    <a:bodyPr/>
                    <a:lstStyle/>
                    <a:p>
                      <a:pPr algn="l" fontAlgn="b"/>
                      <a:endParaRPr lang="en-US" sz="30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000" u="none" strike="noStrike" dirty="0">
                          <a:effectLst/>
                        </a:rPr>
                        <a:t>150</a:t>
                      </a:r>
                      <a:endParaRPr lang="en-US" sz="30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000" u="none" strike="noStrike" dirty="0">
                          <a:effectLst/>
                        </a:rPr>
                        <a:t>18.5</a:t>
                      </a:r>
                      <a:endParaRPr lang="en-US" sz="30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4844771"/>
                  </a:ext>
                </a:extLst>
              </a:tr>
              <a:tr h="0">
                <a:tc rowSpan="2">
                  <a:txBody>
                    <a:bodyPr/>
                    <a:lstStyle/>
                    <a:p>
                      <a:pPr algn="ctr" rtl="0" fontAlgn="ctr"/>
                      <a:r>
                        <a:rPr lang="el-GR" sz="3000" u="none" strike="noStrike" dirty="0">
                          <a:effectLst/>
                        </a:rPr>
                        <a:t>λ/4</a:t>
                      </a:r>
                      <a:endParaRPr lang="el-GR" sz="3000" b="1"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000" u="none" strike="noStrike" dirty="0">
                          <a:effectLst/>
                        </a:rPr>
                        <a:t>90</a:t>
                      </a:r>
                      <a:endParaRPr lang="en-US" sz="30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000" u="none" strike="noStrike" dirty="0">
                          <a:effectLst/>
                        </a:rPr>
                        <a:t>18.5</a:t>
                      </a:r>
                      <a:endParaRPr lang="en-US" sz="30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953508"/>
                  </a:ext>
                </a:extLst>
              </a:tr>
              <a:tr h="420083">
                <a:tc vMerge="1">
                  <a:txBody>
                    <a:bodyPr/>
                    <a:lstStyle/>
                    <a:p>
                      <a:pPr algn="l" fontAlgn="b"/>
                      <a:endParaRPr lang="en-US" sz="30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000" u="none" strike="noStrike" dirty="0">
                          <a:effectLst/>
                        </a:rPr>
                        <a:t>150</a:t>
                      </a:r>
                      <a:endParaRPr lang="en-US" sz="30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000" u="none" strike="noStrike" dirty="0">
                          <a:effectLst/>
                        </a:rPr>
                        <a:t>36.9</a:t>
                      </a:r>
                      <a:endParaRPr lang="en-US" sz="30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0407433"/>
                  </a:ext>
                </a:extLst>
              </a:tr>
            </a:tbl>
          </a:graphicData>
        </a:graphic>
      </p:graphicFrame>
      <p:sp>
        <p:nvSpPr>
          <p:cNvPr id="2076" name="TextBox 10"/>
          <p:cNvSpPr txBox="1"/>
          <p:nvPr/>
        </p:nvSpPr>
        <p:spPr>
          <a:xfrm>
            <a:off x="10958416" y="14599299"/>
            <a:ext cx="9386984" cy="1384995"/>
          </a:xfrm>
          <a:prstGeom prst="rect">
            <a:avLst/>
          </a:prstGeom>
          <a:noFill/>
        </p:spPr>
        <p:txBody>
          <a:bodyPr wrap="square" rtlCol="0">
            <a:spAutoFit/>
          </a:bodyPr>
          <a:lstStyle/>
          <a:p>
            <a:pPr algn="just"/>
            <a:r>
              <a:rPr lang="en-US" dirty="0"/>
              <a:t> </a:t>
            </a:r>
            <a:r>
              <a:rPr lang="en-US" sz="2800" dirty="0" err="1"/>
              <a:t>Beamwidth</a:t>
            </a:r>
            <a:r>
              <a:rPr lang="en-US" sz="2800" dirty="0"/>
              <a:t> of the main lobe is dependent upon the targeted angle, as well as the ratio of the microphone distance to the wavelength of a targeted frequency</a:t>
            </a:r>
            <a:endParaRPr lang="en-US" dirty="0"/>
          </a:p>
        </p:txBody>
      </p:sp>
      <p:pic>
        <p:nvPicPr>
          <p:cNvPr id="1039" name="Picture 15" descr="https://lh6.googleusercontent.com/doRSks9AfKMYd585FgLo-aDGqMNOo_UdSEIk8hy_irm_HBtdwMZ4MsQ3hhuxisCxWRFMMUtrk2GwvzkC30YTcdnGawsNW4yMfYz70imdAAMLE-0VBArFnb0r9rSj73X3VRGE0uPddRU"/>
          <p:cNvPicPr>
            <a:picLocks noChangeAspect="1" noChangeArrowheads="1"/>
          </p:cNvPicPr>
          <p:nvPr/>
        </p:nvPicPr>
        <p:blipFill rotWithShape="1">
          <a:blip r:embed="rId23">
            <a:extLst>
              <a:ext uri="{28A0092B-C50C-407E-A947-70E740481C1C}">
                <a14:useLocalDpi xmlns:a14="http://schemas.microsoft.com/office/drawing/2010/main" val="0"/>
              </a:ext>
            </a:extLst>
          </a:blip>
          <a:srcRect l="2988" r="8988"/>
          <a:stretch/>
        </p:blipFill>
        <p:spPr bwMode="auto">
          <a:xfrm>
            <a:off x="15420329" y="21163032"/>
            <a:ext cx="5677032" cy="5000625"/>
          </a:xfrm>
          <a:prstGeom prst="rect">
            <a:avLst/>
          </a:prstGeom>
          <a:noFill/>
          <a:extLst>
            <a:ext uri="{909E8E84-426E-40DD-AFC4-6F175D3DCCD1}">
              <a14:hiddenFill xmlns:a14="http://schemas.microsoft.com/office/drawing/2010/main">
                <a:solidFill>
                  <a:srgbClr val="FFFFFF"/>
                </a:solidFill>
              </a14:hiddenFill>
            </a:ext>
          </a:extLst>
        </p:spPr>
      </p:pic>
      <p:sp>
        <p:nvSpPr>
          <p:cNvPr id="2077" name="TextBox 12"/>
          <p:cNvSpPr txBox="1"/>
          <p:nvPr/>
        </p:nvSpPr>
        <p:spPr>
          <a:xfrm>
            <a:off x="10570012" y="26875777"/>
            <a:ext cx="10363200" cy="954107"/>
          </a:xfrm>
          <a:prstGeom prst="rect">
            <a:avLst/>
          </a:prstGeom>
          <a:noFill/>
        </p:spPr>
        <p:txBody>
          <a:bodyPr wrap="square" rtlCol="0">
            <a:spAutoFit/>
          </a:bodyPr>
          <a:lstStyle/>
          <a:p>
            <a:r>
              <a:rPr lang="en-US" sz="2800" dirty="0"/>
              <a:t>Amplification Pattern of </a:t>
            </a:r>
            <a:r>
              <a:rPr lang="en-US" sz="2800" dirty="0" err="1"/>
              <a:t>Beamformer</a:t>
            </a:r>
            <a:r>
              <a:rPr lang="en-US" sz="2800" dirty="0"/>
              <a:t> as determined</a:t>
            </a:r>
            <a:endParaRPr lang="en-US" dirty="0"/>
          </a:p>
          <a:p>
            <a:r>
              <a:rPr lang="en-US" sz="2800" dirty="0"/>
              <a:t>mathematically (left) and experimentally (right).</a:t>
            </a:r>
            <a:endParaRPr lang="en-US" dirty="0"/>
          </a:p>
        </p:txBody>
      </p:sp>
      <p:pic>
        <p:nvPicPr>
          <p:cNvPr id="4" name="Picture 13"/>
          <p:cNvPicPr>
            <a:picLocks noChangeAspect="1"/>
          </p:cNvPicPr>
          <p:nvPr/>
        </p:nvPicPr>
        <p:blipFill rotWithShape="1">
          <a:blip r:embed="rId24"/>
          <a:srcRect r="5772"/>
          <a:stretch/>
        </p:blipFill>
        <p:spPr>
          <a:xfrm>
            <a:off x="10366642" y="21650783"/>
            <a:ext cx="4720958" cy="4457700"/>
          </a:xfrm>
          <a:prstGeom prst="rect">
            <a:avLst/>
          </a:prstGeom>
        </p:spPr>
      </p:pic>
      <p:sp>
        <p:nvSpPr>
          <p:cNvPr id="6" name="TextBox 14"/>
          <p:cNvSpPr txBox="1"/>
          <p:nvPr/>
        </p:nvSpPr>
        <p:spPr>
          <a:xfrm>
            <a:off x="10323105" y="20708807"/>
            <a:ext cx="5097224" cy="769441"/>
          </a:xfrm>
          <a:prstGeom prst="rect">
            <a:avLst/>
          </a:prstGeom>
          <a:noFill/>
        </p:spPr>
        <p:txBody>
          <a:bodyPr wrap="square" rtlCol="0">
            <a:spAutoFit/>
          </a:bodyPr>
          <a:lstStyle/>
          <a:p>
            <a:r>
              <a:rPr lang="en-US" sz="2200" dirty="0" err="1"/>
              <a:t>Dolph</a:t>
            </a:r>
            <a:r>
              <a:rPr lang="en-US" sz="2200" dirty="0"/>
              <a:t>-Chebyshev Response to 2000 Hz - Broadside</a:t>
            </a:r>
            <a:endParaRPr lang="en-US" dirty="0"/>
          </a:p>
        </p:txBody>
      </p:sp>
      <p:pic>
        <p:nvPicPr>
          <p:cNvPr id="7" name="Picture 17"/>
          <p:cNvPicPr>
            <a:picLocks noChangeAspect="1"/>
          </p:cNvPicPr>
          <p:nvPr/>
        </p:nvPicPr>
        <p:blipFill>
          <a:blip r:embed="rId25">
            <a:extLst/>
          </a:blip>
          <a:stretch>
            <a:fillRect/>
          </a:stretch>
        </p:blipFill>
        <p:spPr>
          <a:xfrm>
            <a:off x="818270" y="948896"/>
            <a:ext cx="3988680" cy="4142438"/>
          </a:xfrm>
          <a:prstGeom prst="rect">
            <a:avLst/>
          </a:prstGeom>
        </p:spPr>
      </p:pic>
      <p:pic>
        <p:nvPicPr>
          <p:cNvPr id="3" name="Picture 6"/>
          <p:cNvPicPr>
            <a:picLocks noChangeAspect="1"/>
          </p:cNvPicPr>
          <p:nvPr/>
        </p:nvPicPr>
        <p:blipFill>
          <a:blip r:embed="rId26"/>
          <a:stretch>
            <a:fillRect/>
          </a:stretch>
        </p:blipFill>
        <p:spPr>
          <a:xfrm>
            <a:off x="1571365" y="11570567"/>
            <a:ext cx="8116846" cy="8387682"/>
          </a:xfrm>
          <a:prstGeom prst="rect">
            <a:avLst/>
          </a:prstGeom>
        </p:spPr>
      </p:pic>
      <p:sp>
        <p:nvSpPr>
          <p:cNvPr id="8" name="TextBox 2078"/>
          <p:cNvSpPr txBox="1"/>
          <p:nvPr/>
        </p:nvSpPr>
        <p:spPr>
          <a:xfrm>
            <a:off x="12249414" y="16324344"/>
            <a:ext cx="6495786" cy="430887"/>
          </a:xfrm>
          <a:prstGeom prst="rect">
            <a:avLst/>
          </a:prstGeom>
          <a:noFill/>
        </p:spPr>
        <p:txBody>
          <a:bodyPr wrap="square" rtlCol="0">
            <a:spAutoFit/>
          </a:bodyPr>
          <a:lstStyle/>
          <a:p>
            <a:r>
              <a:rPr lang="en-US" sz="2200" dirty="0"/>
              <a:t>Best and Worst Case Array Responses</a:t>
            </a:r>
            <a:endParaRPr lang="en-US"/>
          </a:p>
        </p:txBody>
      </p:sp>
      <p:sp>
        <p:nvSpPr>
          <p:cNvPr id="11" name="Rectangle 36"/>
          <p:cNvSpPr/>
          <p:nvPr/>
        </p:nvSpPr>
        <p:spPr bwMode="auto">
          <a:xfrm>
            <a:off x="16383000" y="21163032"/>
            <a:ext cx="4114800" cy="32868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sp>
        <p:nvSpPr>
          <p:cNvPr id="42" name="TextBox 14"/>
          <p:cNvSpPr txBox="1"/>
          <p:nvPr/>
        </p:nvSpPr>
        <p:spPr>
          <a:xfrm>
            <a:off x="15857575" y="20693420"/>
            <a:ext cx="5097224" cy="769441"/>
          </a:xfrm>
          <a:prstGeom prst="rect">
            <a:avLst/>
          </a:prstGeom>
          <a:noFill/>
        </p:spPr>
        <p:txBody>
          <a:bodyPr wrap="square" rtlCol="0">
            <a:spAutoFit/>
          </a:bodyPr>
          <a:lstStyle/>
          <a:p>
            <a:r>
              <a:rPr lang="en-US" sz="2200" dirty="0"/>
              <a:t>Uniform Weighted Response to 2000 Hz - Broadside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93713" y="457200"/>
            <a:ext cx="10058400" cy="32004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p:txBody>
      </p:sp>
      <p:sp>
        <p:nvSpPr>
          <p:cNvPr id="5" name="Rectangle 4"/>
          <p:cNvSpPr/>
          <p:nvPr/>
        </p:nvSpPr>
        <p:spPr bwMode="auto">
          <a:xfrm>
            <a:off x="11277600" y="457200"/>
            <a:ext cx="10058400" cy="32004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703263">
              <a:defRPr/>
            </a:pPr>
            <a:endParaRPr lang="en-US" dirty="0">
              <a:solidFill>
                <a:schemeClr val="tx1"/>
              </a:solidFill>
              <a:latin typeface="Arial" pitchFamily="-111" charset="0"/>
            </a:endParaRPr>
          </a:p>
        </p:txBody>
      </p:sp>
      <p:sp>
        <p:nvSpPr>
          <p:cNvPr id="3076" name="Rectangle 7"/>
          <p:cNvSpPr>
            <a:spLocks noChangeArrowheads="1"/>
          </p:cNvSpPr>
          <p:nvPr>
            <p:custDataLst>
              <p:tags r:id="rId1"/>
            </p:custDataLst>
          </p:nvPr>
        </p:nvSpPr>
        <p:spPr bwMode="auto">
          <a:xfrm>
            <a:off x="12770643" y="25480030"/>
            <a:ext cx="70723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Cost</a:t>
            </a:r>
          </a:p>
        </p:txBody>
      </p:sp>
      <p:sp>
        <p:nvSpPr>
          <p:cNvPr id="3077" name="Rectangle 7"/>
          <p:cNvSpPr>
            <a:spLocks noChangeArrowheads="1"/>
          </p:cNvSpPr>
          <p:nvPr>
            <p:custDataLst>
              <p:tags r:id="rId2"/>
            </p:custDataLst>
          </p:nvPr>
        </p:nvSpPr>
        <p:spPr bwMode="auto">
          <a:xfrm>
            <a:off x="1454150" y="974523"/>
            <a:ext cx="8140700" cy="125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Microphone Array</a:t>
            </a:r>
          </a:p>
        </p:txBody>
      </p:sp>
      <p:sp>
        <p:nvSpPr>
          <p:cNvPr id="3078" name="Rectangle 7"/>
          <p:cNvSpPr>
            <a:spLocks noChangeArrowheads="1"/>
          </p:cNvSpPr>
          <p:nvPr>
            <p:custDataLst>
              <p:tags r:id="rId3"/>
            </p:custDataLst>
          </p:nvPr>
        </p:nvSpPr>
        <p:spPr bwMode="auto">
          <a:xfrm>
            <a:off x="12858240" y="924451"/>
            <a:ext cx="70739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User Interface</a:t>
            </a:r>
          </a:p>
        </p:txBody>
      </p:sp>
      <p:sp>
        <p:nvSpPr>
          <p:cNvPr id="3079" name="Rectangle 8"/>
          <p:cNvSpPr>
            <a:spLocks noChangeArrowheads="1"/>
          </p:cNvSpPr>
          <p:nvPr>
            <p:custDataLst>
              <p:tags r:id="rId4"/>
            </p:custDataLst>
          </p:nvPr>
        </p:nvSpPr>
        <p:spPr bwMode="auto">
          <a:xfrm>
            <a:off x="13033080" y="7891534"/>
            <a:ext cx="707231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PCB</a:t>
            </a:r>
          </a:p>
        </p:txBody>
      </p:sp>
      <p:sp>
        <p:nvSpPr>
          <p:cNvPr id="3080" name="Rectangle 9"/>
          <p:cNvSpPr>
            <a:spLocks noChangeArrowheads="1"/>
          </p:cNvSpPr>
          <p:nvPr>
            <p:custDataLst>
              <p:tags r:id="rId5"/>
            </p:custDataLst>
          </p:nvPr>
        </p:nvSpPr>
        <p:spPr bwMode="auto">
          <a:xfrm>
            <a:off x="12936084" y="18330998"/>
            <a:ext cx="70739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Unit Housing</a:t>
            </a:r>
          </a:p>
        </p:txBody>
      </p:sp>
      <p:pic>
        <p:nvPicPr>
          <p:cNvPr id="23" name="Shape 376"/>
          <p:cNvPicPr preferRelativeResize="0"/>
          <p:nvPr/>
        </p:nvPicPr>
        <p:blipFill>
          <a:blip r:embed="rId9">
            <a:alphaModFix/>
          </a:blip>
          <a:stretch>
            <a:fillRect/>
          </a:stretch>
        </p:blipFill>
        <p:spPr>
          <a:xfrm>
            <a:off x="766762" y="2452687"/>
            <a:ext cx="6091238" cy="2347913"/>
          </a:xfrm>
          <a:prstGeom prst="rect">
            <a:avLst/>
          </a:prstGeom>
          <a:noFill/>
          <a:ln>
            <a:noFill/>
          </a:ln>
        </p:spPr>
      </p:pic>
      <p:sp>
        <p:nvSpPr>
          <p:cNvPr id="4" name="TextBox 10"/>
          <p:cNvSpPr txBox="1"/>
          <p:nvPr/>
        </p:nvSpPr>
        <p:spPr>
          <a:xfrm>
            <a:off x="7128089" y="2573126"/>
            <a:ext cx="2359941" cy="461665"/>
          </a:xfrm>
          <a:prstGeom prst="rect">
            <a:avLst/>
          </a:prstGeom>
          <a:noFill/>
        </p:spPr>
        <p:txBody>
          <a:bodyPr wrap="none" rtlCol="0">
            <a:spAutoFit/>
          </a:bodyPr>
          <a:lstStyle/>
          <a:p>
            <a:r>
              <a:rPr lang="en-US" sz="2400" dirty="0"/>
              <a:t>1000 – 2000 Hz</a:t>
            </a:r>
          </a:p>
        </p:txBody>
      </p:sp>
      <p:sp>
        <p:nvSpPr>
          <p:cNvPr id="24" name="TextBox 12"/>
          <p:cNvSpPr txBox="1"/>
          <p:nvPr/>
        </p:nvSpPr>
        <p:spPr>
          <a:xfrm>
            <a:off x="7128092" y="3278384"/>
            <a:ext cx="2359941" cy="461665"/>
          </a:xfrm>
          <a:prstGeom prst="rect">
            <a:avLst/>
          </a:prstGeom>
          <a:noFill/>
        </p:spPr>
        <p:txBody>
          <a:bodyPr wrap="none" rtlCol="0">
            <a:spAutoFit/>
          </a:bodyPr>
          <a:lstStyle/>
          <a:p>
            <a:r>
              <a:rPr lang="en-US" sz="2400" dirty="0"/>
              <a:t>2000 – 4000 Hz</a:t>
            </a:r>
          </a:p>
        </p:txBody>
      </p:sp>
      <p:sp>
        <p:nvSpPr>
          <p:cNvPr id="7" name="TextBox 13"/>
          <p:cNvSpPr txBox="1"/>
          <p:nvPr/>
        </p:nvSpPr>
        <p:spPr>
          <a:xfrm>
            <a:off x="766762" y="4792758"/>
            <a:ext cx="9520238" cy="2677656"/>
          </a:xfrm>
          <a:prstGeom prst="rect">
            <a:avLst/>
          </a:prstGeom>
          <a:noFill/>
        </p:spPr>
        <p:txBody>
          <a:bodyPr wrap="square" rtlCol="0">
            <a:spAutoFit/>
          </a:bodyPr>
          <a:lstStyle/>
          <a:p>
            <a:pPr algn="l"/>
            <a:r>
              <a:rPr lang="en-US" sz="2800" dirty="0"/>
              <a:t>A total of 16 microphones were allocated across two subarrays, targeting two successive octaves</a:t>
            </a:r>
          </a:p>
          <a:p>
            <a:pPr marL="571500" indent="-571500" algn="l">
              <a:buFont typeface="Arial" panose="020B0604020202020204" pitchFamily="34" charset="0"/>
              <a:buChar char="•"/>
            </a:pPr>
            <a:r>
              <a:rPr lang="en-US" sz="2800" dirty="0"/>
              <a:t>Lower Frequency Spacing: 8.6 cm</a:t>
            </a:r>
          </a:p>
          <a:p>
            <a:pPr marL="571500" indent="-571500" algn="l">
              <a:buFont typeface="Arial" panose="020B0604020202020204" pitchFamily="34" charset="0"/>
              <a:buChar char="•"/>
            </a:pPr>
            <a:r>
              <a:rPr lang="en-US" sz="2800" dirty="0"/>
              <a:t>Higher Frequency Spacing: 4.3 cm</a:t>
            </a:r>
          </a:p>
          <a:p>
            <a:pPr marL="571500" indent="-571500" algn="l">
              <a:buFont typeface="Arial" panose="020B0604020202020204" pitchFamily="34" charset="0"/>
              <a:buChar char="•"/>
            </a:pPr>
            <a:r>
              <a:rPr lang="en-US" sz="2800" dirty="0" err="1"/>
              <a:t>Dolph</a:t>
            </a:r>
            <a:r>
              <a:rPr lang="en-US" sz="2800" dirty="0"/>
              <a:t>-Chebyshev Weights were applied to enforce side-lobe attenuation of –20 dB</a:t>
            </a:r>
          </a:p>
        </p:txBody>
      </p:sp>
      <p:graphicFrame>
        <p:nvGraphicFramePr>
          <p:cNvPr id="8" name="Table 7"/>
          <p:cNvGraphicFramePr>
            <a:graphicFrameLocks noGrp="1"/>
          </p:cNvGraphicFramePr>
          <p:nvPr>
            <p:extLst>
              <p:ext uri="{D42A27DB-BD31-4B8C-83A1-F6EECF244321}">
                <p14:modId xmlns:p14="http://schemas.microsoft.com/office/powerpoint/2010/main" val="1140369700"/>
              </p:ext>
            </p:extLst>
          </p:nvPr>
        </p:nvGraphicFramePr>
        <p:xfrm>
          <a:off x="11668421" y="26792565"/>
          <a:ext cx="9565684" cy="5231347"/>
        </p:xfrm>
        <a:graphic>
          <a:graphicData uri="http://schemas.openxmlformats.org/drawingml/2006/table">
            <a:tbl>
              <a:tblPr firstRow="1">
                <a:tableStyleId>{9D7B26C5-4107-4FEC-AEDC-1716B250A1EF}</a:tableStyleId>
              </a:tblPr>
              <a:tblGrid>
                <a:gridCol w="4668421">
                  <a:extLst>
                    <a:ext uri="{9D8B030D-6E8A-4147-A177-3AD203B41FA5}">
                      <a16:colId xmlns:a16="http://schemas.microsoft.com/office/drawing/2014/main" val="2441258684"/>
                    </a:ext>
                  </a:extLst>
                </a:gridCol>
                <a:gridCol w="2563053">
                  <a:extLst>
                    <a:ext uri="{9D8B030D-6E8A-4147-A177-3AD203B41FA5}">
                      <a16:colId xmlns:a16="http://schemas.microsoft.com/office/drawing/2014/main" val="3724260824"/>
                    </a:ext>
                  </a:extLst>
                </a:gridCol>
                <a:gridCol w="2334210">
                  <a:extLst>
                    <a:ext uri="{9D8B030D-6E8A-4147-A177-3AD203B41FA5}">
                      <a16:colId xmlns:a16="http://schemas.microsoft.com/office/drawing/2014/main" val="1564016028"/>
                    </a:ext>
                  </a:extLst>
                </a:gridCol>
              </a:tblGrid>
              <a:tr h="756184">
                <a:tc>
                  <a:txBody>
                    <a:bodyPr/>
                    <a:lstStyle/>
                    <a:p>
                      <a:pPr algn="l" fontAlgn="b"/>
                      <a:r>
                        <a:rPr lang="en-US" sz="3600" u="none" strike="noStrike" cap="none" spc="0">
                          <a:ln>
                            <a:noFill/>
                          </a:ln>
                          <a:effectLst/>
                        </a:rPr>
                        <a:t>Production</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tc>
                <a:tc>
                  <a:txBody>
                    <a:bodyPr/>
                    <a:lstStyle/>
                    <a:p>
                      <a:pPr algn="ctr" fontAlgn="b"/>
                      <a:r>
                        <a:rPr lang="en-US" sz="3600" u="none" strike="noStrike" cap="none" spc="0">
                          <a:ln>
                            <a:noFill/>
                          </a:ln>
                          <a:effectLst/>
                        </a:rPr>
                        <a:t>1 unit</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tc>
                <a:tc>
                  <a:txBody>
                    <a:bodyPr/>
                    <a:lstStyle/>
                    <a:p>
                      <a:pPr algn="ctr" fontAlgn="b"/>
                      <a:r>
                        <a:rPr lang="en-US" sz="3600" u="none" strike="noStrike" cap="none" spc="0">
                          <a:ln>
                            <a:noFill/>
                          </a:ln>
                          <a:effectLst/>
                        </a:rPr>
                        <a:t>1000 units</a:t>
                      </a:r>
                      <a:endParaRPr lang="en-US" sz="3600" b="0" i="0" u="none" strike="noStrike" cap="none" spc="0">
                        <a:ln>
                          <a:noFill/>
                        </a:ln>
                        <a:solidFill>
                          <a:schemeClr val="tx1"/>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982563353"/>
                  </a:ext>
                </a:extLst>
              </a:tr>
              <a:tr h="756184">
                <a:tc>
                  <a:txBody>
                    <a:bodyPr/>
                    <a:lstStyle/>
                    <a:p>
                      <a:pPr algn="l" fontAlgn="b"/>
                      <a:r>
                        <a:rPr lang="en-US" sz="3600" u="none" strike="noStrike" cap="none" spc="0">
                          <a:ln>
                            <a:noFill/>
                          </a:ln>
                          <a:effectLst/>
                        </a:rPr>
                        <a:t>Printed Circuit Board</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tc>
                <a:tc>
                  <a:txBody>
                    <a:bodyPr/>
                    <a:lstStyle/>
                    <a:p>
                      <a:pPr algn="l" fontAlgn="b"/>
                      <a:r>
                        <a:rPr lang="en-US" sz="3600" u="none" strike="noStrike" cap="none" spc="0">
                          <a:ln>
                            <a:noFill/>
                          </a:ln>
                          <a:effectLst/>
                        </a:rPr>
                        <a:t> $      59.33 </a:t>
                      </a:r>
                      <a:endParaRPr lang="en-US" sz="3600" b="0" i="0" u="none" strike="noStrike" cap="none" spc="0">
                        <a:ln>
                          <a:noFill/>
                        </a:ln>
                        <a:solidFill>
                          <a:schemeClr val="tx1"/>
                        </a:solidFill>
                        <a:effectLst/>
                        <a:latin typeface="Calibri" panose="020F0502020204030204" pitchFamily="34" charset="0"/>
                      </a:endParaRPr>
                    </a:p>
                  </a:txBody>
                  <a:tcPr marL="4763" marR="4763" marT="4763" marB="0" anchor="b"/>
                </a:tc>
                <a:tc>
                  <a:txBody>
                    <a:bodyPr/>
                    <a:lstStyle/>
                    <a:p>
                      <a:pPr algn="l" fontAlgn="b"/>
                      <a:r>
                        <a:rPr lang="en-US" sz="3600" u="none" strike="noStrike" cap="none" spc="0">
                          <a:ln>
                            <a:noFill/>
                          </a:ln>
                          <a:effectLst/>
                        </a:rPr>
                        <a:t> $    16.04 </a:t>
                      </a:r>
                      <a:endParaRPr lang="en-US" sz="3600" b="0" i="0" u="none" strike="noStrike" cap="none" spc="0">
                        <a:ln>
                          <a:noFill/>
                        </a:ln>
                        <a:solidFill>
                          <a:schemeClr val="tx1"/>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256181869"/>
                  </a:ext>
                </a:extLst>
              </a:tr>
              <a:tr h="735537">
                <a:tc>
                  <a:txBody>
                    <a:bodyPr/>
                    <a:lstStyle/>
                    <a:p>
                      <a:pPr algn="l" fontAlgn="b"/>
                      <a:r>
                        <a:rPr lang="en-US" sz="3600" u="none" strike="noStrike" cap="none" spc="0">
                          <a:ln>
                            <a:noFill/>
                          </a:ln>
                          <a:effectLst/>
                        </a:rPr>
                        <a:t>Microphones</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tc>
                <a:tc>
                  <a:txBody>
                    <a:bodyPr/>
                    <a:lstStyle/>
                    <a:p>
                      <a:pPr algn="l" fontAlgn="b"/>
                      <a:r>
                        <a:rPr lang="en-US" sz="3600" u="none" strike="noStrike" cap="none" spc="0">
                          <a:ln>
                            <a:noFill/>
                          </a:ln>
                          <a:effectLst/>
                        </a:rPr>
                        <a:t> $        9.95 </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tc>
                <a:tc>
                  <a:txBody>
                    <a:bodyPr/>
                    <a:lstStyle/>
                    <a:p>
                      <a:pPr algn="l" fontAlgn="b"/>
                      <a:r>
                        <a:rPr lang="en-US" sz="3600" u="none" strike="noStrike" cap="none" spc="0">
                          <a:ln>
                            <a:noFill/>
                          </a:ln>
                          <a:effectLst/>
                        </a:rPr>
                        <a:t> $      8.46 </a:t>
                      </a:r>
                      <a:endParaRPr lang="en-US" sz="3600" b="0" i="0" u="none" strike="noStrike" cap="none" spc="0">
                        <a:ln>
                          <a:noFill/>
                        </a:ln>
                        <a:solidFill>
                          <a:schemeClr val="tx1"/>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216396166"/>
                  </a:ext>
                </a:extLst>
              </a:tr>
              <a:tr h="735537">
                <a:tc>
                  <a:txBody>
                    <a:bodyPr/>
                    <a:lstStyle/>
                    <a:p>
                      <a:pPr algn="l" fontAlgn="b"/>
                      <a:r>
                        <a:rPr lang="en-US" sz="3600" u="none" strike="noStrike" cap="none" spc="0">
                          <a:ln>
                            <a:noFill/>
                          </a:ln>
                          <a:effectLst/>
                        </a:rPr>
                        <a:t>Kinect Sensor</a:t>
                      </a:r>
                      <a:endParaRPr lang="en-US" sz="3600" b="0" i="0" u="none" strike="noStrike" cap="none" spc="0">
                        <a:ln>
                          <a:noFill/>
                        </a:ln>
                        <a:solidFill>
                          <a:schemeClr val="tx1"/>
                        </a:solidFill>
                        <a:effectLst/>
                        <a:latin typeface="Calibri" panose="020F0502020204030204" pitchFamily="34" charset="0"/>
                      </a:endParaRPr>
                    </a:p>
                  </a:txBody>
                  <a:tcPr marL="4763" marR="4763" marT="4763" marB="0" anchor="b"/>
                </a:tc>
                <a:tc>
                  <a:txBody>
                    <a:bodyPr/>
                    <a:lstStyle/>
                    <a:p>
                      <a:pPr algn="l" fontAlgn="b"/>
                      <a:r>
                        <a:rPr lang="en-US" sz="3600" u="none" strike="noStrike" cap="none" spc="0">
                          <a:ln>
                            <a:noFill/>
                          </a:ln>
                          <a:effectLst/>
                        </a:rPr>
                        <a:t> $    139.98 </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tc>
                <a:tc>
                  <a:txBody>
                    <a:bodyPr/>
                    <a:lstStyle/>
                    <a:p>
                      <a:pPr algn="l" fontAlgn="b"/>
                      <a:r>
                        <a:rPr lang="en-US" sz="3600" u="none" strike="noStrike" cap="none" spc="0">
                          <a:ln>
                            <a:noFill/>
                          </a:ln>
                          <a:effectLst/>
                        </a:rPr>
                        <a:t> $  139.98 </a:t>
                      </a:r>
                      <a:endParaRPr lang="en-US" sz="3600" b="0" i="0" u="none" strike="noStrike" cap="none" spc="0">
                        <a:ln>
                          <a:noFill/>
                        </a:ln>
                        <a:solidFill>
                          <a:schemeClr val="tx1"/>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913222184"/>
                  </a:ext>
                </a:extLst>
              </a:tr>
              <a:tr h="735537">
                <a:tc>
                  <a:txBody>
                    <a:bodyPr/>
                    <a:lstStyle/>
                    <a:p>
                      <a:pPr algn="l" fontAlgn="b"/>
                      <a:r>
                        <a:rPr lang="en-US" sz="3600" u="none" strike="noStrike" cap="none" spc="0">
                          <a:ln>
                            <a:noFill/>
                          </a:ln>
                          <a:effectLst/>
                        </a:rPr>
                        <a:t>ADC</a:t>
                      </a:r>
                      <a:endParaRPr lang="en-US" sz="3600" b="0" i="0" u="none" strike="noStrike" cap="none" spc="0">
                        <a:ln>
                          <a:noFill/>
                        </a:ln>
                        <a:solidFill>
                          <a:schemeClr val="tx1"/>
                        </a:solidFill>
                        <a:effectLst/>
                        <a:latin typeface="Calibri" panose="020F0502020204030204" pitchFamily="34" charset="0"/>
                      </a:endParaRPr>
                    </a:p>
                  </a:txBody>
                  <a:tcPr marL="4763" marR="4763" marT="4763" marB="0" anchor="b"/>
                </a:tc>
                <a:tc>
                  <a:txBody>
                    <a:bodyPr/>
                    <a:lstStyle/>
                    <a:p>
                      <a:pPr algn="l" fontAlgn="b"/>
                      <a:r>
                        <a:rPr lang="en-US" sz="3600" u="none" strike="noStrike" cap="none" spc="0">
                          <a:ln>
                            <a:noFill/>
                          </a:ln>
                          <a:effectLst/>
                        </a:rPr>
                        <a:t> $    700.00 </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tc>
                <a:tc>
                  <a:txBody>
                    <a:bodyPr/>
                    <a:lstStyle/>
                    <a:p>
                      <a:pPr algn="l" fontAlgn="b"/>
                      <a:r>
                        <a:rPr lang="en-US" sz="3600" u="none" strike="noStrike" cap="none" spc="0">
                          <a:ln>
                            <a:noFill/>
                          </a:ln>
                          <a:effectLst/>
                        </a:rPr>
                        <a:t> $  700.00 </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178547240"/>
                  </a:ext>
                </a:extLst>
              </a:tr>
              <a:tr h="756184">
                <a:tc>
                  <a:txBody>
                    <a:bodyPr/>
                    <a:lstStyle/>
                    <a:p>
                      <a:pPr algn="l" fontAlgn="b"/>
                      <a:r>
                        <a:rPr lang="en-US" sz="3600" u="none" strike="noStrike" cap="none" spc="0">
                          <a:ln>
                            <a:noFill/>
                          </a:ln>
                          <a:effectLst/>
                        </a:rPr>
                        <a:t>Housing</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tcPr>
                </a:tc>
                <a:tc>
                  <a:txBody>
                    <a:bodyPr/>
                    <a:lstStyle/>
                    <a:p>
                      <a:pPr algn="l" fontAlgn="b"/>
                      <a:r>
                        <a:rPr lang="en-US" sz="3600" u="none" strike="noStrike" cap="none" spc="0">
                          <a:ln>
                            <a:noFill/>
                          </a:ln>
                          <a:effectLst/>
                        </a:rPr>
                        <a:t> $      30.70 </a:t>
                      </a:r>
                      <a:endParaRPr lang="en-US" sz="3600" b="0" i="0" u="none" strike="noStrike" cap="none" spc="0">
                        <a:ln>
                          <a:noFill/>
                        </a:ln>
                        <a:solidFill>
                          <a:schemeClr val="tx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tcPr>
                </a:tc>
                <a:tc>
                  <a:txBody>
                    <a:bodyPr/>
                    <a:lstStyle/>
                    <a:p>
                      <a:pPr algn="l" fontAlgn="b"/>
                      <a:r>
                        <a:rPr lang="en-US" sz="3600" u="none" strike="noStrike" cap="none" spc="0">
                          <a:ln>
                            <a:noFill/>
                          </a:ln>
                          <a:effectLst/>
                        </a:rPr>
                        <a:t> $      6.20 </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028626"/>
                  </a:ext>
                </a:extLst>
              </a:tr>
              <a:tr h="756184">
                <a:tc>
                  <a:txBody>
                    <a:bodyPr/>
                    <a:lstStyle/>
                    <a:p>
                      <a:pPr algn="l" fontAlgn="b"/>
                      <a:r>
                        <a:rPr lang="en-US" sz="3600" u="none" strike="noStrike" cap="none" spc="0">
                          <a:ln>
                            <a:noFill/>
                          </a:ln>
                          <a:effectLst/>
                        </a:rPr>
                        <a:t>Unit cost</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tcPr>
                </a:tc>
                <a:tc>
                  <a:txBody>
                    <a:bodyPr/>
                    <a:lstStyle/>
                    <a:p>
                      <a:pPr algn="l" fontAlgn="b"/>
                      <a:r>
                        <a:rPr lang="en-US" sz="3600" u="none" strike="noStrike" cap="none" spc="0">
                          <a:ln>
                            <a:noFill/>
                          </a:ln>
                          <a:effectLst/>
                        </a:rPr>
                        <a:t> $1,090.29 </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tcPr>
                </a:tc>
                <a:tc>
                  <a:txBody>
                    <a:bodyPr/>
                    <a:lstStyle/>
                    <a:p>
                      <a:pPr algn="l" fontAlgn="b"/>
                      <a:r>
                        <a:rPr lang="en-US" sz="3600" u="none" strike="noStrike" cap="none" spc="0">
                          <a:ln>
                            <a:noFill/>
                          </a:ln>
                          <a:effectLst/>
                        </a:rPr>
                        <a:t> $  997.94 </a:t>
                      </a:r>
                      <a:endParaRPr lang="en-US" sz="3600" b="0" i="0" u="none" strike="noStrike" cap="none" spc="0" dirty="0">
                        <a:ln>
                          <a:noFill/>
                        </a:ln>
                        <a:solidFill>
                          <a:schemeClr val="tx1"/>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53550827"/>
                  </a:ext>
                </a:extLst>
              </a:tr>
            </a:tbl>
          </a:graphicData>
        </a:graphic>
      </p:graphicFrame>
      <p:pic>
        <p:nvPicPr>
          <p:cNvPr id="1030" name="Picture 6" descr="WP_20170420_23_41_15_Pr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33511" y="19547535"/>
            <a:ext cx="9598592" cy="53992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3.googleusercontent.com/4GEvtKuKrGPiwp9yYdA_7-Fe_L4D7WZmU8jNZqUCSd-RODYiUYXvgbP9QhUQsRJULA4SmpblckfR8YLL7S0fsfWP7F68KUT53E1TgGrWBcPC1YZhS2dUqwdnO5xkETVj_LBzDRPZ9-U"/>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5295563" y="5577487"/>
            <a:ext cx="2362200" cy="9305926"/>
          </a:xfrm>
          <a:prstGeom prst="rect">
            <a:avLst/>
          </a:prstGeom>
          <a:noFill/>
          <a:extLst>
            <a:ext uri="{909E8E84-426E-40DD-AFC4-6F175D3DCCD1}">
              <a14:hiddenFill xmlns:a14="http://schemas.microsoft.com/office/drawing/2010/main">
                <a:solidFill>
                  <a:srgbClr val="FFFFFF"/>
                </a:solidFill>
              </a14:hiddenFill>
            </a:ext>
          </a:extLst>
        </p:spPr>
      </p:pic>
      <p:pic>
        <p:nvPicPr>
          <p:cNvPr id="26" name="Shape 320"/>
          <p:cNvPicPr preferRelativeResize="0"/>
          <p:nvPr/>
        </p:nvPicPr>
        <p:blipFill>
          <a:blip r:embed="rId12">
            <a:alphaModFix/>
          </a:blip>
          <a:stretch>
            <a:fillRect/>
          </a:stretch>
        </p:blipFill>
        <p:spPr>
          <a:xfrm>
            <a:off x="734105" y="14386946"/>
            <a:ext cx="9630971" cy="5999002"/>
          </a:xfrm>
          <a:prstGeom prst="rect">
            <a:avLst/>
          </a:prstGeom>
          <a:noFill/>
          <a:ln>
            <a:noFill/>
          </a:ln>
        </p:spPr>
      </p:pic>
      <p:sp>
        <p:nvSpPr>
          <p:cNvPr id="3" name="TextBox 12"/>
          <p:cNvSpPr txBox="1"/>
          <p:nvPr/>
        </p:nvSpPr>
        <p:spPr>
          <a:xfrm>
            <a:off x="734105" y="9167048"/>
            <a:ext cx="4436665" cy="3970318"/>
          </a:xfrm>
          <a:prstGeom prst="rect">
            <a:avLst/>
          </a:prstGeom>
          <a:noFill/>
        </p:spPr>
        <p:txBody>
          <a:bodyPr wrap="square" rtlCol="0">
            <a:spAutoFit/>
          </a:bodyPr>
          <a:lstStyle/>
          <a:p>
            <a:pPr algn="l"/>
            <a:r>
              <a:rPr lang="en-US" sz="2800" dirty="0"/>
              <a:t>Experimental results (below) confirmed that Chebyshev Weights successfully controlled sidelobe attenuation. Both the graph at right and below demonstrate response to a 1000 Hz signal, steered to 65</a:t>
            </a:r>
            <a:r>
              <a:rPr lang="en-US" sz="2800" baseline="30000" dirty="0"/>
              <a:t>o</a:t>
            </a:r>
            <a:endParaRPr lang="en-US" sz="2800" dirty="0"/>
          </a:p>
        </p:txBody>
      </p:sp>
      <p:pic>
        <p:nvPicPr>
          <p:cNvPr id="6" name="Picture 13"/>
          <p:cNvPicPr>
            <a:picLocks noChangeAspect="1"/>
          </p:cNvPicPr>
          <p:nvPr/>
        </p:nvPicPr>
        <p:blipFill>
          <a:blip r:embed="rId13"/>
          <a:stretch>
            <a:fillRect/>
          </a:stretch>
        </p:blipFill>
        <p:spPr>
          <a:xfrm>
            <a:off x="4955677" y="9216726"/>
            <a:ext cx="5219700" cy="4962525"/>
          </a:xfrm>
          <a:prstGeom prst="rect">
            <a:avLst/>
          </a:prstGeom>
        </p:spPr>
      </p:pic>
      <p:sp>
        <p:nvSpPr>
          <p:cNvPr id="9" name="TextBox 15"/>
          <p:cNvSpPr txBox="1"/>
          <p:nvPr/>
        </p:nvSpPr>
        <p:spPr>
          <a:xfrm>
            <a:off x="5203427" y="8317059"/>
            <a:ext cx="4570482" cy="646331"/>
          </a:xfrm>
          <a:prstGeom prst="rect">
            <a:avLst/>
          </a:prstGeom>
          <a:noFill/>
        </p:spPr>
        <p:txBody>
          <a:bodyPr wrap="none" rtlCol="0">
            <a:spAutoFit/>
          </a:bodyPr>
          <a:lstStyle/>
          <a:p>
            <a:r>
              <a:rPr lang="en-US" dirty="0" err="1"/>
              <a:t>Dolph</a:t>
            </a:r>
            <a:r>
              <a:rPr lang="en-US" dirty="0"/>
              <a:t> Chebyshev Response to 1000 Hz,</a:t>
            </a:r>
          </a:p>
          <a:p>
            <a:r>
              <a:rPr lang="en-US" dirty="0"/>
              <a:t> Steered to 65</a:t>
            </a:r>
            <a:r>
              <a:rPr lang="en-US" baseline="30000" dirty="0"/>
              <a:t>o</a:t>
            </a:r>
            <a:endParaRPr lang="en-US" dirty="0"/>
          </a:p>
        </p:txBody>
      </p:sp>
      <p:sp>
        <p:nvSpPr>
          <p:cNvPr id="25" name="TextBox 24"/>
          <p:cNvSpPr txBox="1"/>
          <p:nvPr/>
        </p:nvSpPr>
        <p:spPr>
          <a:xfrm>
            <a:off x="11798300" y="11613829"/>
            <a:ext cx="9305926" cy="7940635"/>
          </a:xfrm>
          <a:prstGeom prst="rect">
            <a:avLst/>
          </a:prstGeom>
          <a:noFill/>
        </p:spPr>
        <p:txBody>
          <a:bodyPr wrap="square" rtlCol="0">
            <a:spAutoFit/>
          </a:bodyPr>
          <a:lstStyle/>
          <a:p>
            <a:pPr algn="just"/>
            <a:r>
              <a:rPr lang="en-US" sz="3000" dirty="0"/>
              <a:t>The Printed Circuit Board (PCB), as shown in the figure above, was designed to fit inside the array housing. The PCB contains:</a:t>
            </a:r>
          </a:p>
          <a:p>
            <a:pPr marL="457200" indent="-457200" algn="just">
              <a:buFontTx/>
              <a:buChar char="-"/>
            </a:pPr>
            <a:r>
              <a:rPr lang="en-US" sz="3000" dirty="0"/>
              <a:t>A power jack connector which connects to the barrel plug</a:t>
            </a:r>
          </a:p>
          <a:p>
            <a:pPr algn="just"/>
            <a:endParaRPr lang="en-US" sz="3000" dirty="0"/>
          </a:p>
          <a:p>
            <a:pPr marL="457200" indent="-457200" algn="just">
              <a:buFontTx/>
              <a:buChar char="-"/>
            </a:pPr>
            <a:r>
              <a:rPr lang="en-US" sz="3000" dirty="0"/>
              <a:t>16 low pass filters that are made up of resistors and capacitors</a:t>
            </a:r>
          </a:p>
          <a:p>
            <a:pPr marL="457200" indent="-457200" algn="just">
              <a:buFontTx/>
              <a:buChar char="-"/>
            </a:pPr>
            <a:endParaRPr lang="en-US" sz="3000" dirty="0"/>
          </a:p>
          <a:p>
            <a:pPr marL="457200" indent="-457200" algn="just">
              <a:buFontTx/>
              <a:buChar char="-"/>
            </a:pPr>
            <a:r>
              <a:rPr lang="en-US" sz="3000" dirty="0"/>
              <a:t>A ribbon cable that connects to the Analog to Digital Converter (ADC)</a:t>
            </a:r>
          </a:p>
          <a:p>
            <a:pPr algn="just"/>
            <a:endParaRPr lang="en-US" sz="3000" dirty="0"/>
          </a:p>
          <a:p>
            <a:pPr algn="just"/>
            <a:endParaRPr lang="en-US" sz="3000" dirty="0"/>
          </a:p>
          <a:p>
            <a:pPr marL="457200" indent="-457200" algn="just">
              <a:buFontTx/>
              <a:buChar char="-"/>
            </a:pPr>
            <a:endParaRPr lang="en-US" sz="3000" dirty="0"/>
          </a:p>
          <a:p>
            <a:pPr algn="just"/>
            <a:endParaRPr lang="en-US" sz="3000" dirty="0"/>
          </a:p>
          <a:p>
            <a:pPr marL="457200" indent="-457200" algn="just">
              <a:buFontTx/>
              <a:buChar char="-"/>
            </a:pPr>
            <a:endParaRPr lang="en-US" sz="3000" dirty="0"/>
          </a:p>
          <a:p>
            <a:pPr algn="just"/>
            <a:endParaRPr lang="en-US" sz="3000" dirty="0"/>
          </a:p>
        </p:txBody>
      </p:sp>
      <p:pic>
        <p:nvPicPr>
          <p:cNvPr id="31" name="Picture 27"/>
          <p:cNvPicPr>
            <a:picLocks noChangeAspect="1"/>
          </p:cNvPicPr>
          <p:nvPr/>
        </p:nvPicPr>
        <p:blipFill rotWithShape="1">
          <a:blip r:embed="rId14">
            <a:extLst>
              <a:ext uri="{28A0092B-C50C-407E-A947-70E740481C1C}">
                <a14:useLocalDpi xmlns:a14="http://schemas.microsoft.com/office/drawing/2010/main" val="0"/>
              </a:ext>
            </a:extLst>
          </a:blip>
          <a:srcRect l="29054" t="8161" r="29477" b="7852"/>
          <a:stretch/>
        </p:blipFill>
        <p:spPr>
          <a:xfrm>
            <a:off x="18211800" y="2359725"/>
            <a:ext cx="2491999" cy="5047064"/>
          </a:xfrm>
          <a:prstGeom prst="rect">
            <a:avLst/>
          </a:prstGeom>
        </p:spPr>
      </p:pic>
      <p:sp>
        <p:nvSpPr>
          <p:cNvPr id="33" name="TextBox 31"/>
          <p:cNvSpPr txBox="1"/>
          <p:nvPr/>
        </p:nvSpPr>
        <p:spPr>
          <a:xfrm>
            <a:off x="11573374" y="2458936"/>
            <a:ext cx="5631918" cy="5509200"/>
          </a:xfrm>
          <a:prstGeom prst="rect">
            <a:avLst/>
          </a:prstGeom>
          <a:noFill/>
        </p:spPr>
        <p:txBody>
          <a:bodyPr wrap="square" rtlCol="0">
            <a:spAutoFit/>
          </a:bodyPr>
          <a:lstStyle/>
          <a:p>
            <a:pPr algn="l"/>
            <a:r>
              <a:rPr lang="en-US" sz="3200" dirty="0"/>
              <a:t>Mobile Application</a:t>
            </a:r>
          </a:p>
          <a:p>
            <a:pPr algn="l"/>
            <a:r>
              <a:rPr lang="en-US" sz="3200" dirty="0"/>
              <a:t>	iOS (Swift)</a:t>
            </a:r>
          </a:p>
          <a:p>
            <a:pPr algn="l"/>
            <a:r>
              <a:rPr lang="en-US" sz="3200" dirty="0"/>
              <a:t>	Wireless connection</a:t>
            </a:r>
          </a:p>
          <a:p>
            <a:pPr algn="l"/>
            <a:r>
              <a:rPr lang="en-US" sz="3200" dirty="0"/>
              <a:t>	</a:t>
            </a:r>
            <a:r>
              <a:rPr lang="en-US" sz="3200" dirty="0" err="1"/>
              <a:t>WebSockets</a:t>
            </a:r>
            <a:r>
              <a:rPr lang="en-US" sz="3200" dirty="0"/>
              <a:t> protocol</a:t>
            </a:r>
          </a:p>
          <a:p>
            <a:pPr algn="l"/>
            <a:endParaRPr lang="en-US" sz="3200" dirty="0"/>
          </a:p>
          <a:p>
            <a:pPr algn="l"/>
            <a:r>
              <a:rPr lang="en-US" sz="3200" dirty="0"/>
              <a:t>Targets speakers displayed proportionally in relation to system and environment</a:t>
            </a:r>
          </a:p>
          <a:p>
            <a:pPr algn="l"/>
            <a:endParaRPr lang="en-US" sz="3200" dirty="0"/>
          </a:p>
          <a:p>
            <a:pPr algn="l"/>
            <a:r>
              <a:rPr lang="en-US" sz="3200" dirty="0"/>
              <a:t>Tap to mute/unmute targets</a:t>
            </a:r>
          </a:p>
          <a:p>
            <a:pPr algn="l"/>
            <a:endParaRPr lang="en-US" sz="3200" dirty="0"/>
          </a:p>
        </p:txBody>
      </p:sp>
      <p:sp>
        <p:nvSpPr>
          <p:cNvPr id="28" name="Rectangle 8"/>
          <p:cNvSpPr>
            <a:spLocks noChangeArrowheads="1"/>
          </p:cNvSpPr>
          <p:nvPr>
            <p:custDataLst>
              <p:tags r:id="rId6"/>
            </p:custDataLst>
          </p:nvPr>
        </p:nvSpPr>
        <p:spPr bwMode="auto">
          <a:xfrm>
            <a:off x="1662148" y="21352705"/>
            <a:ext cx="8199984" cy="125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Spatial Aliasing</a:t>
            </a:r>
          </a:p>
        </p:txBody>
      </p:sp>
      <p:sp>
        <p:nvSpPr>
          <p:cNvPr id="11" name="TextBox 35"/>
          <p:cNvSpPr txBox="1"/>
          <p:nvPr/>
        </p:nvSpPr>
        <p:spPr>
          <a:xfrm>
            <a:off x="766762" y="22603857"/>
            <a:ext cx="9419979" cy="2246769"/>
          </a:xfrm>
          <a:prstGeom prst="rect">
            <a:avLst/>
          </a:prstGeom>
          <a:noFill/>
        </p:spPr>
        <p:txBody>
          <a:bodyPr wrap="square" rtlCol="0">
            <a:spAutoFit/>
          </a:bodyPr>
          <a:lstStyle/>
          <a:p>
            <a:pPr algn="l"/>
            <a:r>
              <a:rPr lang="en-US" sz="2800" dirty="0"/>
              <a:t>The Nyquist theorem also applies to beamforming. If the spacing between microphones exceeds half the wavelength of a targeted frequency, a form of aliasing occurs -  a lobe equal in magnitude to the main lobe  amplifies an unwanted direction.</a:t>
            </a:r>
          </a:p>
        </p:txBody>
      </p:sp>
      <p:pic>
        <p:nvPicPr>
          <p:cNvPr id="13" name="Picture 12"/>
          <p:cNvPicPr>
            <a:picLocks noChangeAspect="1"/>
          </p:cNvPicPr>
          <p:nvPr/>
        </p:nvPicPr>
        <p:blipFill rotWithShape="1">
          <a:blip r:embed="rId15"/>
          <a:srcRect l="28892" t="8116" r="25913" b="10858"/>
          <a:stretch/>
        </p:blipFill>
        <p:spPr>
          <a:xfrm>
            <a:off x="4263527" y="25390756"/>
            <a:ext cx="5911850" cy="5166971"/>
          </a:xfrm>
          <a:prstGeom prst="rect">
            <a:avLst/>
          </a:prstGeom>
        </p:spPr>
      </p:pic>
      <p:sp>
        <p:nvSpPr>
          <p:cNvPr id="14" name="TextBox 13"/>
          <p:cNvSpPr txBox="1"/>
          <p:nvPr/>
        </p:nvSpPr>
        <p:spPr>
          <a:xfrm>
            <a:off x="766762" y="25690794"/>
            <a:ext cx="2821781" cy="4401205"/>
          </a:xfrm>
          <a:prstGeom prst="rect">
            <a:avLst/>
          </a:prstGeom>
          <a:noFill/>
        </p:spPr>
        <p:txBody>
          <a:bodyPr wrap="square" rtlCol="0">
            <a:spAutoFit/>
          </a:bodyPr>
          <a:lstStyle/>
          <a:p>
            <a:pPr algn="l"/>
            <a:r>
              <a:rPr lang="en-US" sz="2800" dirty="0"/>
              <a:t>In the figure at left, the microphone distance is 3/4 the wavelength of the signal – despite being aimed at 150</a:t>
            </a:r>
            <a:r>
              <a:rPr lang="en-US" sz="2800" baseline="30000" dirty="0"/>
              <a:t>o </a:t>
            </a:r>
            <a:r>
              <a:rPr lang="en-US" sz="2800" dirty="0"/>
              <a:t> , another lobe appears at 60</a:t>
            </a:r>
          </a:p>
        </p:txBody>
      </p:sp>
      <p:sp>
        <p:nvSpPr>
          <p:cNvPr id="16" name="TextBox 15"/>
          <p:cNvSpPr txBox="1"/>
          <p:nvPr/>
        </p:nvSpPr>
        <p:spPr>
          <a:xfrm>
            <a:off x="792162" y="30904650"/>
            <a:ext cx="8783309" cy="1384995"/>
          </a:xfrm>
          <a:prstGeom prst="rect">
            <a:avLst/>
          </a:prstGeom>
          <a:noFill/>
        </p:spPr>
        <p:txBody>
          <a:bodyPr wrap="square" rtlCol="0">
            <a:spAutoFit/>
          </a:bodyPr>
          <a:lstStyle/>
          <a:p>
            <a:pPr algn="l"/>
            <a:r>
              <a:rPr lang="en-US" sz="2800" dirty="0"/>
              <a:t>FIR Filters were designed to limit the frequencies handled by a particular subarray to those meeting the Nyquist criterion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703263"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703263"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7212</TotalTime>
  <Words>668</Words>
  <Application>Microsoft Office PowerPoint</Application>
  <PresentationFormat>Custom</PresentationFormat>
  <Paragraphs>128</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Arial</vt:lpstr>
      <vt:lpstr>Bradley Hand ITC</vt:lpstr>
      <vt:lpstr>Calibri</vt:lpstr>
      <vt:lpstr>Cambria Math</vt:lpstr>
      <vt:lpstr>Comic Sans MS</vt:lpstr>
      <vt:lpstr>Copperplate Gothic Bold</vt:lpstr>
      <vt:lpstr>Times New Roman</vt:lpstr>
      <vt:lpstr>Blank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CASA POster Template</dc:title>
  <dc:creator>Dr. Sandra Cruz-Pol and Marie Ayala</dc:creator>
  <cp:lastModifiedBy>Nathan Dunn</cp:lastModifiedBy>
  <cp:revision>238</cp:revision>
  <cp:lastPrinted>1999-04-01T23:37:39Z</cp:lastPrinted>
  <dcterms:created xsi:type="dcterms:W3CDTF">1995-06-17T23:31:02Z</dcterms:created>
  <dcterms:modified xsi:type="dcterms:W3CDTF">2017-04-24T04:22:32Z</dcterms:modified>
</cp:coreProperties>
</file>