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97" r:id="rId4"/>
    <p:sldMasterId id="2147483698" r:id="rId5"/>
    <p:sldMasterId id="2147483699" r:id="rId6"/>
    <p:sldMasterId id="2147483700" r:id="rId7"/>
    <p:sldMasterId id="214748370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y="6858000" cx="12192000"/>
  <p:notesSz cx="6858000" cy="9144000"/>
  <p:embeddedFontLst>
    <p:embeddedFont>
      <p:font typeface="Arim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7FBE6-7FDF-4FDF-A452-015E6B82F520}">
  <a:tblStyle styleId="{9067FBE6-7FDF-4FDF-A452-015E6B82F520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boldItalic.fnt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font" Target="fonts/Arimo-regular.fntdata"/><Relationship Id="rId14" Type="http://schemas.openxmlformats.org/officeDocument/2006/relationships/slide" Target="slides/slide5.xml"/><Relationship Id="rId36" Type="http://schemas.openxmlformats.org/officeDocument/2006/relationships/slide" Target="slides/slide27.xml"/><Relationship Id="rId17" Type="http://schemas.openxmlformats.org/officeDocument/2006/relationships/slide" Target="slides/slide8.xml"/><Relationship Id="rId39" Type="http://schemas.openxmlformats.org/officeDocument/2006/relationships/font" Target="fonts/Arimo-italic.fntdata"/><Relationship Id="rId16" Type="http://schemas.openxmlformats.org/officeDocument/2006/relationships/slide" Target="slides/slide7.xml"/><Relationship Id="rId38" Type="http://schemas.openxmlformats.org/officeDocument/2006/relationships/font" Target="fonts/Arimo-bold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44800" y="2632075"/>
            <a:ext cx="56896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subTitle"/>
          </p:nvPr>
        </p:nvSpPr>
        <p:spPr>
          <a:xfrm>
            <a:off x="2387600" y="3124200"/>
            <a:ext cx="7416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524000" y="1447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/>
        </p:nvSpPr>
        <p:spPr>
          <a:xfrm>
            <a:off x="2235200" y="830263"/>
            <a:ext cx="16255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85" y="357187"/>
            <a:ext cx="4066115" cy="4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7" name="Shape 27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3" name="Shape 93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3" name="Shape 133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56" name="Shape 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44800" y="2632075"/>
            <a:ext cx="56896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idx="1" type="subTitle"/>
          </p:nvPr>
        </p:nvSpPr>
        <p:spPr>
          <a:xfrm>
            <a:off x="2387600" y="3124200"/>
            <a:ext cx="7416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8" name="Shape 158"/>
          <p:cNvSpPr txBox="1"/>
          <p:nvPr>
            <p:ph type="ctrTitle"/>
          </p:nvPr>
        </p:nvSpPr>
        <p:spPr>
          <a:xfrm>
            <a:off x="1524000" y="1447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9" name="Shape 159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60" name="Shape 160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Shape 161"/>
          <p:cNvSpPr txBox="1"/>
          <p:nvPr/>
        </p:nvSpPr>
        <p:spPr>
          <a:xfrm>
            <a:off x="2235200" y="830263"/>
            <a:ext cx="16255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85" y="357187"/>
            <a:ext cx="4066115" cy="4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66" name="Shape 166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5080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60452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9" name="Shape 189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5080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60452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9" name="Shape 229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9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9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4" name="Shape 64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66" name="Shape 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67" name="Shape 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70" name="Shape 70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71" name="Shape 71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4" name="Shape 104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05" name="Shape 105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6" name="Shape 10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07" name="Shape 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10" name="Shape 110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11" name="Shape 111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4" name="Shape 144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45" name="Shape 145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46" name="Shape 1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47" name="Shape 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50" name="Shape 150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0" name="Shape 200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01" name="Shape 201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202" name="Shape 20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03" name="Shape 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06" name="Shape 206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07" name="Shape 207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Relationship Id="rId4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subTitle"/>
          </p:nvPr>
        </p:nvSpPr>
        <p:spPr>
          <a:xfrm>
            <a:off x="1880100" y="3124200"/>
            <a:ext cx="8431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Aaron Lucia, Niket Gupta, Matteo Puzella, Nathan Dunn</a:t>
            </a:r>
          </a:p>
        </p:txBody>
      </p:sp>
      <p:sp>
        <p:nvSpPr>
          <p:cNvPr id="242" name="Shape 242"/>
          <p:cNvSpPr txBox="1"/>
          <p:nvPr>
            <p:ph type="ctrTitle"/>
          </p:nvPr>
        </p:nvSpPr>
        <p:spPr>
          <a:xfrm>
            <a:off x="1524000" y="1447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Ear Beamer </a:t>
            </a:r>
            <a:r>
              <a:rPr lang="en-US"/>
              <a:t>FPR</a:t>
            </a:r>
          </a:p>
        </p:txBody>
      </p:sp>
      <p:pic>
        <p:nvPicPr>
          <p:cNvPr descr="WP_20170421_00_15_16_Pro.jpg" id="243" name="Shape 243"/>
          <p:cNvPicPr preferRelativeResize="0"/>
          <p:nvPr/>
        </p:nvPicPr>
        <p:blipFill rotWithShape="1">
          <a:blip r:embed="rId3">
            <a:alphaModFix/>
          </a:blip>
          <a:srcRect b="23353" l="0" r="0" t="18351"/>
          <a:stretch/>
        </p:blipFill>
        <p:spPr>
          <a:xfrm>
            <a:off x="2826175" y="3733790"/>
            <a:ext cx="9295345" cy="304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Verifying Beamwidth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-US"/>
              <a:t>Marked off locations 8</a:t>
            </a:r>
            <a:r>
              <a:rPr baseline="30000" lang="en-US"/>
              <a:t>’ </a:t>
            </a:r>
            <a:r>
              <a:rPr lang="en-US"/>
              <a:t>from array, spaced 5</a:t>
            </a:r>
            <a:r>
              <a:rPr baseline="30000" lang="en-US"/>
              <a:t>o </a:t>
            </a:r>
            <a:r>
              <a:rPr lang="en-US"/>
              <a:t>apart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587" y="1993149"/>
            <a:ext cx="7131922" cy="401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Verifying Beamwidth - Worst Case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672" y="1737575"/>
            <a:ext cx="6090624" cy="338284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1914325" y="5310300"/>
            <a:ext cx="2765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Theoretical Performance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7440287" y="5433300"/>
            <a:ext cx="2765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Experimental</a:t>
            </a:r>
            <a:r>
              <a:rPr lang="en-US"/>
              <a:t> Performance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00" y="1577352"/>
            <a:ext cx="5445749" cy="40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Verifying Beamwidth - Average Case*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500" y="1371598"/>
            <a:ext cx="5994399" cy="44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b="0" l="13944" r="8716" t="0"/>
          <a:stretch/>
        </p:blipFill>
        <p:spPr>
          <a:xfrm>
            <a:off x="3453125" y="2064100"/>
            <a:ext cx="3177049" cy="308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5">
            <a:alphaModFix/>
          </a:blip>
          <a:srcRect b="7638" l="14747" r="12461" t="0"/>
          <a:stretch/>
        </p:blipFill>
        <p:spPr>
          <a:xfrm>
            <a:off x="276075" y="2052324"/>
            <a:ext cx="3122845" cy="308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Changed frequency bands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Old frequency range 600Hz - 2400Hz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New frequency range 1000Hz - 4000Hz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Results in shorter microphone array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Audio leveling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Normalize</a:t>
            </a:r>
            <a:r>
              <a:rPr lang="en-US"/>
              <a:t> the audio levels of each beam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Allows people who are quieter or farther away to be heard at the same volume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Final Assembly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P_20170420_23_41_15_Pro.jpg"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Array Construction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P_20170421_00_55_16_Pro.jpg" id="358" name="Shape 358"/>
          <p:cNvPicPr preferRelativeResize="0"/>
          <p:nvPr/>
        </p:nvPicPr>
        <p:blipFill rotWithShape="1">
          <a:blip r:embed="rId3">
            <a:alphaModFix/>
          </a:blip>
          <a:srcRect b="24986" l="41527" r="31243" t="28346"/>
          <a:stretch/>
        </p:blipFill>
        <p:spPr>
          <a:xfrm>
            <a:off x="6715513" y="1371601"/>
            <a:ext cx="4663585" cy="4495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P_20170421_00_55_32_Pro.jpg" id="359" name="Shape 359"/>
          <p:cNvPicPr preferRelativeResize="0"/>
          <p:nvPr/>
        </p:nvPicPr>
        <p:blipFill rotWithShape="1">
          <a:blip r:embed="rId4">
            <a:alphaModFix/>
          </a:blip>
          <a:srcRect b="0" l="18110" r="22333" t="0"/>
          <a:stretch/>
        </p:blipFill>
        <p:spPr>
          <a:xfrm>
            <a:off x="507998" y="1371599"/>
            <a:ext cx="4759870" cy="4495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P_20170421_00_15_16_Pro.jpg"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Cost Analysis</a:t>
            </a:r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275" y="1328988"/>
            <a:ext cx="10233449" cy="4581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Future possibilities</a:t>
            </a: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-US"/>
              <a:t>Hardware (FPGA) solution for ADC and processing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Minimize delay even further</a:t>
            </a:r>
          </a:p>
          <a:p>
            <a:pPr indent="-228600" lvl="2" marL="1371600">
              <a:spcBef>
                <a:spcPts val="0"/>
              </a:spcBef>
            </a:pPr>
            <a:r>
              <a:rPr lang="en-US"/>
              <a:t>Parallel DSP in hardware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More microphone input channels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Better audio quality (higher frequency ranges)</a:t>
            </a:r>
          </a:p>
          <a:p>
            <a:pPr indent="-228600" lvl="2" marL="1371600">
              <a:spcBef>
                <a:spcPts val="0"/>
              </a:spcBef>
            </a:pPr>
            <a:r>
              <a:rPr lang="en-US"/>
              <a:t>Reduced beamwidth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Team</a:t>
            </a:r>
          </a:p>
        </p:txBody>
      </p:sp>
      <p:pic>
        <p:nvPicPr>
          <p:cNvPr id="249" name="Shape 2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494" y="1321075"/>
            <a:ext cx="1752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1323058" y="3251751"/>
            <a:ext cx="1829347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Aaron Lucia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CSE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3933139" y="3251750"/>
            <a:ext cx="181011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Niket Gupta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CSE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6327617" y="3251750"/>
            <a:ext cx="22220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Matteo Puzella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EE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8800424" y="3251750"/>
            <a:ext cx="2000868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Nathan Dunn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CSE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5181600" y="4876800"/>
            <a:ext cx="42671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Advisor: Prof. Mario Parente 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 b="0" l="33704" r="3975" t="11421"/>
          <a:stretch/>
        </p:blipFill>
        <p:spPr>
          <a:xfrm>
            <a:off x="3893653" y="1321075"/>
            <a:ext cx="1849596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403" y="4304923"/>
            <a:ext cx="1123792" cy="16054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1957200" y="4082750"/>
            <a:ext cx="6576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95824" y="1292324"/>
            <a:ext cx="1810099" cy="1810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-Wheatons-Magnificent-Beard.png" id="259" name="Shape 2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7078" y="1292325"/>
            <a:ext cx="1523171" cy="18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Two people standing </a:t>
            </a:r>
            <a:r>
              <a:rPr lang="en-US"/>
              <a:t>separately</a:t>
            </a:r>
            <a:r>
              <a:rPr lang="en-US"/>
              <a:t> have isolated audio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Listener will be sitting outside kinect’s range with app in hand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963083" y="4406901"/>
            <a:ext cx="10363200" cy="136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Demonstration</a:t>
            </a:r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963083" y="2906713"/>
            <a:ext cx="10363200" cy="150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963083" y="4406901"/>
            <a:ext cx="10363200" cy="136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963083" y="2906713"/>
            <a:ext cx="10363200" cy="150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Software Filtering</a:t>
            </a: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508000" y="1371600"/>
            <a:ext cx="114405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60960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Subarrays within array target sub-bands of human speech frequencies 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62" y="2452687"/>
            <a:ext cx="62769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7164950" y="2599825"/>
            <a:ext cx="2169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600 - 1200 Hz Octave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7164950" y="3059125"/>
            <a:ext cx="2667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1200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- 2400 Hz Octave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6159525" y="2335250"/>
            <a:ext cx="6879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14cm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766775" y="4214825"/>
            <a:ext cx="108711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Aliasing occurs in beamforming if the microphone distance exceeds λ/2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To avoid, microphones can only process data in given subband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508000" y="5990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Software Filtering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8909" r="9504" t="0"/>
          <a:stretch/>
        </p:blipFill>
        <p:spPr>
          <a:xfrm>
            <a:off x="4593200" y="1193800"/>
            <a:ext cx="7175500" cy="254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4">
            <a:alphaModFix/>
          </a:blip>
          <a:srcRect b="0" l="8909" r="9504" t="3409"/>
          <a:stretch/>
        </p:blipFill>
        <p:spPr>
          <a:xfrm>
            <a:off x="4593200" y="3740624"/>
            <a:ext cx="7175500" cy="2460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5" name="Shape 415"/>
          <p:cNvGraphicFramePr/>
          <p:nvPr/>
        </p:nvGraphicFramePr>
        <p:xfrm>
          <a:off x="231150" y="137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{9067FBE6-7FDF-4FDF-A452-015E6B82F520}</a:tableStyleId>
              </a:tblPr>
              <a:tblGrid>
                <a:gridCol w="1954775"/>
                <a:gridCol w="1208300"/>
                <a:gridCol w="1198975"/>
              </a:tblGrid>
              <a:tr h="3682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Low Octave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High Octave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Stopband Low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1100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Passband Low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1200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Passband High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1200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2400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Stopband High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1300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2500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Transition Bandwidth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Filter Order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Stopband Attenuation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35 db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35 db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16" name="Shape 416"/>
          <p:cNvSpPr txBox="1"/>
          <p:nvPr/>
        </p:nvSpPr>
        <p:spPr>
          <a:xfrm>
            <a:off x="251925" y="4945225"/>
            <a:ext cx="36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Requires 120us to process 65 ms of audio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Integration: Audio Datapath</a:t>
            </a: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37300"/>
            <a:ext cx="12039600" cy="5172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Why do I still hear the other guy? - Side lobes and Microphone Weights</a:t>
            </a: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522200" y="1143000"/>
            <a:ext cx="10871100" cy="468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With sound, a 10dB decrease represents a halving of volume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Sidelobes can reach close to -10dB attenuation when mics are uniformly weighted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Can reduce sidelobes, at the cost of beamwidth, using Chebyshev weights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175" y="2810021"/>
            <a:ext cx="4886150" cy="366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725" y="3005275"/>
            <a:ext cx="4625799" cy="346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1902625" y="2703450"/>
            <a:ext cx="306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Worst case for our Array, d= 0.25</a:t>
            </a:r>
            <a:r>
              <a:rPr b="1" lang="en-US"/>
              <a:t>ƛ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8125575" y="2589775"/>
            <a:ext cx="306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Best</a:t>
            </a:r>
            <a:r>
              <a:rPr b="1" lang="en-US"/>
              <a:t> case for our Array, </a:t>
            </a:r>
            <a:r>
              <a:rPr b="1" lang="en-US">
                <a:solidFill>
                  <a:schemeClr val="dk1"/>
                </a:solidFill>
              </a:rPr>
              <a:t>d= 0.5ƛ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Why do I still hear the other guy? - Side lobes and Microphone Weights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522200" y="1143000"/>
            <a:ext cx="10871100" cy="468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Sidelobes get worse when beamforming is done in parallel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 txBox="1"/>
          <p:nvPr/>
        </p:nvSpPr>
        <p:spPr>
          <a:xfrm>
            <a:off x="1064900" y="1794725"/>
            <a:ext cx="306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Worst case for our Array, d= 0.25ƛ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8068775" y="1794725"/>
            <a:ext cx="306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Best case for our Array, </a:t>
            </a:r>
            <a:r>
              <a:rPr b="1" lang="en-US">
                <a:solidFill>
                  <a:schemeClr val="dk1"/>
                </a:solidFill>
              </a:rPr>
              <a:t>d= 0.5ƛ</a:t>
            </a:r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25" y="2210222"/>
            <a:ext cx="5091332" cy="38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6375" y="2152772"/>
            <a:ext cx="5244532" cy="39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609600" y="273050"/>
            <a:ext cx="4011084" cy="94615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Outlining the System</a:t>
            </a:r>
          </a:p>
        </p:txBody>
      </p:sp>
      <p:sp>
        <p:nvSpPr>
          <p:cNvPr id="265" name="Shape 265"/>
          <p:cNvSpPr txBox="1"/>
          <p:nvPr>
            <p:ph idx="2" type="body"/>
          </p:nvPr>
        </p:nvSpPr>
        <p:spPr>
          <a:xfrm>
            <a:off x="609600" y="1435100"/>
            <a:ext cx="3733799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 Goal:</a:t>
            </a: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 a hearing aid system that gives user ability to individually amplify multiple targets of his/her choice and attenuate unwanted targets, independent of body or head position of the user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21111" l="11667" r="7500" t="16666"/>
          <a:stretch/>
        </p:blipFill>
        <p:spPr>
          <a:xfrm>
            <a:off x="4460639" y="1371600"/>
            <a:ext cx="7578959" cy="437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200" y="1315075"/>
            <a:ext cx="8686800" cy="46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FDR Goals from CDR: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508000" y="1253625"/>
            <a:ext cx="10871100" cy="458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1500"/>
              <a:t>Hardware: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Printed PCB for anti-aliasing filters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Design and print PCB for power supply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500"/>
              <a:t>Reducing Noise and Improving Performance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Implement Chebyshev Weighting for microphones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Design scenarios to determine experimental performance of beamforming and compare with theoretical MATLAB simulations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500"/>
              <a:t>Usability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Improve design and user interface of iPhone application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Improve User interface for Windows Application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500"/>
              <a:t>Additional Recommendations from Evaluation: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Investigate audio normalization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US" sz="1500"/>
              <a:t>Improve acoustic isolation of user from speakers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065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Specifications</a:t>
            </a:r>
          </a:p>
        </p:txBody>
      </p:sp>
      <p:graphicFrame>
        <p:nvGraphicFramePr>
          <p:cNvPr id="284" name="Shape 284"/>
          <p:cNvGraphicFramePr/>
          <p:nvPr/>
        </p:nvGraphicFramePr>
        <p:xfrm>
          <a:off x="952500" y="1263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{9067FBE6-7FDF-4FDF-A452-015E6B82F520}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Specification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MDR Report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Achieved by FPR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Array Size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&lt; 2m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0.914m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Target Identification Range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&gt; 20 feet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Angle of Operation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30</a:t>
                      </a:r>
                      <a:r>
                        <a:rPr baseline="30000" lang="en-US"/>
                        <a:t>o</a:t>
                      </a:r>
                      <a:r>
                        <a:rPr lang="en-US"/>
                        <a:t> to 150</a:t>
                      </a:r>
                      <a:r>
                        <a:rPr baseline="30000" lang="en-US"/>
                        <a:t>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30</a:t>
                      </a:r>
                      <a:r>
                        <a:rPr baseline="30000" lang="en-US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to 150</a:t>
                      </a:r>
                      <a:r>
                        <a:rPr baseline="30000" lang="en-US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(60 to 120 when Kinect directly behind array)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Maximum Number of Targets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4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3dB Beamwidth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15</a:t>
                      </a:r>
                      <a:r>
                        <a:rPr baseline="30000" lang="en-US"/>
                        <a:t>o</a:t>
                      </a:r>
                      <a:r>
                        <a:rPr lang="en-US"/>
                        <a:t> (broadside)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Theoretical Broadside: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 9.3</a:t>
                      </a:r>
                      <a:r>
                        <a:rPr baseline="30000" lang="en-US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(best case)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18.5</a:t>
                      </a:r>
                      <a:r>
                        <a:rPr baseline="30000" lang="en-US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(worst case)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Experimental Broadside: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&lt; 10 </a:t>
                      </a:r>
                      <a:r>
                        <a:rPr baseline="30000" lang="en-US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(best case)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&lt; 20 </a:t>
                      </a:r>
                      <a:r>
                        <a:rPr baseline="30000" lang="en-US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(worst case)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Operating Frequency Ran</a:t>
                      </a:r>
                      <a:r>
                        <a:rPr lang="en-US"/>
                        <a:t>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600 - 2400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1000 - 4000 Hz</a:t>
                      </a:r>
                    </a:p>
                  </a:txBody>
                  <a:tcPr marT="91425" marB="91425" marR="91425" marL="91425"/>
                </a:tc>
              </a:tr>
              <a:tr h="488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Delay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&lt; 300 ms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250 ms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iPhone Application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508000" y="1371600"/>
            <a:ext cx="74538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Wireless Communication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Live updates (every second)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More Intuitive design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Targets mapped to room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6225" y="1221250"/>
            <a:ext cx="2756898" cy="49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PCB Layout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913849" y="-2097337"/>
            <a:ext cx="2364300" cy="930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cb.png"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984837" y="248287"/>
            <a:ext cx="2222325" cy="93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Power Supply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-</a:t>
            </a:r>
            <a:r>
              <a:rPr lang="en-US"/>
              <a:t>Switching </a:t>
            </a:r>
            <a:r>
              <a:rPr lang="en-US"/>
              <a:t>AC/DC wall mount adapter produces triangle wave that can be heard in audio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-Using the breadboard as our power supply for now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EK0000.JPG"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549" y="2775299"/>
            <a:ext cx="5026075" cy="37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16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13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45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15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84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