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708" r:id="rId4"/>
    <p:sldMasterId id="2147483709" r:id="rId5"/>
    <p:sldMasterId id="2147483710" r:id="rId6"/>
    <p:sldMasterId id="2147483711" r:id="rId7"/>
    <p:sldMasterId id="2147483712" r:id="rId8"/>
    <p:sldMasterId id="2147483713" r:id="rId9"/>
  </p:sldMasterIdLst>
  <p:notesMasterIdLst>
    <p:notesMasterId r:id="rId10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</p:sldIdLst>
  <p:sldSz cy="6858000" cx="12192000"/>
  <p:notesSz cx="6858000" cy="9144000"/>
  <p:embeddedFontLst>
    <p:embeddedFont>
      <p:font typeface="Arimo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C36E204A-9EB6-47C6-B921-6D8EABA92D20}">
  <a:tblStyle styleId="{C36E204A-9EB6-47C6-B921-6D8EABA92D20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0.xml"/><Relationship Id="rId22" Type="http://schemas.openxmlformats.org/officeDocument/2006/relationships/slide" Target="slides/slide12.xml"/><Relationship Id="rId21" Type="http://schemas.openxmlformats.org/officeDocument/2006/relationships/slide" Target="slides/slide11.xml"/><Relationship Id="rId24" Type="http://schemas.openxmlformats.org/officeDocument/2006/relationships/slide" Target="slides/slide14.xml"/><Relationship Id="rId23" Type="http://schemas.openxmlformats.org/officeDocument/2006/relationships/slide" Target="slides/slide13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6.xml"/><Relationship Id="rId25" Type="http://schemas.openxmlformats.org/officeDocument/2006/relationships/slide" Target="slides/slide15.xml"/><Relationship Id="rId28" Type="http://schemas.openxmlformats.org/officeDocument/2006/relationships/slide" Target="slides/slide18.xml"/><Relationship Id="rId27" Type="http://schemas.openxmlformats.org/officeDocument/2006/relationships/slide" Target="slides/slide17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9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font" Target="fonts/Arimo-bold.fntdata"/><Relationship Id="rId30" Type="http://schemas.openxmlformats.org/officeDocument/2006/relationships/font" Target="fonts/Arimo-regular.fntdata"/><Relationship Id="rId11" Type="http://schemas.openxmlformats.org/officeDocument/2006/relationships/slide" Target="slides/slide1.xml"/><Relationship Id="rId33" Type="http://schemas.openxmlformats.org/officeDocument/2006/relationships/font" Target="fonts/Arimo-boldItalic.fntdata"/><Relationship Id="rId10" Type="http://schemas.openxmlformats.org/officeDocument/2006/relationships/notesMaster" Target="notesMasters/notesMaster1.xml"/><Relationship Id="rId32" Type="http://schemas.openxmlformats.org/officeDocument/2006/relationships/font" Target="fonts/Arimo-italic.fntdata"/><Relationship Id="rId13" Type="http://schemas.openxmlformats.org/officeDocument/2006/relationships/slide" Target="slides/slide3.xml"/><Relationship Id="rId12" Type="http://schemas.openxmlformats.org/officeDocument/2006/relationships/slide" Target="slides/slide2.xml"/><Relationship Id="rId15" Type="http://schemas.openxmlformats.org/officeDocument/2006/relationships/slide" Target="slides/slide5.xml"/><Relationship Id="rId14" Type="http://schemas.openxmlformats.org/officeDocument/2006/relationships/slide" Target="slides/slide4.xml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9" Type="http://schemas.openxmlformats.org/officeDocument/2006/relationships/slide" Target="slides/slide9.xml"/><Relationship Id="rId18" Type="http://schemas.openxmlformats.org/officeDocument/2006/relationships/slide" Target="slides/slide8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985837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13716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18288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>
            <p:ph idx="1" type="body"/>
          </p:nvPr>
        </p:nvSpPr>
        <p:spPr>
          <a:xfrm>
            <a:off x="985837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5" name="Shape 29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Shape 365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Shape 372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Shape 383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Shape 392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Shape 398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Shape 404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Shape 410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Shape 416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Shape 422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Shape 432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/>
          <p:nvPr>
            <p:ph idx="1" type="body"/>
          </p:nvPr>
        </p:nvSpPr>
        <p:spPr>
          <a:xfrm>
            <a:off x="985837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1" name="Shape 30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316" name="Shape 316"/>
          <p:cNvSpPr txBox="1"/>
          <p:nvPr>
            <p:ph idx="1" type="body"/>
          </p:nvPr>
        </p:nvSpPr>
        <p:spPr>
          <a:xfrm>
            <a:off x="985837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rIns="90475" tIns="44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/>
          <p:nvPr>
            <p:ph idx="1" type="body"/>
          </p:nvPr>
        </p:nvSpPr>
        <p:spPr>
          <a:xfrm>
            <a:off x="985837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3" name="Shape 32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/>
          <p:nvPr>
            <p:ph idx="1" type="body"/>
          </p:nvPr>
        </p:nvSpPr>
        <p:spPr>
          <a:xfrm>
            <a:off x="985837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9" name="Shape 32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337" name="Shape 337"/>
          <p:cNvSpPr txBox="1"/>
          <p:nvPr>
            <p:ph idx="1" type="body"/>
          </p:nvPr>
        </p:nvSpPr>
        <p:spPr>
          <a:xfrm>
            <a:off x="985837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rIns="90475" tIns="44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For our </a:t>
            </a:r>
            <a:r>
              <a:rPr b="0" i="0" lang="en-US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"Type equation here."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Shape 343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Shape 352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Shape 359"/>
          <p:cNvSpPr txBox="1"/>
          <p:nvPr>
            <p:ph idx="1" type="body"/>
          </p:nvPr>
        </p:nvSpPr>
        <p:spPr>
          <a:xfrm>
            <a:off x="985837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jpg"/><Relationship Id="rId3" Type="http://schemas.openxmlformats.org/officeDocument/2006/relationships/image" Target="../media/image00.jpg"/><Relationship Id="rId4" Type="http://schemas.openxmlformats.org/officeDocument/2006/relationships/image" Target="../media/image03.jpg"/><Relationship Id="rId5" Type="http://schemas.openxmlformats.org/officeDocument/2006/relationships/image" Target="../media/image0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02.jpg"/><Relationship Id="rId3" Type="http://schemas.openxmlformats.org/officeDocument/2006/relationships/image" Target="../media/image00.jpg"/><Relationship Id="rId4" Type="http://schemas.openxmlformats.org/officeDocument/2006/relationships/image" Target="../media/image03.jpg"/><Relationship Id="rId5" Type="http://schemas.openxmlformats.org/officeDocument/2006/relationships/image" Target="../media/image0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02.jpg"/><Relationship Id="rId3" Type="http://schemas.openxmlformats.org/officeDocument/2006/relationships/image" Target="../media/image00.jpg"/><Relationship Id="rId4" Type="http://schemas.openxmlformats.org/officeDocument/2006/relationships/image" Target="../media/image03.jpg"/><Relationship Id="rId5" Type="http://schemas.openxmlformats.org/officeDocument/2006/relationships/image" Target="../media/image0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SEAL3.jpg                                                      00006BACMac OS X                       B94893B7:" id="17" name="Shape 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844800" y="2632075"/>
            <a:ext cx="5689600" cy="422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8"/>
          <p:cNvSpPr txBox="1"/>
          <p:nvPr>
            <p:ph idx="1" type="subTitle"/>
          </p:nvPr>
        </p:nvSpPr>
        <p:spPr>
          <a:xfrm>
            <a:off x="2387600" y="3124200"/>
            <a:ext cx="7416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9" name="Shape 19"/>
          <p:cNvSpPr txBox="1"/>
          <p:nvPr>
            <p:ph type="ctrTitle"/>
          </p:nvPr>
        </p:nvSpPr>
        <p:spPr>
          <a:xfrm>
            <a:off x="1524000" y="14478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7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0" name="Shape 20"/>
          <p:cNvSpPr/>
          <p:nvPr/>
        </p:nvSpPr>
        <p:spPr>
          <a:xfrm>
            <a:off x="8208434" y="5943600"/>
            <a:ext cx="401743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cxnSp>
        <p:nvCxnSpPr>
          <p:cNvPr id="21" name="Shape 21"/>
          <p:cNvCxnSpPr/>
          <p:nvPr/>
        </p:nvCxnSpPr>
        <p:spPr>
          <a:xfrm>
            <a:off x="0" y="1219200"/>
            <a:ext cx="12192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" name="Shape 22"/>
          <p:cNvSpPr txBox="1"/>
          <p:nvPr/>
        </p:nvSpPr>
        <p:spPr>
          <a:xfrm>
            <a:off x="2235200" y="830263"/>
            <a:ext cx="1625599" cy="47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descr="Untitled-1.jpg                                                 00000893 keithpaul                      BC07756D:" id="23" name="Shape 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[blk-201].jpg                                                00000893 keithpaul                      BC07756D:" id="24" name="Shape 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2685" y="357187"/>
            <a:ext cx="4066115" cy="404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hape 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6096000"/>
            <a:ext cx="12192000" cy="7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Shape 26"/>
          <p:cNvSpPr/>
          <p:nvPr/>
        </p:nvSpPr>
        <p:spPr>
          <a:xfrm>
            <a:off x="203200" y="6172200"/>
            <a:ext cx="4850688" cy="305212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rIns="90475" tIns="44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Department of Electrical and Computer Engineering</a:t>
            </a:r>
          </a:p>
        </p:txBody>
      </p:sp>
      <p:cxnSp>
        <p:nvCxnSpPr>
          <p:cNvPr id="27" name="Shape 27"/>
          <p:cNvCxnSpPr/>
          <p:nvPr/>
        </p:nvCxnSpPr>
        <p:spPr>
          <a:xfrm>
            <a:off x="0" y="6096000"/>
            <a:ext cx="12192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x="406400" y="609600"/>
            <a:ext cx="117855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" type="body"/>
          </p:nvPr>
        </p:nvSpPr>
        <p:spPr>
          <a:xfrm rot="5400000">
            <a:off x="3695700" y="-1816099"/>
            <a:ext cx="4495800" cy="10871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 rot="5400000">
            <a:off x="8089900" y="1765299"/>
            <a:ext cx="5257799" cy="2946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 rot="5400000">
            <a:off x="2095500" y="-1079500"/>
            <a:ext cx="5257799" cy="8635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406400" y="609600"/>
            <a:ext cx="117855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508000" y="1371600"/>
            <a:ext cx="108711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963083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963083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09600" y="1535112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2" type="body"/>
          </p:nvPr>
        </p:nvSpPr>
        <p:spPr>
          <a:xfrm>
            <a:off x="609600" y="2174875"/>
            <a:ext cx="538691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3" type="body"/>
          </p:nvPr>
        </p:nvSpPr>
        <p:spPr>
          <a:xfrm>
            <a:off x="6193367" y="1535112"/>
            <a:ext cx="5389032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4" type="body"/>
          </p:nvPr>
        </p:nvSpPr>
        <p:spPr>
          <a:xfrm>
            <a:off x="6193367" y="2174875"/>
            <a:ext cx="5389032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406400" y="609600"/>
            <a:ext cx="117855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609600" y="273050"/>
            <a:ext cx="4011084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4766732" y="273051"/>
            <a:ext cx="6815666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2" type="body"/>
          </p:nvPr>
        </p:nvSpPr>
        <p:spPr>
          <a:xfrm>
            <a:off x="609600" y="1435100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2389716" y="4800600"/>
            <a:ext cx="7315200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93" name="Shape 93"/>
          <p:cNvSpPr/>
          <p:nvPr>
            <p:ph idx="2" type="pic"/>
          </p:nvPr>
        </p:nvSpPr>
        <p:spPr>
          <a:xfrm>
            <a:off x="2389716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2389716" y="5367337"/>
            <a:ext cx="7315200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406400" y="609600"/>
            <a:ext cx="117855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" type="body"/>
          </p:nvPr>
        </p:nvSpPr>
        <p:spPr>
          <a:xfrm rot="5400000">
            <a:off x="3695700" y="-1816099"/>
            <a:ext cx="4495800" cy="10871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406400" y="609600"/>
            <a:ext cx="117855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508000" y="1371600"/>
            <a:ext cx="108711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 rot="5400000">
            <a:off x="8089900" y="1765299"/>
            <a:ext cx="5257799" cy="2946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 rot="5400000">
            <a:off x="2095500" y="-1079500"/>
            <a:ext cx="5257799" cy="8635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609600" y="273050"/>
            <a:ext cx="4011084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4766732" y="273051"/>
            <a:ext cx="6815666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2" type="body"/>
          </p:nvPr>
        </p:nvSpPr>
        <p:spPr>
          <a:xfrm>
            <a:off x="609600" y="1435100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406400" y="609600"/>
            <a:ext cx="117855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508000" y="1371600"/>
            <a:ext cx="108711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963083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963083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09600" y="1535112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2" type="body"/>
          </p:nvPr>
        </p:nvSpPr>
        <p:spPr>
          <a:xfrm>
            <a:off x="609600" y="2174875"/>
            <a:ext cx="538691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3" type="body"/>
          </p:nvPr>
        </p:nvSpPr>
        <p:spPr>
          <a:xfrm>
            <a:off x="6193367" y="1535112"/>
            <a:ext cx="5389032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4" type="body"/>
          </p:nvPr>
        </p:nvSpPr>
        <p:spPr>
          <a:xfrm>
            <a:off x="6193367" y="2174875"/>
            <a:ext cx="5389032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406400" y="609600"/>
            <a:ext cx="117855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2389716" y="4800600"/>
            <a:ext cx="7315200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33" name="Shape 133"/>
          <p:cNvSpPr/>
          <p:nvPr>
            <p:ph idx="2" type="pic"/>
          </p:nvPr>
        </p:nvSpPr>
        <p:spPr>
          <a:xfrm>
            <a:off x="2389716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2389716" y="5367337"/>
            <a:ext cx="7315200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406400" y="609600"/>
            <a:ext cx="117855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 rot="5400000">
            <a:off x="3695700" y="-1816099"/>
            <a:ext cx="4495800" cy="10871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 rot="5400000">
            <a:off x="8089900" y="1765299"/>
            <a:ext cx="5257799" cy="2946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 rot="5400000">
            <a:off x="2095500" y="-1079500"/>
            <a:ext cx="5257799" cy="8635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963083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963083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406400" y="609600"/>
            <a:ext cx="117855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508000" y="1371600"/>
            <a:ext cx="108711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SEAL3.jpg                                                      00006BACMac OS X                       B94893B7:" id="156" name="Shape 1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844800" y="2632075"/>
            <a:ext cx="5689600" cy="422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 txBox="1"/>
          <p:nvPr>
            <p:ph idx="1" type="subTitle"/>
          </p:nvPr>
        </p:nvSpPr>
        <p:spPr>
          <a:xfrm>
            <a:off x="2387600" y="3124200"/>
            <a:ext cx="7416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58" name="Shape 158"/>
          <p:cNvSpPr txBox="1"/>
          <p:nvPr>
            <p:ph type="ctrTitle"/>
          </p:nvPr>
        </p:nvSpPr>
        <p:spPr>
          <a:xfrm>
            <a:off x="1524000" y="14478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7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59" name="Shape 159"/>
          <p:cNvSpPr/>
          <p:nvPr/>
        </p:nvSpPr>
        <p:spPr>
          <a:xfrm>
            <a:off x="8208434" y="5943600"/>
            <a:ext cx="401743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cxnSp>
        <p:nvCxnSpPr>
          <p:cNvPr id="160" name="Shape 160"/>
          <p:cNvCxnSpPr/>
          <p:nvPr/>
        </p:nvCxnSpPr>
        <p:spPr>
          <a:xfrm>
            <a:off x="0" y="1219200"/>
            <a:ext cx="12192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1" name="Shape 161"/>
          <p:cNvSpPr txBox="1"/>
          <p:nvPr/>
        </p:nvSpPr>
        <p:spPr>
          <a:xfrm>
            <a:off x="2235200" y="830263"/>
            <a:ext cx="1625599" cy="47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descr="Untitled-1.jpg                                                 00000893 keithpaul                      BC07756D:" id="162" name="Shape 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[blk-201].jpg                                                00000893 keithpaul                      BC07756D:" id="163" name="Shape 1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2685" y="357187"/>
            <a:ext cx="4066115" cy="404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6096000"/>
            <a:ext cx="12192000" cy="7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/>
          <p:nvPr/>
        </p:nvSpPr>
        <p:spPr>
          <a:xfrm>
            <a:off x="203200" y="6172200"/>
            <a:ext cx="4850688" cy="305212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rIns="90475" tIns="44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Department of Electrical and Computer Engineering</a:t>
            </a:r>
          </a:p>
        </p:txBody>
      </p:sp>
      <p:cxnSp>
        <p:nvCxnSpPr>
          <p:cNvPr id="166" name="Shape 166"/>
          <p:cNvCxnSpPr/>
          <p:nvPr/>
        </p:nvCxnSpPr>
        <p:spPr>
          <a:xfrm>
            <a:off x="0" y="6096000"/>
            <a:ext cx="12192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963083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963083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406400" y="609600"/>
            <a:ext cx="117855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508000" y="1371600"/>
            <a:ext cx="53339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73" name="Shape 173"/>
          <p:cNvSpPr txBox="1"/>
          <p:nvPr>
            <p:ph idx="2" type="body"/>
          </p:nvPr>
        </p:nvSpPr>
        <p:spPr>
          <a:xfrm>
            <a:off x="6045200" y="1371600"/>
            <a:ext cx="53339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09600" y="1535112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77" name="Shape 177"/>
          <p:cNvSpPr txBox="1"/>
          <p:nvPr>
            <p:ph idx="2" type="body"/>
          </p:nvPr>
        </p:nvSpPr>
        <p:spPr>
          <a:xfrm>
            <a:off x="609600" y="2174875"/>
            <a:ext cx="538691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78" name="Shape 178"/>
          <p:cNvSpPr txBox="1"/>
          <p:nvPr>
            <p:ph idx="3" type="body"/>
          </p:nvPr>
        </p:nvSpPr>
        <p:spPr>
          <a:xfrm>
            <a:off x="6193367" y="1535112"/>
            <a:ext cx="5389032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79" name="Shape 179"/>
          <p:cNvSpPr txBox="1"/>
          <p:nvPr>
            <p:ph idx="4" type="body"/>
          </p:nvPr>
        </p:nvSpPr>
        <p:spPr>
          <a:xfrm>
            <a:off x="6193367" y="2174875"/>
            <a:ext cx="5389032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406400" y="609600"/>
            <a:ext cx="117855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609600" y="273050"/>
            <a:ext cx="4011084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4766732" y="273051"/>
            <a:ext cx="6815666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86" name="Shape 186"/>
          <p:cNvSpPr txBox="1"/>
          <p:nvPr>
            <p:ph idx="2" type="body"/>
          </p:nvPr>
        </p:nvSpPr>
        <p:spPr>
          <a:xfrm>
            <a:off x="609600" y="1435100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2389716" y="4800600"/>
            <a:ext cx="7315200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89" name="Shape 189"/>
          <p:cNvSpPr/>
          <p:nvPr>
            <p:ph idx="2" type="pic"/>
          </p:nvPr>
        </p:nvSpPr>
        <p:spPr>
          <a:xfrm>
            <a:off x="2389716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2389716" y="5367337"/>
            <a:ext cx="7315200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x="406400" y="609600"/>
            <a:ext cx="117855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93" name="Shape 193"/>
          <p:cNvSpPr txBox="1"/>
          <p:nvPr>
            <p:ph idx="1" type="body"/>
          </p:nvPr>
        </p:nvSpPr>
        <p:spPr>
          <a:xfrm rot="5400000">
            <a:off x="3695700" y="-1816099"/>
            <a:ext cx="4495800" cy="10871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406400" y="609600"/>
            <a:ext cx="117855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508000" y="1371600"/>
            <a:ext cx="53339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2" type="body"/>
          </p:nvPr>
        </p:nvSpPr>
        <p:spPr>
          <a:xfrm>
            <a:off x="6045200" y="1371600"/>
            <a:ext cx="53339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 rot="5400000">
            <a:off x="8089900" y="1765299"/>
            <a:ext cx="5257799" cy="2946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96" name="Shape 196"/>
          <p:cNvSpPr txBox="1"/>
          <p:nvPr>
            <p:ph idx="1" type="body"/>
          </p:nvPr>
        </p:nvSpPr>
        <p:spPr>
          <a:xfrm rot="5400000">
            <a:off x="2095500" y="-1079500"/>
            <a:ext cx="5257799" cy="8635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type="title"/>
          </p:nvPr>
        </p:nvSpPr>
        <p:spPr>
          <a:xfrm>
            <a:off x="406400" y="609600"/>
            <a:ext cx="117855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508000" y="1371600"/>
            <a:ext cx="108711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type="title"/>
          </p:nvPr>
        </p:nvSpPr>
        <p:spPr>
          <a:xfrm>
            <a:off x="963083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963083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609600" y="1535112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17" name="Shape 217"/>
          <p:cNvSpPr txBox="1"/>
          <p:nvPr>
            <p:ph idx="2" type="body"/>
          </p:nvPr>
        </p:nvSpPr>
        <p:spPr>
          <a:xfrm>
            <a:off x="609600" y="2174875"/>
            <a:ext cx="538691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18" name="Shape 218"/>
          <p:cNvSpPr txBox="1"/>
          <p:nvPr>
            <p:ph idx="3" type="body"/>
          </p:nvPr>
        </p:nvSpPr>
        <p:spPr>
          <a:xfrm>
            <a:off x="6193367" y="1535112"/>
            <a:ext cx="5389032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19" name="Shape 219"/>
          <p:cNvSpPr txBox="1"/>
          <p:nvPr>
            <p:ph idx="4" type="body"/>
          </p:nvPr>
        </p:nvSpPr>
        <p:spPr>
          <a:xfrm>
            <a:off x="6193367" y="2174875"/>
            <a:ext cx="5389032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x="406400" y="609600"/>
            <a:ext cx="117855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type="title"/>
          </p:nvPr>
        </p:nvSpPr>
        <p:spPr>
          <a:xfrm>
            <a:off x="609600" y="273050"/>
            <a:ext cx="4011084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4766732" y="273051"/>
            <a:ext cx="6815666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26" name="Shape 226"/>
          <p:cNvSpPr txBox="1"/>
          <p:nvPr>
            <p:ph idx="2" type="body"/>
          </p:nvPr>
        </p:nvSpPr>
        <p:spPr>
          <a:xfrm>
            <a:off x="609600" y="1435100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type="title"/>
          </p:nvPr>
        </p:nvSpPr>
        <p:spPr>
          <a:xfrm>
            <a:off x="2389716" y="4800600"/>
            <a:ext cx="7315200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29" name="Shape 229"/>
          <p:cNvSpPr/>
          <p:nvPr>
            <p:ph idx="2" type="pic"/>
          </p:nvPr>
        </p:nvSpPr>
        <p:spPr>
          <a:xfrm>
            <a:off x="2389716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2389716" y="5367337"/>
            <a:ext cx="7315200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type="title"/>
          </p:nvPr>
        </p:nvSpPr>
        <p:spPr>
          <a:xfrm>
            <a:off x="406400" y="609600"/>
            <a:ext cx="117855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33" name="Shape 233"/>
          <p:cNvSpPr txBox="1"/>
          <p:nvPr>
            <p:ph idx="1" type="body"/>
          </p:nvPr>
        </p:nvSpPr>
        <p:spPr>
          <a:xfrm rot="5400000">
            <a:off x="3695700" y="-1816099"/>
            <a:ext cx="4495800" cy="10871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type="title"/>
          </p:nvPr>
        </p:nvSpPr>
        <p:spPr>
          <a:xfrm rot="5400000">
            <a:off x="8089900" y="1765299"/>
            <a:ext cx="5257799" cy="2946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36" name="Shape 236"/>
          <p:cNvSpPr txBox="1"/>
          <p:nvPr>
            <p:ph idx="1" type="body"/>
          </p:nvPr>
        </p:nvSpPr>
        <p:spPr>
          <a:xfrm rot="5400000">
            <a:off x="2095500" y="-1079500"/>
            <a:ext cx="5257799" cy="8635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609600" y="1535112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609600" y="2174875"/>
            <a:ext cx="538691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3" type="body"/>
          </p:nvPr>
        </p:nvSpPr>
        <p:spPr>
          <a:xfrm>
            <a:off x="6193367" y="1535112"/>
            <a:ext cx="5389032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4" type="body"/>
          </p:nvPr>
        </p:nvSpPr>
        <p:spPr>
          <a:xfrm>
            <a:off x="6193367" y="2174875"/>
            <a:ext cx="5389032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type="title"/>
          </p:nvPr>
        </p:nvSpPr>
        <p:spPr>
          <a:xfrm>
            <a:off x="406400" y="609600"/>
            <a:ext cx="117855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508000" y="1371600"/>
            <a:ext cx="108711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type="title"/>
          </p:nvPr>
        </p:nvSpPr>
        <p:spPr>
          <a:xfrm>
            <a:off x="963083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x="963083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SEAL3.jpg                                                      00006BACMac OS X                       B94893B7:" id="255" name="Shape 2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844800" y="2632075"/>
            <a:ext cx="5689600" cy="422592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Shape 256"/>
          <p:cNvSpPr txBox="1"/>
          <p:nvPr>
            <p:ph idx="1" type="subTitle"/>
          </p:nvPr>
        </p:nvSpPr>
        <p:spPr>
          <a:xfrm>
            <a:off x="2387600" y="3124200"/>
            <a:ext cx="7416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57" name="Shape 257"/>
          <p:cNvSpPr txBox="1"/>
          <p:nvPr>
            <p:ph type="ctrTitle"/>
          </p:nvPr>
        </p:nvSpPr>
        <p:spPr>
          <a:xfrm>
            <a:off x="1524000" y="14478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7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58" name="Shape 258"/>
          <p:cNvSpPr/>
          <p:nvPr/>
        </p:nvSpPr>
        <p:spPr>
          <a:xfrm>
            <a:off x="8208434" y="5943600"/>
            <a:ext cx="401743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cxnSp>
        <p:nvCxnSpPr>
          <p:cNvPr id="259" name="Shape 259"/>
          <p:cNvCxnSpPr/>
          <p:nvPr/>
        </p:nvCxnSpPr>
        <p:spPr>
          <a:xfrm>
            <a:off x="0" y="1219200"/>
            <a:ext cx="12192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0" name="Shape 260"/>
          <p:cNvSpPr txBox="1"/>
          <p:nvPr/>
        </p:nvSpPr>
        <p:spPr>
          <a:xfrm>
            <a:off x="2235200" y="830263"/>
            <a:ext cx="1625599" cy="47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descr="Untitled-1.jpg                                                 00000893 keithpaul                      BC07756D:" id="261" name="Shape 2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[blk-201].jpg                                                00000893 keithpaul                      BC07756D:" id="262" name="Shape 2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2685" y="357187"/>
            <a:ext cx="4066115" cy="404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Shape 2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6096000"/>
            <a:ext cx="12192000" cy="7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Shape 264"/>
          <p:cNvSpPr/>
          <p:nvPr/>
        </p:nvSpPr>
        <p:spPr>
          <a:xfrm>
            <a:off x="203200" y="6172200"/>
            <a:ext cx="4850688" cy="305212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rIns="90475" tIns="44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Department of Electrical and Computer Engineering</a:t>
            </a:r>
          </a:p>
        </p:txBody>
      </p:sp>
      <p:cxnSp>
        <p:nvCxnSpPr>
          <p:cNvPr id="265" name="Shape 265"/>
          <p:cNvCxnSpPr/>
          <p:nvPr/>
        </p:nvCxnSpPr>
        <p:spPr>
          <a:xfrm>
            <a:off x="0" y="6096000"/>
            <a:ext cx="12192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type="title"/>
          </p:nvPr>
        </p:nvSpPr>
        <p:spPr>
          <a:xfrm>
            <a:off x="406400" y="609600"/>
            <a:ext cx="117855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x="508000" y="1371600"/>
            <a:ext cx="53339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69" name="Shape 269"/>
          <p:cNvSpPr txBox="1"/>
          <p:nvPr>
            <p:ph idx="2" type="body"/>
          </p:nvPr>
        </p:nvSpPr>
        <p:spPr>
          <a:xfrm>
            <a:off x="6045200" y="1371600"/>
            <a:ext cx="53339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72" name="Shape 272"/>
          <p:cNvSpPr txBox="1"/>
          <p:nvPr>
            <p:ph idx="1" type="body"/>
          </p:nvPr>
        </p:nvSpPr>
        <p:spPr>
          <a:xfrm>
            <a:off x="609600" y="1535112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73" name="Shape 273"/>
          <p:cNvSpPr txBox="1"/>
          <p:nvPr>
            <p:ph idx="2" type="body"/>
          </p:nvPr>
        </p:nvSpPr>
        <p:spPr>
          <a:xfrm>
            <a:off x="609600" y="2174875"/>
            <a:ext cx="538691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74" name="Shape 274"/>
          <p:cNvSpPr txBox="1"/>
          <p:nvPr>
            <p:ph idx="3" type="body"/>
          </p:nvPr>
        </p:nvSpPr>
        <p:spPr>
          <a:xfrm>
            <a:off x="6193367" y="1535112"/>
            <a:ext cx="5389032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75" name="Shape 275"/>
          <p:cNvSpPr txBox="1"/>
          <p:nvPr>
            <p:ph idx="4" type="body"/>
          </p:nvPr>
        </p:nvSpPr>
        <p:spPr>
          <a:xfrm>
            <a:off x="6193367" y="2174875"/>
            <a:ext cx="5389032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type="title"/>
          </p:nvPr>
        </p:nvSpPr>
        <p:spPr>
          <a:xfrm>
            <a:off x="406400" y="609600"/>
            <a:ext cx="117855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>
            <p:ph type="title"/>
          </p:nvPr>
        </p:nvSpPr>
        <p:spPr>
          <a:xfrm>
            <a:off x="609600" y="273050"/>
            <a:ext cx="4011084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x="4766732" y="273051"/>
            <a:ext cx="6815666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82" name="Shape 282"/>
          <p:cNvSpPr txBox="1"/>
          <p:nvPr>
            <p:ph idx="2" type="body"/>
          </p:nvPr>
        </p:nvSpPr>
        <p:spPr>
          <a:xfrm>
            <a:off x="609600" y="1435100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>
            <p:ph type="title"/>
          </p:nvPr>
        </p:nvSpPr>
        <p:spPr>
          <a:xfrm>
            <a:off x="2389716" y="4800600"/>
            <a:ext cx="7315200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85" name="Shape 285"/>
          <p:cNvSpPr/>
          <p:nvPr>
            <p:ph idx="2" type="pic"/>
          </p:nvPr>
        </p:nvSpPr>
        <p:spPr>
          <a:xfrm>
            <a:off x="2389716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86" name="Shape 286"/>
          <p:cNvSpPr txBox="1"/>
          <p:nvPr>
            <p:ph idx="1" type="body"/>
          </p:nvPr>
        </p:nvSpPr>
        <p:spPr>
          <a:xfrm>
            <a:off x="2389716" y="5367337"/>
            <a:ext cx="7315200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>
            <p:ph type="title"/>
          </p:nvPr>
        </p:nvSpPr>
        <p:spPr>
          <a:xfrm>
            <a:off x="406400" y="609600"/>
            <a:ext cx="117855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89" name="Shape 289"/>
          <p:cNvSpPr txBox="1"/>
          <p:nvPr>
            <p:ph idx="1" type="body"/>
          </p:nvPr>
        </p:nvSpPr>
        <p:spPr>
          <a:xfrm rot="5400000">
            <a:off x="3695700" y="-1816099"/>
            <a:ext cx="4495800" cy="10871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406400" y="609600"/>
            <a:ext cx="117855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>
            <p:ph type="title"/>
          </p:nvPr>
        </p:nvSpPr>
        <p:spPr>
          <a:xfrm rot="5400000">
            <a:off x="8089900" y="1765299"/>
            <a:ext cx="5257799" cy="2946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92" name="Shape 292"/>
          <p:cNvSpPr txBox="1"/>
          <p:nvPr>
            <p:ph idx="1" type="body"/>
          </p:nvPr>
        </p:nvSpPr>
        <p:spPr>
          <a:xfrm rot="5400000">
            <a:off x="2095500" y="-1079500"/>
            <a:ext cx="5257799" cy="8635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609600" y="273050"/>
            <a:ext cx="4011084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4766732" y="273051"/>
            <a:ext cx="6815666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609600" y="1435100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x="2389716" y="4800600"/>
            <a:ext cx="7315200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53" name="Shape 53"/>
          <p:cNvSpPr/>
          <p:nvPr>
            <p:ph idx="2" type="pic"/>
          </p:nvPr>
        </p:nvSpPr>
        <p:spPr>
          <a:xfrm>
            <a:off x="2389716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2389716" y="5367337"/>
            <a:ext cx="7315200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00.jpg"/><Relationship Id="rId2" Type="http://schemas.openxmlformats.org/officeDocument/2006/relationships/image" Target="../media/image03.jpg"/><Relationship Id="rId3" Type="http://schemas.openxmlformats.org/officeDocument/2006/relationships/image" Target="../media/image01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3" Type="http://schemas.openxmlformats.org/officeDocument/2006/relationships/theme" Target="../theme/theme6.xml"/><Relationship Id="rId12" Type="http://schemas.openxmlformats.org/officeDocument/2006/relationships/slideLayout" Target="../slideLayouts/slideLayout20.xml"/><Relationship Id="rId1" Type="http://schemas.openxmlformats.org/officeDocument/2006/relationships/image" Target="../media/image00.jpg"/><Relationship Id="rId2" Type="http://schemas.openxmlformats.org/officeDocument/2006/relationships/image" Target="../media/image03.jpg"/><Relationship Id="rId3" Type="http://schemas.openxmlformats.org/officeDocument/2006/relationships/image" Target="../media/image01.png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9.xml"/><Relationship Id="rId1" Type="http://schemas.openxmlformats.org/officeDocument/2006/relationships/image" Target="../media/image00.jpg"/><Relationship Id="rId2" Type="http://schemas.openxmlformats.org/officeDocument/2006/relationships/image" Target="../media/image03.jpg"/><Relationship Id="rId3" Type="http://schemas.openxmlformats.org/officeDocument/2006/relationships/image" Target="../media/image0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38.xml"/><Relationship Id="rId1" Type="http://schemas.openxmlformats.org/officeDocument/2006/relationships/image" Target="../media/image00.jpg"/><Relationship Id="rId2" Type="http://schemas.openxmlformats.org/officeDocument/2006/relationships/image" Target="../media/image03.jpg"/><Relationship Id="rId3" Type="http://schemas.openxmlformats.org/officeDocument/2006/relationships/image" Target="../media/image01.png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7.xml"/><Relationship Id="rId13" Type="http://schemas.openxmlformats.org/officeDocument/2006/relationships/theme" Target="../theme/theme7.xml"/><Relationship Id="rId12" Type="http://schemas.openxmlformats.org/officeDocument/2006/relationships/slideLayout" Target="../slideLayouts/slideLayout49.xml"/><Relationship Id="rId1" Type="http://schemas.openxmlformats.org/officeDocument/2006/relationships/image" Target="../media/image00.jpg"/><Relationship Id="rId2" Type="http://schemas.openxmlformats.org/officeDocument/2006/relationships/image" Target="../media/image03.jpg"/><Relationship Id="rId3" Type="http://schemas.openxmlformats.org/officeDocument/2006/relationships/image" Target="../media/image01.png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5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58.xml"/><Relationship Id="rId1" Type="http://schemas.openxmlformats.org/officeDocument/2006/relationships/image" Target="../media/image00.jpg"/><Relationship Id="rId2" Type="http://schemas.openxmlformats.org/officeDocument/2006/relationships/image" Target="../media/image03.jpg"/><Relationship Id="rId3" Type="http://schemas.openxmlformats.org/officeDocument/2006/relationships/image" Target="../media/image01.png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5" Type="http://schemas.openxmlformats.org/officeDocument/2006/relationships/theme" Target="../theme/theme5.xml"/><Relationship Id="rId1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idx="1" type="body"/>
          </p:nvPr>
        </p:nvSpPr>
        <p:spPr>
          <a:xfrm>
            <a:off x="508000" y="1371600"/>
            <a:ext cx="108711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" name="Shape 7"/>
          <p:cNvSpPr txBox="1"/>
          <p:nvPr>
            <p:ph type="title"/>
          </p:nvPr>
        </p:nvSpPr>
        <p:spPr>
          <a:xfrm>
            <a:off x="406400" y="609600"/>
            <a:ext cx="117855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8" name="Shape 8"/>
          <p:cNvSpPr/>
          <p:nvPr/>
        </p:nvSpPr>
        <p:spPr>
          <a:xfrm>
            <a:off x="8208434" y="5943600"/>
            <a:ext cx="401743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cxnSp>
        <p:nvCxnSpPr>
          <p:cNvPr id="9" name="Shape 9"/>
          <p:cNvCxnSpPr/>
          <p:nvPr/>
        </p:nvCxnSpPr>
        <p:spPr>
          <a:xfrm>
            <a:off x="0" y="1219200"/>
            <a:ext cx="12192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Untitled-1.jpg                                                 00000893 keithpaul                      BC07756D:" id="10" name="Shape 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[blk-201].jpg                                                00000893 keithpaul                      BC07756D:" id="11" name="Shape 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3200" y="114300"/>
            <a:ext cx="3456516" cy="34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6000"/>
            <a:ext cx="12192000" cy="7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3"/>
          <p:cNvSpPr txBox="1"/>
          <p:nvPr/>
        </p:nvSpPr>
        <p:spPr>
          <a:xfrm>
            <a:off x="11176000" y="6172201"/>
            <a:ext cx="812799" cy="309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  <p:sp>
        <p:nvSpPr>
          <p:cNvPr id="14" name="Shape 14"/>
          <p:cNvSpPr/>
          <p:nvPr/>
        </p:nvSpPr>
        <p:spPr>
          <a:xfrm>
            <a:off x="203200" y="6172200"/>
            <a:ext cx="4850688" cy="305212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rIns="90475" tIns="44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Department of Electrical and Computer Engineering</a:t>
            </a:r>
          </a:p>
        </p:txBody>
      </p:sp>
      <p:cxnSp>
        <p:nvCxnSpPr>
          <p:cNvPr id="15" name="Shape 15"/>
          <p:cNvCxnSpPr/>
          <p:nvPr/>
        </p:nvCxnSpPr>
        <p:spPr>
          <a:xfrm>
            <a:off x="0" y="6096000"/>
            <a:ext cx="12192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1" type="body"/>
          </p:nvPr>
        </p:nvSpPr>
        <p:spPr>
          <a:xfrm>
            <a:off x="508000" y="1371600"/>
            <a:ext cx="108711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63" name="Shape 63"/>
          <p:cNvSpPr txBox="1"/>
          <p:nvPr>
            <p:ph type="title"/>
          </p:nvPr>
        </p:nvSpPr>
        <p:spPr>
          <a:xfrm>
            <a:off x="406400" y="609600"/>
            <a:ext cx="117855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64" name="Shape 64"/>
          <p:cNvSpPr/>
          <p:nvPr/>
        </p:nvSpPr>
        <p:spPr>
          <a:xfrm>
            <a:off x="8208434" y="5943600"/>
            <a:ext cx="401743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cxnSp>
        <p:nvCxnSpPr>
          <p:cNvPr id="65" name="Shape 65"/>
          <p:cNvCxnSpPr/>
          <p:nvPr/>
        </p:nvCxnSpPr>
        <p:spPr>
          <a:xfrm>
            <a:off x="0" y="1219200"/>
            <a:ext cx="12192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Untitled-1.jpg                                                 00000893 keithpaul                      BC07756D:" id="66" name="Shape 6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[blk-201].jpg                                                00000893 keithpaul                      BC07756D:" id="67" name="Shape 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3200" y="114300"/>
            <a:ext cx="3456516" cy="34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6000"/>
            <a:ext cx="12192000" cy="7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/>
        </p:nvSpPr>
        <p:spPr>
          <a:xfrm>
            <a:off x="11176000" y="6172201"/>
            <a:ext cx="812799" cy="309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  <p:sp>
        <p:nvSpPr>
          <p:cNvPr id="70" name="Shape 70"/>
          <p:cNvSpPr/>
          <p:nvPr/>
        </p:nvSpPr>
        <p:spPr>
          <a:xfrm>
            <a:off x="203200" y="6172200"/>
            <a:ext cx="4850688" cy="305212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rIns="90475" tIns="44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Department of Electrical and Computer Engineering</a:t>
            </a:r>
          </a:p>
        </p:txBody>
      </p:sp>
      <p:cxnSp>
        <p:nvCxnSpPr>
          <p:cNvPr id="71" name="Shape 71"/>
          <p:cNvCxnSpPr/>
          <p:nvPr/>
        </p:nvCxnSpPr>
        <p:spPr>
          <a:xfrm>
            <a:off x="0" y="6096000"/>
            <a:ext cx="12192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idx="1" type="body"/>
          </p:nvPr>
        </p:nvSpPr>
        <p:spPr>
          <a:xfrm>
            <a:off x="508000" y="1371600"/>
            <a:ext cx="108711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03" name="Shape 103"/>
          <p:cNvSpPr txBox="1"/>
          <p:nvPr>
            <p:ph type="title"/>
          </p:nvPr>
        </p:nvSpPr>
        <p:spPr>
          <a:xfrm>
            <a:off x="406400" y="609600"/>
            <a:ext cx="117855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04" name="Shape 104"/>
          <p:cNvSpPr/>
          <p:nvPr/>
        </p:nvSpPr>
        <p:spPr>
          <a:xfrm>
            <a:off x="8208434" y="5943600"/>
            <a:ext cx="401743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cxnSp>
        <p:nvCxnSpPr>
          <p:cNvPr id="105" name="Shape 105"/>
          <p:cNvCxnSpPr/>
          <p:nvPr/>
        </p:nvCxnSpPr>
        <p:spPr>
          <a:xfrm>
            <a:off x="0" y="1219200"/>
            <a:ext cx="12192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Untitled-1.jpg                                                 00000893 keithpaul                      BC07756D:" id="106" name="Shape 10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[blk-201].jpg                                                00000893 keithpaul                      BC07756D:" id="107" name="Shape 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3200" y="114300"/>
            <a:ext cx="3456516" cy="34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6000"/>
            <a:ext cx="12192000" cy="7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/>
        </p:nvSpPr>
        <p:spPr>
          <a:xfrm>
            <a:off x="11176000" y="6172201"/>
            <a:ext cx="812799" cy="309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  <p:sp>
        <p:nvSpPr>
          <p:cNvPr id="110" name="Shape 110"/>
          <p:cNvSpPr/>
          <p:nvPr/>
        </p:nvSpPr>
        <p:spPr>
          <a:xfrm>
            <a:off x="203200" y="6172200"/>
            <a:ext cx="4850688" cy="305212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rIns="90475" tIns="44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Department of Electrical and Computer Engineering</a:t>
            </a:r>
          </a:p>
        </p:txBody>
      </p:sp>
      <p:cxnSp>
        <p:nvCxnSpPr>
          <p:cNvPr id="111" name="Shape 111"/>
          <p:cNvCxnSpPr/>
          <p:nvPr/>
        </p:nvCxnSpPr>
        <p:spPr>
          <a:xfrm>
            <a:off x="0" y="6096000"/>
            <a:ext cx="12192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1" type="body"/>
          </p:nvPr>
        </p:nvSpPr>
        <p:spPr>
          <a:xfrm>
            <a:off x="508000" y="1371600"/>
            <a:ext cx="108711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43" name="Shape 143"/>
          <p:cNvSpPr txBox="1"/>
          <p:nvPr>
            <p:ph type="title"/>
          </p:nvPr>
        </p:nvSpPr>
        <p:spPr>
          <a:xfrm>
            <a:off x="406400" y="609600"/>
            <a:ext cx="117855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44" name="Shape 144"/>
          <p:cNvSpPr/>
          <p:nvPr/>
        </p:nvSpPr>
        <p:spPr>
          <a:xfrm>
            <a:off x="8208434" y="5943600"/>
            <a:ext cx="401743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cxnSp>
        <p:nvCxnSpPr>
          <p:cNvPr id="145" name="Shape 145"/>
          <p:cNvCxnSpPr/>
          <p:nvPr/>
        </p:nvCxnSpPr>
        <p:spPr>
          <a:xfrm>
            <a:off x="0" y="1219200"/>
            <a:ext cx="12192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Untitled-1.jpg                                                 00000893 keithpaul                      BC07756D:" id="146" name="Shape 14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[blk-201].jpg                                                00000893 keithpaul                      BC07756D:" id="147" name="Shape 1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3200" y="114300"/>
            <a:ext cx="3456516" cy="34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6000"/>
            <a:ext cx="12192000" cy="7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/>
          <p:nvPr/>
        </p:nvSpPr>
        <p:spPr>
          <a:xfrm>
            <a:off x="11176000" y="6172201"/>
            <a:ext cx="812799" cy="309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  <p:sp>
        <p:nvSpPr>
          <p:cNvPr id="150" name="Shape 150"/>
          <p:cNvSpPr/>
          <p:nvPr/>
        </p:nvSpPr>
        <p:spPr>
          <a:xfrm>
            <a:off x="203200" y="6172200"/>
            <a:ext cx="4850688" cy="305212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rIns="90475" tIns="44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Department of Electrical and Computer Engineering</a:t>
            </a:r>
          </a:p>
        </p:txBody>
      </p:sp>
      <p:cxnSp>
        <p:nvCxnSpPr>
          <p:cNvPr id="151" name="Shape 151"/>
          <p:cNvCxnSpPr/>
          <p:nvPr/>
        </p:nvCxnSpPr>
        <p:spPr>
          <a:xfrm>
            <a:off x="0" y="6096000"/>
            <a:ext cx="12192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idx="1" type="body"/>
          </p:nvPr>
        </p:nvSpPr>
        <p:spPr>
          <a:xfrm>
            <a:off x="508000" y="1371600"/>
            <a:ext cx="108711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99" name="Shape 199"/>
          <p:cNvSpPr txBox="1"/>
          <p:nvPr>
            <p:ph type="title"/>
          </p:nvPr>
        </p:nvSpPr>
        <p:spPr>
          <a:xfrm>
            <a:off x="406400" y="609600"/>
            <a:ext cx="117855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00" name="Shape 200"/>
          <p:cNvSpPr/>
          <p:nvPr/>
        </p:nvSpPr>
        <p:spPr>
          <a:xfrm>
            <a:off x="8208434" y="5943600"/>
            <a:ext cx="401743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cxnSp>
        <p:nvCxnSpPr>
          <p:cNvPr id="201" name="Shape 201"/>
          <p:cNvCxnSpPr/>
          <p:nvPr/>
        </p:nvCxnSpPr>
        <p:spPr>
          <a:xfrm>
            <a:off x="0" y="1219200"/>
            <a:ext cx="12192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Untitled-1.jpg                                                 00000893 keithpaul                      BC07756D:" id="202" name="Shape 20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[blk-201].jpg                                                00000893 keithpaul                      BC07756D:" id="203" name="Shape 2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3200" y="114300"/>
            <a:ext cx="3456516" cy="34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2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6000"/>
            <a:ext cx="12192000" cy="7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 txBox="1"/>
          <p:nvPr/>
        </p:nvSpPr>
        <p:spPr>
          <a:xfrm>
            <a:off x="11176000" y="6172201"/>
            <a:ext cx="812799" cy="309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  <p:sp>
        <p:nvSpPr>
          <p:cNvPr id="206" name="Shape 206"/>
          <p:cNvSpPr/>
          <p:nvPr/>
        </p:nvSpPr>
        <p:spPr>
          <a:xfrm>
            <a:off x="203200" y="6172200"/>
            <a:ext cx="4850688" cy="305212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rIns="90475" tIns="44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Department of Electrical and Computer Engineering</a:t>
            </a:r>
          </a:p>
        </p:txBody>
      </p:sp>
      <p:cxnSp>
        <p:nvCxnSpPr>
          <p:cNvPr id="207" name="Shape 207"/>
          <p:cNvCxnSpPr/>
          <p:nvPr/>
        </p:nvCxnSpPr>
        <p:spPr>
          <a:xfrm>
            <a:off x="0" y="6096000"/>
            <a:ext cx="12192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idx="1" type="body"/>
          </p:nvPr>
        </p:nvSpPr>
        <p:spPr>
          <a:xfrm>
            <a:off x="508000" y="1371600"/>
            <a:ext cx="108711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39" name="Shape 239"/>
          <p:cNvSpPr txBox="1"/>
          <p:nvPr>
            <p:ph type="title"/>
          </p:nvPr>
        </p:nvSpPr>
        <p:spPr>
          <a:xfrm>
            <a:off x="406400" y="609600"/>
            <a:ext cx="117855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40" name="Shape 240"/>
          <p:cNvSpPr/>
          <p:nvPr/>
        </p:nvSpPr>
        <p:spPr>
          <a:xfrm>
            <a:off x="8208434" y="5943600"/>
            <a:ext cx="401743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cxnSp>
        <p:nvCxnSpPr>
          <p:cNvPr id="241" name="Shape 241"/>
          <p:cNvCxnSpPr/>
          <p:nvPr/>
        </p:nvCxnSpPr>
        <p:spPr>
          <a:xfrm>
            <a:off x="0" y="1219200"/>
            <a:ext cx="12192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Untitled-1.jpg                                                 00000893 keithpaul                      BC07756D:" id="242" name="Shape 24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[blk-201].jpg                                                00000893 keithpaul                      BC07756D:" id="243" name="Shape 2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3200" y="114300"/>
            <a:ext cx="3456516" cy="34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Shape 2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6000"/>
            <a:ext cx="12192000" cy="7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Shape 245"/>
          <p:cNvSpPr txBox="1"/>
          <p:nvPr/>
        </p:nvSpPr>
        <p:spPr>
          <a:xfrm>
            <a:off x="11176000" y="6172201"/>
            <a:ext cx="812799" cy="309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  <p:sp>
        <p:nvSpPr>
          <p:cNvPr id="246" name="Shape 246"/>
          <p:cNvSpPr/>
          <p:nvPr/>
        </p:nvSpPr>
        <p:spPr>
          <a:xfrm>
            <a:off x="203200" y="6172200"/>
            <a:ext cx="4850688" cy="305212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rIns="90475" tIns="44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Department of Electrical and Computer Engineering</a:t>
            </a:r>
          </a:p>
        </p:txBody>
      </p:sp>
      <p:cxnSp>
        <p:nvCxnSpPr>
          <p:cNvPr id="247" name="Shape 247"/>
          <p:cNvCxnSpPr/>
          <p:nvPr/>
        </p:nvCxnSpPr>
        <p:spPr>
          <a:xfrm>
            <a:off x="0" y="6096000"/>
            <a:ext cx="12192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7.png"/><Relationship Id="rId4" Type="http://schemas.openxmlformats.org/officeDocument/2006/relationships/image" Target="../media/image22.jpg"/><Relationship Id="rId5" Type="http://schemas.openxmlformats.org/officeDocument/2006/relationships/image" Target="../media/image19.jpg"/><Relationship Id="rId6" Type="http://schemas.openxmlformats.org/officeDocument/2006/relationships/image" Target="../media/image15.jpg"/><Relationship Id="rId7" Type="http://schemas.openxmlformats.org/officeDocument/2006/relationships/image" Target="../media/image0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>
            <p:ph idx="1" type="subTitle"/>
          </p:nvPr>
        </p:nvSpPr>
        <p:spPr>
          <a:xfrm>
            <a:off x="2387600" y="3124200"/>
            <a:ext cx="74169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rIns="90475" tIns="44450">
            <a:noAutofit/>
          </a:bodyPr>
          <a:lstStyle/>
          <a:p>
            <a:pPr indent="0" lvl="1" marL="457200" marR="0" rtl="0" algn="ctr"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25000"/>
              <a:buFont typeface="Times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Aaron Lucia, Niket Gupta, Matteo Puzella, Nathan Dunn</a:t>
            </a:r>
          </a:p>
        </p:txBody>
      </p:sp>
      <p:sp>
        <p:nvSpPr>
          <p:cNvPr id="298" name="Shape 298"/>
          <p:cNvSpPr txBox="1"/>
          <p:nvPr>
            <p:ph type="ctrTitle"/>
          </p:nvPr>
        </p:nvSpPr>
        <p:spPr>
          <a:xfrm>
            <a:off x="1524000" y="14478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rIns="90475" tIns="44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47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Ear Beamer </a:t>
            </a:r>
            <a:r>
              <a:rPr lang="en-US"/>
              <a:t>CDR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/>
          <p:nvPr>
            <p:ph type="title"/>
          </p:nvPr>
        </p:nvSpPr>
        <p:spPr>
          <a:xfrm>
            <a:off x="406400" y="609600"/>
            <a:ext cx="117855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Hardware Filtering</a:t>
            </a:r>
          </a:p>
        </p:txBody>
      </p:sp>
      <p:sp>
        <p:nvSpPr>
          <p:cNvPr id="368" name="Shape 368"/>
          <p:cNvSpPr txBox="1"/>
          <p:nvPr>
            <p:ph idx="1" type="body"/>
          </p:nvPr>
        </p:nvSpPr>
        <p:spPr>
          <a:xfrm>
            <a:off x="508000" y="1371600"/>
            <a:ext cx="10871100" cy="44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69" name="Shape 3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4549" y="1559237"/>
            <a:ext cx="6858000" cy="412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/>
          <p:nvPr>
            <p:ph type="title"/>
          </p:nvPr>
        </p:nvSpPr>
        <p:spPr>
          <a:xfrm>
            <a:off x="406400" y="609600"/>
            <a:ext cx="117855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Software Filtering</a:t>
            </a:r>
          </a:p>
        </p:txBody>
      </p:sp>
      <p:sp>
        <p:nvSpPr>
          <p:cNvPr id="375" name="Shape 375"/>
          <p:cNvSpPr txBox="1"/>
          <p:nvPr>
            <p:ph idx="1" type="body"/>
          </p:nvPr>
        </p:nvSpPr>
        <p:spPr>
          <a:xfrm>
            <a:off x="508000" y="1371600"/>
            <a:ext cx="11440500" cy="44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69850" lvl="0" marL="609600" rtl="0">
              <a:spcBef>
                <a:spcPts val="0"/>
              </a:spcBef>
              <a:buClr>
                <a:srgbClr val="000000"/>
              </a:buClr>
              <a:buSzPct val="45833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Subarrays within array target sub-bands of human speech frequencies </a:t>
            </a:r>
          </a:p>
        </p:txBody>
      </p:sp>
      <p:pic>
        <p:nvPicPr>
          <p:cNvPr id="376" name="Shape 3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762" y="2452687"/>
            <a:ext cx="6276975" cy="1762125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Shape 377"/>
          <p:cNvSpPr txBox="1"/>
          <p:nvPr/>
        </p:nvSpPr>
        <p:spPr>
          <a:xfrm>
            <a:off x="7164950" y="2599825"/>
            <a:ext cx="21696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600 - 1200 Hz Octave</a:t>
            </a:r>
          </a:p>
        </p:txBody>
      </p:sp>
      <p:sp>
        <p:nvSpPr>
          <p:cNvPr id="378" name="Shape 378"/>
          <p:cNvSpPr txBox="1"/>
          <p:nvPr/>
        </p:nvSpPr>
        <p:spPr>
          <a:xfrm>
            <a:off x="7164950" y="3059125"/>
            <a:ext cx="26670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1200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 - 2400 Hz Octave</a:t>
            </a:r>
          </a:p>
        </p:txBody>
      </p:sp>
      <p:sp>
        <p:nvSpPr>
          <p:cNvPr id="379" name="Shape 379"/>
          <p:cNvSpPr txBox="1"/>
          <p:nvPr/>
        </p:nvSpPr>
        <p:spPr>
          <a:xfrm>
            <a:off x="6159525" y="2335250"/>
            <a:ext cx="687900" cy="3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14cm</a:t>
            </a:r>
          </a:p>
        </p:txBody>
      </p:sp>
      <p:sp>
        <p:nvSpPr>
          <p:cNvPr id="380" name="Shape 380"/>
          <p:cNvSpPr txBox="1"/>
          <p:nvPr/>
        </p:nvSpPr>
        <p:spPr>
          <a:xfrm>
            <a:off x="766775" y="4214825"/>
            <a:ext cx="10871100" cy="17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2400">
                <a:solidFill>
                  <a:schemeClr val="dk1"/>
                </a:solidFill>
              </a:rPr>
              <a:t>Aliasing occurs in beamforming if the microphone distance exceeds λ/2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2400">
                <a:solidFill>
                  <a:schemeClr val="dk1"/>
                </a:solidFill>
              </a:rPr>
              <a:t>To avoid, microphones can only process data in given subband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/>
          <p:nvPr>
            <p:ph type="title"/>
          </p:nvPr>
        </p:nvSpPr>
        <p:spPr>
          <a:xfrm>
            <a:off x="508000" y="599000"/>
            <a:ext cx="117855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Software Filtering</a:t>
            </a:r>
          </a:p>
        </p:txBody>
      </p:sp>
      <p:pic>
        <p:nvPicPr>
          <p:cNvPr id="386" name="Shape 386"/>
          <p:cNvPicPr preferRelativeResize="0"/>
          <p:nvPr/>
        </p:nvPicPr>
        <p:blipFill rotWithShape="1">
          <a:blip r:embed="rId3">
            <a:alphaModFix/>
          </a:blip>
          <a:srcRect b="0" l="8909" r="9504" t="0"/>
          <a:stretch/>
        </p:blipFill>
        <p:spPr>
          <a:xfrm>
            <a:off x="4593200" y="1193800"/>
            <a:ext cx="7175500" cy="2546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Shape 387"/>
          <p:cNvPicPr preferRelativeResize="0"/>
          <p:nvPr/>
        </p:nvPicPr>
        <p:blipFill rotWithShape="1">
          <a:blip r:embed="rId4">
            <a:alphaModFix/>
          </a:blip>
          <a:srcRect b="0" l="8909" r="9504" t="3409"/>
          <a:stretch/>
        </p:blipFill>
        <p:spPr>
          <a:xfrm>
            <a:off x="4593200" y="3740624"/>
            <a:ext cx="7175500" cy="246002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88" name="Shape 388"/>
          <p:cNvGraphicFramePr/>
          <p:nvPr/>
        </p:nvGraphicFramePr>
        <p:xfrm>
          <a:off x="231150" y="1373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{C36E204A-9EB6-47C6-B921-6D8EABA92D20}</a:tableStyleId>
              </a:tblPr>
              <a:tblGrid>
                <a:gridCol w="1954775"/>
                <a:gridCol w="1208300"/>
                <a:gridCol w="1198975"/>
              </a:tblGrid>
              <a:tr h="36822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Low Octave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High Octave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Stopband Low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500 Hz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1100 Hz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Passband Low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600 Hz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1200 Hz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Passband High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1200 Hz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2400 Hz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Stopband High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1300 Hz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2500 Hz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Transition Bandwidth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100 Hz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100 Hz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Filter Order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200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200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Stopband Attenuation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35 db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35 db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89" name="Shape 389"/>
          <p:cNvSpPr txBox="1"/>
          <p:nvPr/>
        </p:nvSpPr>
        <p:spPr>
          <a:xfrm>
            <a:off x="251925" y="4945225"/>
            <a:ext cx="3639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800"/>
              <a:t>Requires 120us to process 65 ms of audio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/>
          <p:nvPr>
            <p:ph type="title"/>
          </p:nvPr>
        </p:nvSpPr>
        <p:spPr>
          <a:xfrm>
            <a:off x="406400" y="609600"/>
            <a:ext cx="117855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Integration: Audio Datapath</a:t>
            </a:r>
          </a:p>
        </p:txBody>
      </p:sp>
      <p:pic>
        <p:nvPicPr>
          <p:cNvPr id="395" name="Shape 3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337300"/>
            <a:ext cx="12039600" cy="5172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/>
          <p:nvPr>
            <p:ph type="title"/>
          </p:nvPr>
        </p:nvSpPr>
        <p:spPr>
          <a:xfrm>
            <a:off x="406400" y="609600"/>
            <a:ext cx="117855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Demo</a:t>
            </a:r>
          </a:p>
        </p:txBody>
      </p:sp>
      <p:sp>
        <p:nvSpPr>
          <p:cNvPr id="401" name="Shape 401"/>
          <p:cNvSpPr txBox="1"/>
          <p:nvPr>
            <p:ph idx="1" type="body"/>
          </p:nvPr>
        </p:nvSpPr>
        <p:spPr>
          <a:xfrm>
            <a:off x="508000" y="1371600"/>
            <a:ext cx="10871100" cy="44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Two people standing </a:t>
            </a:r>
            <a:r>
              <a:rPr lang="en-US"/>
              <a:t>separately</a:t>
            </a:r>
            <a:r>
              <a:rPr lang="en-US"/>
              <a:t> have isolated audio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-US"/>
              <a:t>Selecting target with app works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-US"/>
              <a:t>Limitations: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App is in a functional stage, but is not user friendly at the moment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Further</a:t>
            </a:r>
            <a:r>
              <a:rPr lang="en-US"/>
              <a:t> beamforming improvements to better isolate others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3 microphones are not functioning, so beamforming should improve when those come in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/>
          <p:nvPr>
            <p:ph type="title"/>
          </p:nvPr>
        </p:nvSpPr>
        <p:spPr>
          <a:xfrm>
            <a:off x="406400" y="609600"/>
            <a:ext cx="117855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FDR Goals:</a:t>
            </a:r>
          </a:p>
        </p:txBody>
      </p:sp>
      <p:sp>
        <p:nvSpPr>
          <p:cNvPr id="407" name="Shape 407"/>
          <p:cNvSpPr txBox="1"/>
          <p:nvPr>
            <p:ph idx="1" type="body"/>
          </p:nvPr>
        </p:nvSpPr>
        <p:spPr>
          <a:xfrm>
            <a:off x="508000" y="1253625"/>
            <a:ext cx="10871100" cy="4681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-US" sz="2000"/>
              <a:t>Hardware: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-US" sz="2000"/>
              <a:t>Printed PCB for anti-aliasing filters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-US" sz="2000"/>
              <a:t>Design and print PCB for power supply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indent="0" lvl="0" marL="0" rtl="0">
              <a:spcBef>
                <a:spcPts val="0"/>
              </a:spcBef>
              <a:buNone/>
            </a:pPr>
            <a:r>
              <a:rPr lang="en-US" sz="2000"/>
              <a:t>Reducing Noise and Improving Performance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-US" sz="2000"/>
              <a:t>Implement Chebyshev Weighting for microphones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-US" sz="2000"/>
              <a:t>Design scenarios to determine experimental performance of beamforming and compare with theoretical MATLAB simulations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indent="0" lvl="0" marL="0" rtl="0">
              <a:spcBef>
                <a:spcPts val="0"/>
              </a:spcBef>
              <a:buNone/>
            </a:pPr>
            <a:r>
              <a:rPr lang="en-US" sz="2000"/>
              <a:t>Usability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-US" sz="2000"/>
              <a:t>Improve design and user interface of iPhone application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-US" sz="2000"/>
              <a:t>Improve User interface for Windows Application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/>
          <p:nvPr>
            <p:ph type="title"/>
          </p:nvPr>
        </p:nvSpPr>
        <p:spPr>
          <a:xfrm>
            <a:off x="963083" y="4406901"/>
            <a:ext cx="10363200" cy="136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Demonstration</a:t>
            </a:r>
          </a:p>
        </p:txBody>
      </p:sp>
      <p:sp>
        <p:nvSpPr>
          <p:cNvPr id="413" name="Shape 413"/>
          <p:cNvSpPr txBox="1"/>
          <p:nvPr>
            <p:ph idx="1" type="body"/>
          </p:nvPr>
        </p:nvSpPr>
        <p:spPr>
          <a:xfrm>
            <a:off x="963083" y="2906713"/>
            <a:ext cx="10363200" cy="1500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/>
          <p:nvPr>
            <p:ph type="title"/>
          </p:nvPr>
        </p:nvSpPr>
        <p:spPr>
          <a:xfrm>
            <a:off x="963083" y="4406901"/>
            <a:ext cx="10363200" cy="136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Questions?</a:t>
            </a:r>
          </a:p>
        </p:txBody>
      </p:sp>
      <p:sp>
        <p:nvSpPr>
          <p:cNvPr id="419" name="Shape 419"/>
          <p:cNvSpPr txBox="1"/>
          <p:nvPr>
            <p:ph idx="1" type="body"/>
          </p:nvPr>
        </p:nvSpPr>
        <p:spPr>
          <a:xfrm>
            <a:off x="963083" y="2906713"/>
            <a:ext cx="10363200" cy="1500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/>
          <p:nvPr>
            <p:ph type="title"/>
          </p:nvPr>
        </p:nvSpPr>
        <p:spPr>
          <a:xfrm>
            <a:off x="406400" y="609600"/>
            <a:ext cx="117855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/>
              <a:t>Why do I still hear the other guy? - Side lobes and Microphone Weights</a:t>
            </a:r>
          </a:p>
        </p:txBody>
      </p:sp>
      <p:sp>
        <p:nvSpPr>
          <p:cNvPr id="425" name="Shape 425"/>
          <p:cNvSpPr txBox="1"/>
          <p:nvPr>
            <p:ph idx="1" type="body"/>
          </p:nvPr>
        </p:nvSpPr>
        <p:spPr>
          <a:xfrm>
            <a:off x="522200" y="1143000"/>
            <a:ext cx="10871100" cy="4681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-US" sz="2000"/>
              <a:t>With sound, a 10dB decrease represents a halving of volume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-US" sz="2000"/>
              <a:t>Sidelobes can reach close to -10dB attenuation when mics are uniformly weighted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-US" sz="2000"/>
              <a:t>Can reduce sidelobes, at the cost of beamwidth, using Chebyshev weights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26" name="Shape 4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4175" y="2810021"/>
            <a:ext cx="4886150" cy="3664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Shape 4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8725" y="3005275"/>
            <a:ext cx="4625799" cy="3469374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Shape 428"/>
          <p:cNvSpPr txBox="1"/>
          <p:nvPr/>
        </p:nvSpPr>
        <p:spPr>
          <a:xfrm>
            <a:off x="1902625" y="2703450"/>
            <a:ext cx="3066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/>
              <a:t>Worst case for our Array, d= 0.25</a:t>
            </a:r>
            <a:r>
              <a:rPr b="1" lang="en-US"/>
              <a:t>ƛ</a:t>
            </a:r>
          </a:p>
        </p:txBody>
      </p:sp>
      <p:sp>
        <p:nvSpPr>
          <p:cNvPr id="429" name="Shape 429"/>
          <p:cNvSpPr txBox="1"/>
          <p:nvPr/>
        </p:nvSpPr>
        <p:spPr>
          <a:xfrm>
            <a:off x="8125575" y="2589775"/>
            <a:ext cx="3066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/>
              <a:t>Best</a:t>
            </a:r>
            <a:r>
              <a:rPr b="1" lang="en-US"/>
              <a:t> case for our Array, </a:t>
            </a:r>
            <a:r>
              <a:rPr b="1" lang="en-US">
                <a:solidFill>
                  <a:schemeClr val="dk1"/>
                </a:solidFill>
              </a:rPr>
              <a:t>d= 0.5ƛ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/>
          <p:nvPr>
            <p:ph type="title"/>
          </p:nvPr>
        </p:nvSpPr>
        <p:spPr>
          <a:xfrm>
            <a:off x="406400" y="609600"/>
            <a:ext cx="117855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/>
              <a:t>Why do I still hear the other guy? - Side lobes and Microphone Weights</a:t>
            </a:r>
          </a:p>
        </p:txBody>
      </p:sp>
      <p:sp>
        <p:nvSpPr>
          <p:cNvPr id="435" name="Shape 435"/>
          <p:cNvSpPr txBox="1"/>
          <p:nvPr>
            <p:ph idx="1" type="body"/>
          </p:nvPr>
        </p:nvSpPr>
        <p:spPr>
          <a:xfrm>
            <a:off x="522200" y="1143000"/>
            <a:ext cx="10871100" cy="4681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-US" sz="2000"/>
              <a:t>Sidelobes get worse when beamforming is done in parallel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6" name="Shape 436"/>
          <p:cNvSpPr txBox="1"/>
          <p:nvPr/>
        </p:nvSpPr>
        <p:spPr>
          <a:xfrm>
            <a:off x="1064900" y="1794725"/>
            <a:ext cx="3066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/>
              <a:t>Worst case for our Array, d= 0.25ƛ</a:t>
            </a:r>
          </a:p>
        </p:txBody>
      </p:sp>
      <p:sp>
        <p:nvSpPr>
          <p:cNvPr id="437" name="Shape 437"/>
          <p:cNvSpPr txBox="1"/>
          <p:nvPr/>
        </p:nvSpPr>
        <p:spPr>
          <a:xfrm>
            <a:off x="8068775" y="1794725"/>
            <a:ext cx="3066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/>
              <a:t>Best case for our Array, </a:t>
            </a:r>
            <a:r>
              <a:rPr b="1" lang="en-US">
                <a:solidFill>
                  <a:schemeClr val="dk1"/>
                </a:solidFill>
              </a:rPr>
              <a:t>d= 0.5ƛ</a:t>
            </a:r>
          </a:p>
        </p:txBody>
      </p:sp>
      <p:pic>
        <p:nvPicPr>
          <p:cNvPr id="438" name="Shape 4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925" y="2210222"/>
            <a:ext cx="5091332" cy="3818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Shape 4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6375" y="2152772"/>
            <a:ext cx="5244532" cy="3933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/>
          <p:nvPr>
            <p:ph type="title"/>
          </p:nvPr>
        </p:nvSpPr>
        <p:spPr>
          <a:xfrm>
            <a:off x="406400" y="609600"/>
            <a:ext cx="117855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rIns="90475" tIns="44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The Team</a:t>
            </a:r>
          </a:p>
        </p:txBody>
      </p:sp>
      <p:pic>
        <p:nvPicPr>
          <p:cNvPr id="304" name="Shape 30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1494" y="1321075"/>
            <a:ext cx="1752600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Shape 305"/>
          <p:cNvSpPr txBox="1"/>
          <p:nvPr/>
        </p:nvSpPr>
        <p:spPr>
          <a:xfrm>
            <a:off x="1323058" y="3251751"/>
            <a:ext cx="1829347" cy="830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Aaron Lucia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CSE</a:t>
            </a:r>
          </a:p>
        </p:txBody>
      </p:sp>
      <p:sp>
        <p:nvSpPr>
          <p:cNvPr id="306" name="Shape 306"/>
          <p:cNvSpPr txBox="1"/>
          <p:nvPr/>
        </p:nvSpPr>
        <p:spPr>
          <a:xfrm>
            <a:off x="3933139" y="3251750"/>
            <a:ext cx="1810110" cy="830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Niket Gupta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CSE</a:t>
            </a:r>
          </a:p>
        </p:txBody>
      </p:sp>
      <p:sp>
        <p:nvSpPr>
          <p:cNvPr id="307" name="Shape 307"/>
          <p:cNvSpPr txBox="1"/>
          <p:nvPr/>
        </p:nvSpPr>
        <p:spPr>
          <a:xfrm>
            <a:off x="6327617" y="3251750"/>
            <a:ext cx="2222083" cy="830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Matteo Puzella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EE</a:t>
            </a:r>
          </a:p>
        </p:txBody>
      </p:sp>
      <p:sp>
        <p:nvSpPr>
          <p:cNvPr id="308" name="Shape 308"/>
          <p:cNvSpPr txBox="1"/>
          <p:nvPr/>
        </p:nvSpPr>
        <p:spPr>
          <a:xfrm>
            <a:off x="8800424" y="3251750"/>
            <a:ext cx="2000868" cy="830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Nathan Dunn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CSE</a:t>
            </a:r>
          </a:p>
        </p:txBody>
      </p:sp>
      <p:sp>
        <p:nvSpPr>
          <p:cNvPr id="309" name="Shape 309"/>
          <p:cNvSpPr txBox="1"/>
          <p:nvPr/>
        </p:nvSpPr>
        <p:spPr>
          <a:xfrm>
            <a:off x="5181600" y="4876800"/>
            <a:ext cx="4267199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Advisor: Prof. Mario Parente</a:t>
            </a:r>
          </a:p>
        </p:txBody>
      </p:sp>
      <p:pic>
        <p:nvPicPr>
          <p:cNvPr id="310" name="Shape 3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6525399" y="1321075"/>
            <a:ext cx="175260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Shape 3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400000">
            <a:off x="8951493" y="1321075"/>
            <a:ext cx="175260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Shape 312"/>
          <p:cNvPicPr preferRelativeResize="0"/>
          <p:nvPr/>
        </p:nvPicPr>
        <p:blipFill rotWithShape="1">
          <a:blip r:embed="rId6">
            <a:alphaModFix/>
          </a:blip>
          <a:srcRect b="0" l="33704" r="3975" t="11421"/>
          <a:stretch/>
        </p:blipFill>
        <p:spPr>
          <a:xfrm>
            <a:off x="3893653" y="1321075"/>
            <a:ext cx="1849596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Shape 3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714403" y="4304923"/>
            <a:ext cx="1123792" cy="16054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/>
          <p:nvPr>
            <p:ph type="title"/>
          </p:nvPr>
        </p:nvSpPr>
        <p:spPr>
          <a:xfrm>
            <a:off x="609600" y="273050"/>
            <a:ext cx="4011084" cy="946150"/>
          </a:xfrm>
          <a:prstGeom prst="rect">
            <a:avLst/>
          </a:prstGeom>
          <a:noFill/>
          <a:ln>
            <a:noFill/>
          </a:ln>
        </p:spPr>
        <p:txBody>
          <a:bodyPr anchorCtr="0" anchor="b" bIns="44450" lIns="90475" rIns="90475" tIns="44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2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Outlining the System</a:t>
            </a:r>
          </a:p>
        </p:txBody>
      </p:sp>
      <p:sp>
        <p:nvSpPr>
          <p:cNvPr id="319" name="Shape 319"/>
          <p:cNvSpPr txBox="1"/>
          <p:nvPr>
            <p:ph idx="2" type="body"/>
          </p:nvPr>
        </p:nvSpPr>
        <p:spPr>
          <a:xfrm>
            <a:off x="609600" y="1435100"/>
            <a:ext cx="3733799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rIns="90475" tIns="4445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25000"/>
              <a:buFont typeface="Noto Sans Symbols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Our Goal:</a:t>
            </a:r>
          </a:p>
          <a:p>
            <a:pPr indent="0" lvl="0" marL="0" marR="0" rtl="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SzPct val="25000"/>
              <a:buFont typeface="Noto Sans Symbols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Develop a hearing aid system that gives user ability to individually amplify multiple targets of his/her choice and attenuate unwanted targets, independent of body or head position of the user</a:t>
            </a:r>
          </a:p>
        </p:txBody>
      </p:sp>
      <p:pic>
        <p:nvPicPr>
          <p:cNvPr id="320" name="Shape 320"/>
          <p:cNvPicPr preferRelativeResize="0"/>
          <p:nvPr/>
        </p:nvPicPr>
        <p:blipFill rotWithShape="1">
          <a:blip r:embed="rId3">
            <a:alphaModFix/>
          </a:blip>
          <a:srcRect b="21111" l="11667" r="7500" t="16666"/>
          <a:stretch/>
        </p:blipFill>
        <p:spPr>
          <a:xfrm>
            <a:off x="4460639" y="1371600"/>
            <a:ext cx="7578959" cy="43754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>
            <p:ph type="title"/>
          </p:nvPr>
        </p:nvSpPr>
        <p:spPr>
          <a:xfrm>
            <a:off x="406400" y="609600"/>
            <a:ext cx="117855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rIns="90475" tIns="44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Block Diagram</a:t>
            </a:r>
          </a:p>
        </p:txBody>
      </p:sp>
      <p:pic>
        <p:nvPicPr>
          <p:cNvPr id="326" name="Shape 3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1200" y="1315075"/>
            <a:ext cx="8686800" cy="465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/>
          <p:nvPr>
            <p:ph type="title"/>
          </p:nvPr>
        </p:nvSpPr>
        <p:spPr>
          <a:xfrm>
            <a:off x="406400" y="609600"/>
            <a:ext cx="117855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rIns="90475" tIns="44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2017 SDP Scheduling</a:t>
            </a:r>
          </a:p>
        </p:txBody>
      </p:sp>
      <p:sp>
        <p:nvSpPr>
          <p:cNvPr id="332" name="Shape 332"/>
          <p:cNvSpPr txBox="1"/>
          <p:nvPr>
            <p:ph idx="1" type="body"/>
          </p:nvPr>
        </p:nvSpPr>
        <p:spPr>
          <a:xfrm>
            <a:off x="508000" y="1371600"/>
            <a:ext cx="108711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rIns="90475" tIns="44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ct val="25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ct val="100000"/>
              <a:buFont typeface="Time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33" name="Shape 3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71600"/>
            <a:ext cx="12192000" cy="4391025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Shape 334"/>
          <p:cNvSpPr txBox="1"/>
          <p:nvPr/>
        </p:nvSpPr>
        <p:spPr>
          <a:xfrm>
            <a:off x="7183900" y="1891625"/>
            <a:ext cx="7296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WE ARE HERE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/>
          <p:nvPr>
            <p:ph type="title"/>
          </p:nvPr>
        </p:nvSpPr>
        <p:spPr>
          <a:xfrm>
            <a:off x="406400" y="609600"/>
            <a:ext cx="117855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rIns="90475" tIns="44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CDR</a:t>
            </a:r>
            <a:r>
              <a:rPr b="0" i="0" lang="en-US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 Deliverables</a:t>
            </a:r>
          </a:p>
        </p:txBody>
      </p:sp>
      <p:pic>
        <p:nvPicPr>
          <p:cNvPr id="340" name="Shape 3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9300" y="1985962"/>
            <a:ext cx="8153400" cy="288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/>
          <p:nvPr>
            <p:ph type="title"/>
          </p:nvPr>
        </p:nvSpPr>
        <p:spPr>
          <a:xfrm>
            <a:off x="406400" y="609600"/>
            <a:ext cx="117855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Socket Server</a:t>
            </a:r>
          </a:p>
        </p:txBody>
      </p:sp>
      <p:sp>
        <p:nvSpPr>
          <p:cNvPr id="346" name="Shape 346"/>
          <p:cNvSpPr txBox="1"/>
          <p:nvPr>
            <p:ph idx="1" type="body"/>
          </p:nvPr>
        </p:nvSpPr>
        <p:spPr>
          <a:xfrm>
            <a:off x="508000" y="1371600"/>
            <a:ext cx="10871100" cy="993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Websockets - Duplex Communication between client and server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Server broadcasts a JSON payload over a Websocket connection</a:t>
            </a:r>
          </a:p>
          <a:p>
            <a:pPr indent="0" lvl="0" marL="45720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7" name="Shape 347"/>
          <p:cNvSpPr txBox="1"/>
          <p:nvPr/>
        </p:nvSpPr>
        <p:spPr>
          <a:xfrm>
            <a:off x="2890600" y="2365500"/>
            <a:ext cx="61059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{"targets":[ {"id": 10135,"x_coord": 2.56,"y_coord": 2.34,"muted": true}]}</a:t>
            </a:r>
          </a:p>
        </p:txBody>
      </p:sp>
      <p:sp>
        <p:nvSpPr>
          <p:cNvPr id="348" name="Shape 348"/>
          <p:cNvSpPr txBox="1"/>
          <p:nvPr/>
        </p:nvSpPr>
        <p:spPr>
          <a:xfrm>
            <a:off x="4134500" y="5270075"/>
            <a:ext cx="4329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{"status":[{"id": 10135, "muted": true}]}</a:t>
            </a:r>
          </a:p>
        </p:txBody>
      </p:sp>
      <p:pic>
        <p:nvPicPr>
          <p:cNvPr id="349" name="Shape 3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2062" y="3122288"/>
            <a:ext cx="6222975" cy="1995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/>
          <p:nvPr>
            <p:ph type="title"/>
          </p:nvPr>
        </p:nvSpPr>
        <p:spPr>
          <a:xfrm>
            <a:off x="406400" y="609600"/>
            <a:ext cx="117855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iPhone Application</a:t>
            </a:r>
          </a:p>
        </p:txBody>
      </p:sp>
      <p:sp>
        <p:nvSpPr>
          <p:cNvPr id="355" name="Shape 355"/>
          <p:cNvSpPr txBox="1"/>
          <p:nvPr>
            <p:ph idx="1" type="body"/>
          </p:nvPr>
        </p:nvSpPr>
        <p:spPr>
          <a:xfrm>
            <a:off x="508000" y="1371600"/>
            <a:ext cx="7453800" cy="44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rPr lang="en-US"/>
              <a:t>Asynchronous communication with Processor</a:t>
            </a:r>
          </a:p>
          <a:p>
            <a:pPr indent="457200" lvl="0" marL="0">
              <a:spcBef>
                <a:spcPts val="0"/>
              </a:spcBef>
              <a:buNone/>
            </a:pPr>
            <a:r>
              <a:rPr lang="en-US"/>
              <a:t>WebSocket protocol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rPr lang="en-US"/>
              <a:t>Live updates (every second)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rPr lang="en-US"/>
              <a:t>Color-coded target status - On/Off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rPr lang="en-US"/>
              <a:t>Targets mapped to room</a:t>
            </a:r>
          </a:p>
        </p:txBody>
      </p:sp>
      <p:pic>
        <p:nvPicPr>
          <p:cNvPr id="356" name="Shape 3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4725" y="1276600"/>
            <a:ext cx="2635750" cy="4685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/>
          <p:nvPr>
            <p:ph type="title"/>
          </p:nvPr>
        </p:nvSpPr>
        <p:spPr>
          <a:xfrm>
            <a:off x="406400" y="609600"/>
            <a:ext cx="11785500" cy="53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Hardware Filtering</a:t>
            </a:r>
          </a:p>
        </p:txBody>
      </p:sp>
      <p:sp>
        <p:nvSpPr>
          <p:cNvPr id="362" name="Shape 362"/>
          <p:cNvSpPr txBox="1"/>
          <p:nvPr>
            <p:ph idx="1" type="body"/>
          </p:nvPr>
        </p:nvSpPr>
        <p:spPr>
          <a:xfrm>
            <a:off x="508000" y="1371600"/>
            <a:ext cx="10871100" cy="44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Anti-Aliasing RC low pass filter built at input of microphones</a:t>
            </a: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/>
              <a:t>   -</a:t>
            </a:r>
            <a:r>
              <a:rPr lang="en-US"/>
              <a:t>Cut-Off frequency at 7,000 Hz. R = 20 ohms. C= 1.15uF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/>
              <a:t>Sample rate of 15625 S/s per mic (max of ADC)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Testing: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	Used pure tone signal from function generator and recorded attenuation from 1000 Hz to 7000 Hz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		 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	Recorded time delay of frequencies from 1000 Hz to 4000 Hz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		-Biggest change in group delay is 8.16us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45_UMass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313_UMass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315_UMass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327_UMass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284_UMass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316_UMass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