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embeddedFontLst>
    <p:embeddedFont>
      <p:font typeface="Arim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76962395-A6BA-4C8B-BE4F-505C8290F268}">
  <a:tblStyle styleId="{76962395-A6BA-4C8B-BE4F-505C8290F268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mo-regular.fntdata"/><Relationship Id="rId25" Type="http://schemas.openxmlformats.org/officeDocument/2006/relationships/slide" Target="slides/slide20.xml"/><Relationship Id="rId28" Type="http://schemas.openxmlformats.org/officeDocument/2006/relationships/font" Target="fonts/Arimo-italic.fntdata"/><Relationship Id="rId27" Type="http://schemas.openxmlformats.org/officeDocument/2006/relationships/font" Target="fonts/Arim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m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cost of current auto mowers...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Relationship Id="rId3" Type="http://schemas.openxmlformats.org/officeDocument/2006/relationships/image" Target="../media/image01.jpg"/><Relationship Id="rId4" Type="http://schemas.openxmlformats.org/officeDocument/2006/relationships/image" Target="../media/image03.jpg"/><Relationship Id="rId5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33600" y="2632075"/>
            <a:ext cx="4267199" cy="42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" name="Shape 19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" name="Shape 20"/>
          <p:cNvSpPr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1" name="Shape 21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/>
        </p:nvSpPr>
        <p:spPr>
          <a:xfrm>
            <a:off x="1676400" y="830262"/>
            <a:ext cx="1219199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23" name="Shape 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4" name="Shape 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2" y="357187"/>
            <a:ext cx="3049586" cy="40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152400" y="6172200"/>
            <a:ext cx="88812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			   Advisor: Professor Anderson</a:t>
            </a:r>
          </a:p>
        </p:txBody>
      </p:sp>
      <p:cxnSp>
        <p:nvCxnSpPr>
          <p:cNvPr id="27" name="Shape 27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 rot="5400000">
            <a:off x="2209800" y="-457199"/>
            <a:ext cx="4495800" cy="815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 rot="5400000">
            <a:off x="5410200" y="2133599"/>
            <a:ext cx="5257799" cy="220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 rot="5400000">
            <a:off x="914400" y="0"/>
            <a:ext cx="5257799" cy="64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3" name="Shape 5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01.jpg"/><Relationship Id="rId2" Type="http://schemas.openxmlformats.org/officeDocument/2006/relationships/image" Target="../media/image03.jpg"/><Relationship Id="rId3" Type="http://schemas.openxmlformats.org/officeDocument/2006/relationships/image" Target="../media/image00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Shape 8"/>
          <p:cNvSpPr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87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/>
        </p:nvSpPr>
        <p:spPr>
          <a:xfrm>
            <a:off x="8382000" y="6172200"/>
            <a:ext cx="609599" cy="30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4" name="Shape 14"/>
          <p:cNvSpPr/>
          <p:nvPr/>
        </p:nvSpPr>
        <p:spPr>
          <a:xfrm>
            <a:off x="152400" y="6172200"/>
            <a:ext cx="50910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15" name="Shape 15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06.png"/><Relationship Id="rId5" Type="http://schemas.openxmlformats.org/officeDocument/2006/relationships/image" Target="../media/image07.png"/><Relationship Id="rId6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subTitle"/>
          </p:nvPr>
        </p:nvSpPr>
        <p:spPr>
          <a:xfrm>
            <a:off x="1790700" y="2899175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Times New Roman"/>
              <a:buNone/>
            </a:pPr>
            <a:r>
              <a:rPr lang="en-US" sz="3600"/>
              <a:t>Team LOM</a:t>
            </a:r>
          </a:p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Times New Roman"/>
              <a:buNone/>
            </a:pPr>
            <a:r>
              <a:rPr lang="en-US"/>
              <a:t>October 18, 2016</a:t>
            </a:r>
          </a:p>
        </p:txBody>
      </p:sp>
      <p:sp>
        <p:nvSpPr>
          <p:cNvPr id="66" name="Shape 66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/>
              <a:t>Preliminary Design Review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Location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Determined using distance from each Node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81000" y="2010400"/>
            <a:ext cx="4980000" cy="195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6 cases when finding position</a:t>
            </a:r>
          </a:p>
          <a:p>
            <a:pPr indent="-228600" lvl="1" marL="914400" rtl="0">
              <a:spcBef>
                <a:spcPts val="0"/>
              </a:spcBef>
            </a:pPr>
            <a:r>
              <a:rPr i="1" lang="en-US"/>
              <a:t>D0 = distance from N0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Case 1: N0,N1</a:t>
            </a:r>
          </a:p>
        </p:txBody>
      </p:sp>
      <p:sp>
        <p:nvSpPr>
          <p:cNvPr id="132" name="Shape 132"/>
          <p:cNvSpPr/>
          <p:nvPr/>
        </p:nvSpPr>
        <p:spPr>
          <a:xfrm>
            <a:off x="5651255" y="2599762"/>
            <a:ext cx="2656500" cy="295769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33" name="Shape 133"/>
          <p:cNvCxnSpPr>
            <a:endCxn id="132" idx="0"/>
          </p:cNvCxnSpPr>
          <p:nvPr/>
        </p:nvCxnSpPr>
        <p:spPr>
          <a:xfrm rot="10800000">
            <a:off x="6979505" y="2599762"/>
            <a:ext cx="16200" cy="2947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stealth"/>
            <a:tailEnd len="lg" w="lg" type="triangle"/>
          </a:ln>
        </p:spPr>
      </p:cxnSp>
      <p:cxnSp>
        <p:nvCxnSpPr>
          <p:cNvPr id="134" name="Shape 134"/>
          <p:cNvCxnSpPr>
            <a:stCxn id="132" idx="1"/>
            <a:endCxn id="132" idx="3"/>
          </p:cNvCxnSpPr>
          <p:nvPr/>
        </p:nvCxnSpPr>
        <p:spPr>
          <a:xfrm>
            <a:off x="5651255" y="4078612"/>
            <a:ext cx="2656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stealth"/>
            <a:tailEnd len="lg" w="lg" type="triangle"/>
          </a:ln>
        </p:spPr>
      </p:cxnSp>
      <p:sp>
        <p:nvSpPr>
          <p:cNvPr id="135" name="Shape 135"/>
          <p:cNvSpPr txBox="1"/>
          <p:nvPr/>
        </p:nvSpPr>
        <p:spPr>
          <a:xfrm>
            <a:off x="6973103" y="3781600"/>
            <a:ext cx="7341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(0,0)</a:t>
            </a:r>
          </a:p>
        </p:txBody>
      </p:sp>
      <p:sp>
        <p:nvSpPr>
          <p:cNvPr id="136" name="Shape 136"/>
          <p:cNvSpPr/>
          <p:nvPr/>
        </p:nvSpPr>
        <p:spPr>
          <a:xfrm>
            <a:off x="6897462" y="4005124"/>
            <a:ext cx="164100" cy="15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5575098" y="2545568"/>
            <a:ext cx="164100" cy="15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8205589" y="5473394"/>
            <a:ext cx="164100" cy="15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5575098" y="5456334"/>
            <a:ext cx="164100" cy="15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8205589" y="2528508"/>
            <a:ext cx="164100" cy="15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6973089" y="2709000"/>
            <a:ext cx="863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y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7932365" y="3798548"/>
            <a:ext cx="2733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x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5203074" y="5546825"/>
            <a:ext cx="6069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N</a:t>
            </a:r>
            <a:r>
              <a:rPr baseline="-25000" lang="en-US" sz="1800"/>
              <a:t>0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8369574" y="5473394"/>
            <a:ext cx="4482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N</a:t>
            </a:r>
            <a:r>
              <a:rPr baseline="-25000" lang="en-US" sz="1800">
                <a:solidFill>
                  <a:schemeClr val="dk1"/>
                </a:solidFill>
              </a:rPr>
              <a:t>1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8307629" y="2266675"/>
            <a:ext cx="510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N</a:t>
            </a:r>
            <a:r>
              <a:rPr baseline="-25000" lang="en-US" sz="1800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5304448" y="2162750"/>
            <a:ext cx="6069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N</a:t>
            </a:r>
            <a:r>
              <a:rPr baseline="-25000" lang="en-US" sz="1800">
                <a:solidFill>
                  <a:schemeClr val="dk1"/>
                </a:solidFill>
              </a:rPr>
              <a:t>3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3798550"/>
            <a:ext cx="4209825" cy="200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Location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71725" y="1240150"/>
            <a:ext cx="4980000" cy="195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Case 2: N0,N2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71725" y="3397050"/>
            <a:ext cx="4980000" cy="6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Case 3: N0,N3</a:t>
            </a:r>
          </a:p>
        </p:txBody>
      </p:sp>
      <p:sp>
        <p:nvSpPr>
          <p:cNvPr id="155" name="Shape 155"/>
          <p:cNvSpPr/>
          <p:nvPr/>
        </p:nvSpPr>
        <p:spPr>
          <a:xfrm>
            <a:off x="5393680" y="2111837"/>
            <a:ext cx="2656500" cy="295769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56" name="Shape 156"/>
          <p:cNvCxnSpPr>
            <a:endCxn id="155" idx="0"/>
          </p:cNvCxnSpPr>
          <p:nvPr/>
        </p:nvCxnSpPr>
        <p:spPr>
          <a:xfrm rot="10800000">
            <a:off x="6721930" y="2111837"/>
            <a:ext cx="16200" cy="2947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stealth"/>
            <a:tailEnd len="lg" w="lg" type="triangle"/>
          </a:ln>
        </p:spPr>
      </p:cxnSp>
      <p:cxnSp>
        <p:nvCxnSpPr>
          <p:cNvPr id="157" name="Shape 157"/>
          <p:cNvCxnSpPr>
            <a:stCxn id="155" idx="1"/>
            <a:endCxn id="155" idx="3"/>
          </p:cNvCxnSpPr>
          <p:nvPr/>
        </p:nvCxnSpPr>
        <p:spPr>
          <a:xfrm>
            <a:off x="5393680" y="3590687"/>
            <a:ext cx="2656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stealth"/>
            <a:tailEnd len="lg" w="lg" type="triangle"/>
          </a:ln>
        </p:spPr>
      </p:cxnSp>
      <p:sp>
        <p:nvSpPr>
          <p:cNvPr id="158" name="Shape 158"/>
          <p:cNvSpPr txBox="1"/>
          <p:nvPr/>
        </p:nvSpPr>
        <p:spPr>
          <a:xfrm>
            <a:off x="6715528" y="3293675"/>
            <a:ext cx="7341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(0,0)</a:t>
            </a:r>
          </a:p>
        </p:txBody>
      </p:sp>
      <p:sp>
        <p:nvSpPr>
          <p:cNvPr id="159" name="Shape 159"/>
          <p:cNvSpPr/>
          <p:nvPr/>
        </p:nvSpPr>
        <p:spPr>
          <a:xfrm>
            <a:off x="6639887" y="3517199"/>
            <a:ext cx="164100" cy="15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317523" y="2057643"/>
            <a:ext cx="164100" cy="15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7948014" y="4985469"/>
            <a:ext cx="164100" cy="15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5317523" y="4968409"/>
            <a:ext cx="164100" cy="15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7948014" y="2040583"/>
            <a:ext cx="164100" cy="15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6715514" y="2221075"/>
            <a:ext cx="863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y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7674790" y="3310623"/>
            <a:ext cx="2733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x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4945499" y="5058900"/>
            <a:ext cx="6069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N</a:t>
            </a:r>
            <a:r>
              <a:rPr baseline="-25000" lang="en-US" sz="1800"/>
              <a:t>0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8111999" y="4985469"/>
            <a:ext cx="4482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N</a:t>
            </a:r>
            <a:r>
              <a:rPr baseline="-25000" lang="en-US" sz="1800">
                <a:solidFill>
                  <a:schemeClr val="dk1"/>
                </a:solidFill>
              </a:rPr>
              <a:t>1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8050054" y="1778750"/>
            <a:ext cx="510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N</a:t>
            </a:r>
            <a:r>
              <a:rPr baseline="-25000" lang="en-US" sz="1800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5046873" y="1674825"/>
            <a:ext cx="6069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N</a:t>
            </a:r>
            <a:r>
              <a:rPr baseline="-25000" lang="en-US" sz="1800">
                <a:solidFill>
                  <a:schemeClr val="dk1"/>
                </a:solidFill>
              </a:rPr>
              <a:t>3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725" y="4007275"/>
            <a:ext cx="3710525" cy="182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1778746"/>
            <a:ext cx="3710524" cy="181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Location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71725" y="1240150"/>
            <a:ext cx="4980000" cy="195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Case 4: N1,N2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71725" y="3397050"/>
            <a:ext cx="4980000" cy="6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Case 5: N1,N3</a:t>
            </a:r>
          </a:p>
        </p:txBody>
      </p:sp>
      <p:sp>
        <p:nvSpPr>
          <p:cNvPr id="179" name="Shape 179"/>
          <p:cNvSpPr/>
          <p:nvPr/>
        </p:nvSpPr>
        <p:spPr>
          <a:xfrm>
            <a:off x="5445180" y="2226175"/>
            <a:ext cx="2656500" cy="295769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80" name="Shape 180"/>
          <p:cNvCxnSpPr>
            <a:endCxn id="179" idx="0"/>
          </p:cNvCxnSpPr>
          <p:nvPr/>
        </p:nvCxnSpPr>
        <p:spPr>
          <a:xfrm rot="10800000">
            <a:off x="6773430" y="2226175"/>
            <a:ext cx="16200" cy="2947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stealth"/>
            <a:tailEnd len="lg" w="lg" type="triangle"/>
          </a:ln>
        </p:spPr>
      </p:cxnSp>
      <p:cxnSp>
        <p:nvCxnSpPr>
          <p:cNvPr id="181" name="Shape 181"/>
          <p:cNvCxnSpPr>
            <a:stCxn id="179" idx="1"/>
            <a:endCxn id="179" idx="3"/>
          </p:cNvCxnSpPr>
          <p:nvPr/>
        </p:nvCxnSpPr>
        <p:spPr>
          <a:xfrm>
            <a:off x="5445180" y="3705025"/>
            <a:ext cx="2656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stealth"/>
            <a:tailEnd len="lg" w="lg" type="triangle"/>
          </a:ln>
        </p:spPr>
      </p:cxnSp>
      <p:sp>
        <p:nvSpPr>
          <p:cNvPr id="182" name="Shape 182"/>
          <p:cNvSpPr txBox="1"/>
          <p:nvPr/>
        </p:nvSpPr>
        <p:spPr>
          <a:xfrm>
            <a:off x="6767028" y="3408012"/>
            <a:ext cx="7341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(0,0)</a:t>
            </a:r>
          </a:p>
        </p:txBody>
      </p:sp>
      <p:sp>
        <p:nvSpPr>
          <p:cNvPr id="183" name="Shape 183"/>
          <p:cNvSpPr/>
          <p:nvPr/>
        </p:nvSpPr>
        <p:spPr>
          <a:xfrm>
            <a:off x="6691387" y="3631537"/>
            <a:ext cx="164100" cy="15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5369023" y="2171981"/>
            <a:ext cx="164100" cy="15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7999514" y="5099807"/>
            <a:ext cx="164100" cy="15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5369023" y="5082747"/>
            <a:ext cx="164100" cy="15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7999514" y="2154920"/>
            <a:ext cx="164100" cy="15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 txBox="1"/>
          <p:nvPr/>
        </p:nvSpPr>
        <p:spPr>
          <a:xfrm>
            <a:off x="6767014" y="2335413"/>
            <a:ext cx="863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y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7726290" y="3424960"/>
            <a:ext cx="2733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x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4996999" y="5173237"/>
            <a:ext cx="6069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N</a:t>
            </a:r>
            <a:r>
              <a:rPr baseline="-25000" lang="en-US" sz="1800"/>
              <a:t>0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8163499" y="5099807"/>
            <a:ext cx="4482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N</a:t>
            </a:r>
            <a:r>
              <a:rPr baseline="-25000" lang="en-US" sz="1800">
                <a:solidFill>
                  <a:schemeClr val="dk1"/>
                </a:solidFill>
              </a:rPr>
              <a:t>1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8101554" y="1893087"/>
            <a:ext cx="510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N</a:t>
            </a:r>
            <a:r>
              <a:rPr baseline="-25000" lang="en-US" sz="1800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5098373" y="1789162"/>
            <a:ext cx="6069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N</a:t>
            </a:r>
            <a:r>
              <a:rPr baseline="-25000" lang="en-US" sz="1800">
                <a:solidFill>
                  <a:schemeClr val="dk1"/>
                </a:solidFill>
              </a:rPr>
              <a:t>3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721" y="1853500"/>
            <a:ext cx="3462125" cy="17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725" y="3979200"/>
            <a:ext cx="3525303" cy="170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Location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71725" y="1240150"/>
            <a:ext cx="4980000" cy="195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Case 6: N2,N3</a:t>
            </a:r>
          </a:p>
        </p:txBody>
      </p:sp>
      <p:sp>
        <p:nvSpPr>
          <p:cNvPr id="202" name="Shape 202"/>
          <p:cNvSpPr/>
          <p:nvPr/>
        </p:nvSpPr>
        <p:spPr>
          <a:xfrm>
            <a:off x="5213380" y="2161887"/>
            <a:ext cx="2656500" cy="295769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03" name="Shape 203"/>
          <p:cNvCxnSpPr>
            <a:endCxn id="202" idx="0"/>
          </p:cNvCxnSpPr>
          <p:nvPr/>
        </p:nvCxnSpPr>
        <p:spPr>
          <a:xfrm rot="10800000">
            <a:off x="6541630" y="2161887"/>
            <a:ext cx="16200" cy="2947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stealth"/>
            <a:tailEnd len="lg" w="lg" type="triangle"/>
          </a:ln>
        </p:spPr>
      </p:cxnSp>
      <p:cxnSp>
        <p:nvCxnSpPr>
          <p:cNvPr id="204" name="Shape 204"/>
          <p:cNvCxnSpPr>
            <a:stCxn id="202" idx="1"/>
            <a:endCxn id="202" idx="3"/>
          </p:cNvCxnSpPr>
          <p:nvPr/>
        </p:nvCxnSpPr>
        <p:spPr>
          <a:xfrm>
            <a:off x="5213380" y="3640737"/>
            <a:ext cx="2656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stealth"/>
            <a:tailEnd len="lg" w="lg" type="triangle"/>
          </a:ln>
        </p:spPr>
      </p:cxnSp>
      <p:sp>
        <p:nvSpPr>
          <p:cNvPr id="205" name="Shape 205"/>
          <p:cNvSpPr txBox="1"/>
          <p:nvPr/>
        </p:nvSpPr>
        <p:spPr>
          <a:xfrm>
            <a:off x="6535228" y="3343725"/>
            <a:ext cx="7341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(0,0)</a:t>
            </a:r>
          </a:p>
        </p:txBody>
      </p:sp>
      <p:sp>
        <p:nvSpPr>
          <p:cNvPr id="206" name="Shape 206"/>
          <p:cNvSpPr/>
          <p:nvPr/>
        </p:nvSpPr>
        <p:spPr>
          <a:xfrm>
            <a:off x="6459587" y="3567249"/>
            <a:ext cx="164100" cy="15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5137223" y="2107693"/>
            <a:ext cx="164100" cy="15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7767714" y="5035519"/>
            <a:ext cx="164100" cy="15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5137223" y="5018459"/>
            <a:ext cx="164100" cy="15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7767714" y="2090633"/>
            <a:ext cx="164100" cy="155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 txBox="1"/>
          <p:nvPr/>
        </p:nvSpPr>
        <p:spPr>
          <a:xfrm>
            <a:off x="6535214" y="2271125"/>
            <a:ext cx="863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y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7494490" y="3360673"/>
            <a:ext cx="2733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x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4765199" y="5108950"/>
            <a:ext cx="6069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N</a:t>
            </a:r>
            <a:r>
              <a:rPr baseline="-25000" lang="en-US" sz="1800"/>
              <a:t>0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7931699" y="5035519"/>
            <a:ext cx="4482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N</a:t>
            </a:r>
            <a:r>
              <a:rPr baseline="-25000" lang="en-US" sz="1800">
                <a:solidFill>
                  <a:schemeClr val="dk1"/>
                </a:solidFill>
              </a:rPr>
              <a:t>1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7869754" y="1828800"/>
            <a:ext cx="510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N</a:t>
            </a:r>
            <a:r>
              <a:rPr baseline="-25000" lang="en-US" sz="1800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4866573" y="1724875"/>
            <a:ext cx="6069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N</a:t>
            </a:r>
            <a:r>
              <a:rPr baseline="-25000" lang="en-US" sz="1800">
                <a:solidFill>
                  <a:schemeClr val="dk1"/>
                </a:solidFill>
              </a:rPr>
              <a:t>3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75" y="2161900"/>
            <a:ext cx="4513174" cy="20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Sensor Network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Sensor nodes on corners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Determine location of mower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Keep mower within corners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One node determined as “home”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Data Transmission over WiFi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Ultrasonic burst timestamp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Node ID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WiFi 2.4GHz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HTTP POST request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Web server hosted on Intel Edison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881C1C"/>
              </a:buClr>
              <a:buSzPct val="25000"/>
              <a:buFont typeface="Georgia"/>
              <a:buNone/>
            </a:pPr>
            <a:r>
              <a:rPr lang="en-US"/>
              <a:t>Sensors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Ultrasonic Transmitters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On mower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Transmit to nodes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Determine location of mower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Ultrasonic Receivers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Corner Nodes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Communicate with mower</a:t>
            </a:r>
          </a:p>
        </p:txBody>
      </p:sp>
      <p:pic>
        <p:nvPicPr>
          <p:cNvPr descr="ultrasonic_sensor.jpg"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1900" y="3127825"/>
            <a:ext cx="2739575" cy="273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Sensor Accuracy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Speed of sound = 340.29m/s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Distance = Speed*Time</a:t>
            </a:r>
          </a:p>
        </p:txBody>
      </p:sp>
      <p:graphicFrame>
        <p:nvGraphicFramePr>
          <p:cNvPr id="237" name="Shape 237"/>
          <p:cNvGraphicFramePr/>
          <p:nvPr/>
        </p:nvGraphicFramePr>
        <p:xfrm>
          <a:off x="952500" y="247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{76962395-A6BA-4C8B-BE4F-505C8290F268}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/>
                        <a:t>Time Error </a:t>
                      </a:r>
                      <a:r>
                        <a:rPr b="1" lang="en-US"/>
                        <a:t>(ms)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/>
                        <a:t>Distance E</a:t>
                      </a:r>
                      <a:r>
                        <a:rPr b="1" lang="en-US"/>
                        <a:t>rror (</a:t>
                      </a:r>
                      <a:r>
                        <a:rPr b="1" lang="en-US">
                          <a:solidFill>
                            <a:schemeClr val="dk1"/>
                          </a:solidFill>
                        </a:rPr>
                        <a:t>m</a:t>
                      </a:r>
                      <a:r>
                        <a:rPr b="1" lang="en-US"/>
                        <a:t>m = inches)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.001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.34029 = 0.0134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.01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3.4029 = 0.134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.1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34.029 = 1.34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340.29 = 13.4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3402.9 = 134.0 = 11.1ft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Power</a:t>
            </a: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36V Battery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Power lawn mower motor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11.1V Battery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Power Intel Edison with 5V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Power wheel motors (4)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9V Battery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Power nodes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User Interface and Communication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HTTP POST requests between nodes and mower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Sends time to mower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HTML web server enabled on mower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View progress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Halt mower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Additional configuration and log files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Kill switches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Proposed MDR Deliverables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Demonstration of Location Detection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Ultrasonic frequency enabled Radar system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Multiple radial distance transmissions via nodes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Edison calculations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Small model of working location system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Demonstration of Network Management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Communication via HTTP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Included in small model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/>
              <a:t>LOM (Lawn-O-Matic)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1490462" y="3009012"/>
            <a:ext cx="227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Robert Cocomello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ECE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5060925" y="3009012"/>
            <a:ext cx="227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Jeremy Doe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CSE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1454175" y="5028800"/>
            <a:ext cx="227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Jonathan Scibelli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CSE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5060925" y="5113325"/>
            <a:ext cx="227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Ahmet Yanbul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CSE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0" l="20988" r="16378" t="8164"/>
          <a:stretch/>
        </p:blipFill>
        <p:spPr>
          <a:xfrm>
            <a:off x="1490487" y="1624650"/>
            <a:ext cx="1258824" cy="138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b="15834" l="32682" r="19199" t="9298"/>
          <a:stretch/>
        </p:blipFill>
        <p:spPr>
          <a:xfrm>
            <a:off x="1490462" y="3644425"/>
            <a:ext cx="1186251" cy="138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5">
            <a:alphaModFix/>
          </a:blip>
          <a:srcRect b="11537" l="19224" r="18173" t="13980"/>
          <a:stretch/>
        </p:blipFill>
        <p:spPr>
          <a:xfrm>
            <a:off x="5060912" y="3559924"/>
            <a:ext cx="1740825" cy="155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6">
            <a:alphaModFix/>
          </a:blip>
          <a:srcRect b="0" l="17996" r="19818" t="12914"/>
          <a:stretch/>
        </p:blipFill>
        <p:spPr>
          <a:xfrm>
            <a:off x="5243275" y="1594137"/>
            <a:ext cx="1376122" cy="144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Problem?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81000" y="1371600"/>
            <a:ext cx="40488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People don’t like to mow their lawn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Average American Spends 70hr/yr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Hire a landscaper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~$150/yr to maintain lawn</a:t>
            </a:r>
          </a:p>
        </p:txBody>
      </p:sp>
      <p:pic>
        <p:nvPicPr>
          <p:cNvPr descr="Gold.jpg"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6624" y="1995875"/>
            <a:ext cx="4268850" cy="286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Our Vision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11821" l="13496" r="20212" t="9581"/>
          <a:stretch/>
        </p:blipFill>
        <p:spPr>
          <a:xfrm>
            <a:off x="1891150" y="1217299"/>
            <a:ext cx="5361700" cy="476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Requirements Analysis: Specifications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Lawn Mower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Stay in boundaries</a:t>
            </a:r>
          </a:p>
          <a:p>
            <a: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</a:pPr>
            <a:r>
              <a:rPr lang="en-US"/>
              <a:t>No unmowed patches</a:t>
            </a:r>
          </a:p>
          <a:p>
            <a: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</a:pPr>
            <a:r>
              <a:rPr lang="en-US"/>
              <a:t>Don’t run out of power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Lawn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Rectangular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Completely level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Obstruction free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Requirements Analysis: Inputs and Outputs 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Input(s)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 sz="2000"/>
              <a:t>Unmowed lawn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Location of mower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Output(s)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Lawn completely mowed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Direction of mower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New location of mower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Design Alternatives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Infrared sensors to determine location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Corner nodes w/ LEDs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Mower w/ infrared sensors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Wire to detect edge of lawn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Sensor on mower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Detect electromagnetic field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Sensors to detect grass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Ultrasonic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Color sensor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Our Solution: LOM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Controller on lawn mower - Intel Edison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Calculates position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Drives wheels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Ultrasonic transmitter on mower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Continuously send ultrasonic signals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4 Nodes on each corner of lawn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Ultrasonic receivers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Arduino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WiFi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Communication between Edison and nodes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5207" l="14924" r="12732" t="7409"/>
          <a:stretch/>
        </p:blipFill>
        <p:spPr>
          <a:xfrm>
            <a:off x="6296100" y="1901775"/>
            <a:ext cx="2535750" cy="171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Our Solution: Block Diagram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5879" l="23044" r="15748" t="3949"/>
          <a:stretch/>
        </p:blipFill>
        <p:spPr>
          <a:xfrm>
            <a:off x="2492787" y="1281624"/>
            <a:ext cx="4158424" cy="45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4491300" y="3924800"/>
            <a:ext cx="8043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900"/>
              <a:t>Wi-Fi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