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Arim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586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88812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			   Advisor: Professor Anderson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199"/>
            <a:ext cx="4495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5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09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2899175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r>
              <a:rPr lang="en-US" sz="3600"/>
              <a:t>Team LOM</a:t>
            </a: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 New Roman"/>
              <a:buNone/>
            </a:pPr>
            <a:br>
              <a:rPr lang="en-US"/>
            </a:br>
            <a:r>
              <a:rPr lang="en-US"/>
              <a:t>December 8, 2016</a:t>
            </a:r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Midway Design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 Cell Li-Po Battery schematic</a:t>
            </a:r>
          </a:p>
        </p:txBody>
      </p:sp>
      <p:pic>
        <p:nvPicPr>
          <p:cNvPr descr="3Cell LiPo.png" id="128" name="Shape 128"/>
          <p:cNvPicPr preferRelativeResize="0"/>
          <p:nvPr/>
        </p:nvPicPr>
        <p:blipFill rotWithShape="1">
          <a:blip r:embed="rId3">
            <a:alphaModFix/>
          </a:blip>
          <a:srcRect b="3977" l="0" r="0" t="10295"/>
          <a:stretch/>
        </p:blipFill>
        <p:spPr>
          <a:xfrm>
            <a:off x="391050" y="1244350"/>
            <a:ext cx="8361900" cy="463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Charging Circuit: Charging</a:t>
            </a:r>
          </a:p>
        </p:txBody>
      </p:sp>
      <p:pic>
        <p:nvPicPr>
          <p:cNvPr descr="Charging PNG.PNG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349" y="1249612"/>
            <a:ext cx="6026699" cy="47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Charging Circuit: Completed</a:t>
            </a:r>
          </a:p>
        </p:txBody>
      </p:sp>
      <p:pic>
        <p:nvPicPr>
          <p:cNvPr descr="Completed PNG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00" y="1310100"/>
            <a:ext cx="6147624" cy="47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881C1C"/>
              </a:buClr>
              <a:buSzPct val="25000"/>
              <a:buFont typeface="Georgia"/>
              <a:buNone/>
            </a:pPr>
            <a:r>
              <a:rPr lang="en-US"/>
              <a:t>Sensors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Transmit to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Determine location of mower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Corner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Communicate with mower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7681174" y="4815734"/>
            <a:ext cx="1462819" cy="1257136"/>
            <a:chOff x="10" y="1507153"/>
            <a:chExt cx="4514875" cy="4548250"/>
          </a:xfrm>
        </p:grpSpPr>
        <p:pic>
          <p:nvPicPr>
            <p:cNvPr id="148" name="Shape 148"/>
            <p:cNvPicPr preferRelativeResize="0"/>
            <p:nvPr/>
          </p:nvPicPr>
          <p:blipFill rotWithShape="1">
            <a:blip r:embed="rId3">
              <a:alphaModFix/>
            </a:blip>
            <a:srcRect b="4418" l="25788" r="4154" t="5410"/>
            <a:stretch/>
          </p:blipFill>
          <p:spPr>
            <a:xfrm>
              <a:off x="10" y="1507153"/>
              <a:ext cx="4514875" cy="454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/>
            <p:nvPr/>
          </p:nvSpPr>
          <p:spPr>
            <a:xfrm>
              <a:off x="3415625" y="3379950"/>
              <a:ext cx="669000" cy="374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340475" y="4940625"/>
              <a:ext cx="792000" cy="374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transmitter'.jpg" id="151" name="Shape 151"/>
          <p:cNvPicPr preferRelativeResize="0"/>
          <p:nvPr/>
        </p:nvPicPr>
        <p:blipFill rotWithShape="1">
          <a:blip r:embed="rId4">
            <a:alphaModFix/>
          </a:blip>
          <a:srcRect b="19568" l="1038" r="3696" t="19829"/>
          <a:stretch/>
        </p:blipFill>
        <p:spPr>
          <a:xfrm>
            <a:off x="5406825" y="1830050"/>
            <a:ext cx="3290200" cy="209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Sensor Network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Sensor nodes on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Determine location of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Keep mower within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One node determined as “home”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Transmission over WiFi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burst timestamp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2.4GHz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UDP Datagrams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Web server hosted on Intel Edison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7687396" y="4815762"/>
            <a:ext cx="1457117" cy="1248586"/>
            <a:chOff x="3729232" y="609601"/>
            <a:chExt cx="5414779" cy="5454724"/>
          </a:xfrm>
        </p:grpSpPr>
        <p:pic>
          <p:nvPicPr>
            <p:cNvPr id="159" name="Shape 159"/>
            <p:cNvPicPr preferRelativeResize="0"/>
            <p:nvPr/>
          </p:nvPicPr>
          <p:blipFill rotWithShape="1">
            <a:blip r:embed="rId3">
              <a:alphaModFix/>
            </a:blip>
            <a:srcRect b="4418" l="25788" r="4154" t="5410"/>
            <a:stretch/>
          </p:blipFill>
          <p:spPr>
            <a:xfrm>
              <a:off x="3729232" y="609601"/>
              <a:ext cx="5414779" cy="5454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/>
            <p:nvPr/>
          </p:nvSpPr>
          <p:spPr>
            <a:xfrm>
              <a:off x="7642800" y="2675425"/>
              <a:ext cx="1186200" cy="12663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120150" y="4708750"/>
              <a:ext cx="963000" cy="47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127900" y="2167100"/>
              <a:ext cx="1132500" cy="11073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63" name="Shape 163"/>
            <p:cNvCxnSpPr>
              <a:stCxn id="162" idx="2"/>
            </p:cNvCxnSpPr>
            <p:nvPr/>
          </p:nvCxnSpPr>
          <p:spPr>
            <a:xfrm flipH="1">
              <a:off x="5689650" y="3274400"/>
              <a:ext cx="4500" cy="1693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4" name="Shape 164"/>
            <p:cNvCxnSpPr>
              <a:stCxn id="161" idx="3"/>
            </p:cNvCxnSpPr>
            <p:nvPr/>
          </p:nvCxnSpPr>
          <p:spPr>
            <a:xfrm flipH="1" rot="10800000">
              <a:off x="5083150" y="4941100"/>
              <a:ext cx="605400" cy="39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5" name="Shape 165"/>
            <p:cNvCxnSpPr/>
            <p:nvPr/>
          </p:nvCxnSpPr>
          <p:spPr>
            <a:xfrm rot="10800000">
              <a:off x="5689650" y="4191525"/>
              <a:ext cx="2572800" cy="90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66" name="Shape 166"/>
            <p:cNvCxnSpPr>
              <a:stCxn id="160" idx="2"/>
            </p:cNvCxnSpPr>
            <p:nvPr/>
          </p:nvCxnSpPr>
          <p:spPr>
            <a:xfrm>
              <a:off x="8235900" y="3941725"/>
              <a:ext cx="11100" cy="268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Location Detection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Mower emits ultrasound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Creates timestamp per transmission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receive ultrasound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Create timestamp per received signal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Nodes forward timestamp and ID to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Process completed over WiFi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Lawn Mower Control Flowchart (On Edison)</a:t>
            </a:r>
          </a:p>
        </p:txBody>
      </p:sp>
      <p:pic>
        <p:nvPicPr>
          <p:cNvPr descr="Flowchart.png" id="178" name="Shape 178"/>
          <p:cNvPicPr preferRelativeResize="0"/>
          <p:nvPr/>
        </p:nvPicPr>
        <p:blipFill rotWithShape="1">
          <a:blip r:embed="rId3">
            <a:alphaModFix/>
          </a:blip>
          <a:srcRect b="0" l="18084" r="11164" t="6208"/>
          <a:stretch/>
        </p:blipFill>
        <p:spPr>
          <a:xfrm>
            <a:off x="2403825" y="1272624"/>
            <a:ext cx="4298624" cy="46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Location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04800" y="1485425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Determined using distance from each Node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81000" y="2010400"/>
            <a:ext cx="4980000" cy="19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6 cases when finding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i="1" lang="en-US"/>
              <a:t>D0 = distance from N0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Case 1: N0,N1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5203074" y="2162750"/>
            <a:ext cx="3614855" cy="3818475"/>
            <a:chOff x="5203074" y="2162750"/>
            <a:chExt cx="3614855" cy="3818475"/>
          </a:xfrm>
        </p:grpSpPr>
        <p:sp>
          <p:nvSpPr>
            <p:cNvPr id="187" name="Shape 187"/>
            <p:cNvSpPr/>
            <p:nvPr/>
          </p:nvSpPr>
          <p:spPr>
            <a:xfrm>
              <a:off x="5651255" y="2599762"/>
              <a:ext cx="2656500" cy="2957699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88" name="Shape 188"/>
            <p:cNvCxnSpPr>
              <a:endCxn id="187" idx="0"/>
            </p:cNvCxnSpPr>
            <p:nvPr/>
          </p:nvCxnSpPr>
          <p:spPr>
            <a:xfrm rot="10800000">
              <a:off x="6979505" y="2599762"/>
              <a:ext cx="16200" cy="29472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stealth"/>
              <a:tailEnd len="lg" w="lg" type="triangle"/>
            </a:ln>
          </p:spPr>
        </p:cxnSp>
        <p:cxnSp>
          <p:nvCxnSpPr>
            <p:cNvPr id="189" name="Shape 189"/>
            <p:cNvCxnSpPr>
              <a:stCxn id="187" idx="1"/>
              <a:endCxn id="187" idx="3"/>
            </p:cNvCxnSpPr>
            <p:nvPr/>
          </p:nvCxnSpPr>
          <p:spPr>
            <a:xfrm>
              <a:off x="5651255" y="4078612"/>
              <a:ext cx="26565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stealth"/>
              <a:tailEnd len="lg" w="lg" type="triangle"/>
            </a:ln>
          </p:spPr>
        </p:cxnSp>
        <p:sp>
          <p:nvSpPr>
            <p:cNvPr id="190" name="Shape 190"/>
            <p:cNvSpPr txBox="1"/>
            <p:nvPr/>
          </p:nvSpPr>
          <p:spPr>
            <a:xfrm>
              <a:off x="6973103" y="3781600"/>
              <a:ext cx="734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(0,0)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6897462" y="4005124"/>
              <a:ext cx="164100" cy="155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575098" y="2545568"/>
              <a:ext cx="164100" cy="155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205589" y="5473394"/>
              <a:ext cx="164100" cy="155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575098" y="5456334"/>
              <a:ext cx="164100" cy="155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8205589" y="2528508"/>
              <a:ext cx="164100" cy="155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6973089" y="2709000"/>
              <a:ext cx="8634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y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7932365" y="3798548"/>
              <a:ext cx="2733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/>
                <a:t>x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5203074" y="5546825"/>
              <a:ext cx="6069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800"/>
                <a:t>N</a:t>
              </a:r>
              <a:r>
                <a:rPr baseline="-25000" lang="en-US" sz="1800"/>
                <a:t>0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8369574" y="5473394"/>
              <a:ext cx="4482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800">
                  <a:solidFill>
                    <a:schemeClr val="dk1"/>
                  </a:solidFill>
                </a:rPr>
                <a:t>N</a:t>
              </a:r>
              <a:r>
                <a:rPr baseline="-25000" lang="en-US" sz="1800">
                  <a:solidFill>
                    <a:schemeClr val="dk1"/>
                  </a:solidFill>
                </a:rPr>
                <a:t>1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8307629" y="2266675"/>
              <a:ext cx="5103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800">
                  <a:solidFill>
                    <a:schemeClr val="dk1"/>
                  </a:solidFill>
                </a:rPr>
                <a:t>N</a:t>
              </a:r>
              <a:r>
                <a:rPr baseline="-25000" lang="en-US" sz="18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5304448" y="2162750"/>
              <a:ext cx="606900" cy="3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800">
                  <a:solidFill>
                    <a:schemeClr val="dk1"/>
                  </a:solidFill>
                </a:rPr>
                <a:t>N</a:t>
              </a:r>
              <a:r>
                <a:rPr baseline="-25000" lang="en-US" sz="1800">
                  <a:solidFill>
                    <a:schemeClr val="dk1"/>
                  </a:solidFill>
                </a:rPr>
                <a:t>3</a:t>
              </a:r>
            </a:p>
          </p:txBody>
        </p:sp>
      </p:grp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798550"/>
            <a:ext cx="4209825" cy="20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4294967295" type="body"/>
          </p:nvPr>
        </p:nvSpPr>
        <p:spPr>
          <a:xfrm>
            <a:off x="495300" y="1565400"/>
            <a:ext cx="8153400" cy="372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Demonstration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Proposed CDR Deliverables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Improved accuracy of location detection - Jeremy Jon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Mower Jon Robert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Chassis with wheels and motors</a:t>
            </a:r>
          </a:p>
          <a:p>
            <a:pPr indent="-228600" lvl="1" marL="914400">
              <a:spcBef>
                <a:spcPts val="0"/>
              </a:spcBef>
            </a:pPr>
            <a:r>
              <a:rPr lang="en-US"/>
              <a:t>Control motors with Edison 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Nodes - Jeremy Ahmet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Node Housing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 - Robert Ahmet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Completed PCB fabrication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/>
              <a:t>Lawn-O-Matic (LOM)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490462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Robert Cocomello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ECE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060925" y="3009012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Jeremy Doe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454175" y="5028800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Jonathan Scibelli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060925" y="5113325"/>
            <a:ext cx="227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Ahmet Yanbul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CSE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20988" r="16378" t="8164"/>
          <a:stretch/>
        </p:blipFill>
        <p:spPr>
          <a:xfrm>
            <a:off x="1490487" y="1624650"/>
            <a:ext cx="1258824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15834" l="32682" r="19199" t="9298"/>
          <a:stretch/>
        </p:blipFill>
        <p:spPr>
          <a:xfrm>
            <a:off x="1490462" y="3644425"/>
            <a:ext cx="1186251" cy="138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11537" l="19224" r="18173" t="13980"/>
          <a:stretch/>
        </p:blipFill>
        <p:spPr>
          <a:xfrm>
            <a:off x="5060912" y="3559924"/>
            <a:ext cx="1740825" cy="15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0" l="17996" r="19818" t="12914"/>
          <a:stretch/>
        </p:blipFill>
        <p:spPr>
          <a:xfrm>
            <a:off x="5243275" y="1594137"/>
            <a:ext cx="1376122" cy="14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Lawn-O-Matic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Problem</a:t>
            </a:r>
          </a:p>
          <a:p>
            <a:pPr indent="-381000" lvl="1" marL="914400" rtl="0">
              <a:spcBef>
                <a:spcPts val="480"/>
              </a:spcBef>
              <a:buSzPct val="100000"/>
              <a:buFont typeface="Noto Sans Symbols"/>
            </a:pPr>
            <a:r>
              <a:rPr lang="en-US" sz="2400"/>
              <a:t>People don’t like to mow their lawn</a:t>
            </a:r>
          </a:p>
          <a:p>
            <a:pPr indent="-381000" lvl="1" marL="914400" rtl="0">
              <a:spcBef>
                <a:spcPts val="480"/>
              </a:spcBef>
              <a:buSzPct val="100000"/>
              <a:buFont typeface="Noto Sans Symbols"/>
            </a:pPr>
            <a:r>
              <a:rPr lang="en-US" sz="2400"/>
              <a:t>Average American Spends 70hr/yr</a:t>
            </a:r>
          </a:p>
          <a:p>
            <a:pPr indent="-381000" lvl="1" marL="914400" rtl="0">
              <a:spcBef>
                <a:spcPts val="480"/>
              </a:spcBef>
              <a:buSzPct val="100000"/>
              <a:buFont typeface="Noto Sans Symbols"/>
            </a:pPr>
            <a:r>
              <a:rPr lang="en-US" sz="2400"/>
              <a:t>Hire a landscaper</a:t>
            </a:r>
            <a:r>
              <a:rPr lang="en-US"/>
              <a:t> ~$1800/yr to maintain lawn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Mow Lawn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Mow entire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Stay within the boundaries of lawn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System Requirements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Lawn Size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Mow a lawn up to 20 feet by 20 feet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Accuracy of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Accurate within 6 inches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Charging Time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Charge Li-Po Battery within 24 hours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Complete lawn without assistance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Our Solution: LOM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Controller on lawn mower - Intel Edison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Calculates 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Drives wheels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Ultrasonic transmitters on mower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Periodically sends ultrasonic signals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4 Nodes on each corner of lawn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receivers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WiFi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between Edison and nodes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5207" l="14924" r="12732" t="7409"/>
          <a:stretch/>
        </p:blipFill>
        <p:spPr>
          <a:xfrm>
            <a:off x="6296100" y="1901775"/>
            <a:ext cx="2535750" cy="17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Solution: Block Diagram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4418" l="25788" r="4154" t="5410"/>
          <a:stretch/>
        </p:blipFill>
        <p:spPr>
          <a:xfrm>
            <a:off x="2342987" y="1257449"/>
            <a:ext cx="4762824" cy="47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Team Responsibilities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1333850"/>
            <a:ext cx="61341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MDR Deliverables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Demonstration of Location Detection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Ultrasonic frequency enabled Radar system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Multiple radial distance transmissions via nodes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Edison calculations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Small model of working location system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Demonstration of Network Management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Communication via WiFi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Included in small model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Design of battery charging circuit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11.1 V 2200mAh LiPo Battery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3 Cells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Max voltage capacity: 4.2V each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Max charging current: 2.2A each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Circuit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Voltage regulator: LM350T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BJT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As cells charge, current decreases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LED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Turns on when charger connected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As current decreases, LED turns off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Off when charging complete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