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32918400" cx="21945600"/>
  <p:notesSz cx="7315200" cy="9601200"/>
  <p:embeddedFontLst>
    <p:embeddedFont>
      <p:font typeface="Architects Daughter"/>
      <p:regular r:id="rId8"/>
    </p:embeddedFont>
    <p:embeddedFont>
      <p:font typeface="Balthazar"/>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5C14DD1-CDCE-4979-9A0B-643EBEF3B846}">
  <a:tblStyle styleId="{25C14DD1-CDCE-4979-9A0B-643EBEF3B846}" styleName="Table_0">
    <a:wholeTbl>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 styleId="{95FD16A5-C953-4029-80A9-230CF16BBBC3}" styleName="Table_1">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37969F31-3117-4D76-97CE-E21524B8687E}" styleName="Table_2"/>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Balthaza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31500" y="4560550"/>
            <a:ext cx="5852149" cy="4320525"/>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2444750" y="715962"/>
            <a:ext cx="2427300" cy="36384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2" name="Shape 82"/>
          <p:cNvSpPr txBox="1"/>
          <p:nvPr>
            <p:ph idx="1" type="body"/>
          </p:nvPr>
        </p:nvSpPr>
        <p:spPr>
          <a:xfrm>
            <a:off x="974725" y="4594225"/>
            <a:ext cx="5365800" cy="4278300"/>
          </a:xfrm>
          <a:prstGeom prst="rect">
            <a:avLst/>
          </a:prstGeom>
          <a:noFill/>
          <a:ln>
            <a:noFill/>
          </a:ln>
        </p:spPr>
        <p:txBody>
          <a:bodyPr anchorCtr="0" anchor="t" bIns="50800" lIns="101600" rIns="101600" tIns="5080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731500" y="4560550"/>
            <a:ext cx="5852100" cy="43206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1" name="Shape 121"/>
          <p:cNvSpPr/>
          <p:nvPr>
            <p:ph idx="2" type="sldImg"/>
          </p:nvPr>
        </p:nvSpPr>
        <p:spPr>
          <a:xfrm>
            <a:off x="1219425" y="720075"/>
            <a:ext cx="48771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0" name="Shape 70"/>
          <p:cNvSpPr txBox="1"/>
          <p:nvPr>
            <p:ph idx="1" type="body"/>
          </p:nvPr>
        </p:nvSpPr>
        <p:spPr>
          <a:xfrm rot="5400000">
            <a:off x="1098550" y="10061574"/>
            <a:ext cx="19748499" cy="18649950"/>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99012" y="13762038"/>
            <a:ext cx="26335038" cy="46624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6" name="Shape 76"/>
          <p:cNvSpPr txBox="1"/>
          <p:nvPr>
            <p:ph idx="1" type="body"/>
          </p:nvPr>
        </p:nvSpPr>
        <p:spPr>
          <a:xfrm rot="5400000">
            <a:off x="-4602163" y="9175750"/>
            <a:ext cx="26335038" cy="13835062"/>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646238" y="10226675"/>
            <a:ext cx="18653124" cy="705484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subTitle"/>
          </p:nvPr>
        </p:nvSpPr>
        <p:spPr>
          <a:xfrm>
            <a:off x="3292475" y="18653125"/>
            <a:ext cx="15360650" cy="8413749"/>
          </a:xfrm>
          <a:prstGeom prst="rect">
            <a:avLst/>
          </a:prstGeom>
          <a:noFill/>
          <a:ln>
            <a:noFill/>
          </a:ln>
        </p:spPr>
        <p:txBody>
          <a:bodyPr anchorCtr="0" anchor="t" bIns="91425" lIns="91425" rIns="91425" tIns="91425"/>
          <a:lstStyle>
            <a:lvl1pPr indent="0" lvl="0" marL="0" marR="0" rtl="0" algn="ctr">
              <a:spcBef>
                <a:spcPts val="2260"/>
              </a:spcBef>
              <a:spcAft>
                <a:spcPts val="0"/>
              </a:spcAft>
              <a:buClr>
                <a:schemeClr val="dk1"/>
              </a:buClr>
              <a:buFont typeface="Times New Roman"/>
              <a:buNone/>
              <a:defRPr b="0" i="0" sz="11300" u="none" cap="none" strike="noStrike">
                <a:solidFill>
                  <a:schemeClr val="dk1"/>
                </a:solidFill>
                <a:latin typeface="Times New Roman"/>
                <a:ea typeface="Times New Roman"/>
                <a:cs typeface="Times New Roman"/>
                <a:sym typeface="Times New Roman"/>
              </a:defRPr>
            </a:lvl1pPr>
            <a:lvl2pPr indent="0" lvl="1" marL="457200" marR="0" rtl="0" algn="ctr">
              <a:spcBef>
                <a:spcPts val="1960"/>
              </a:spcBef>
              <a:spcAft>
                <a:spcPts val="0"/>
              </a:spcAft>
              <a:buClr>
                <a:schemeClr val="dk1"/>
              </a:buClr>
              <a:buFont typeface="Times New Roman"/>
              <a:buNone/>
              <a:defRPr b="0" i="0" sz="9800" u="none" cap="none" strike="noStrike">
                <a:solidFill>
                  <a:schemeClr val="dk1"/>
                </a:solidFill>
                <a:latin typeface="Times New Roman"/>
                <a:ea typeface="Times New Roman"/>
                <a:cs typeface="Times New Roman"/>
                <a:sym typeface="Times New Roman"/>
              </a:defRPr>
            </a:lvl2pPr>
            <a:lvl3pPr indent="0" lvl="2" marL="914400" marR="0" rtl="0" algn="ctr">
              <a:spcBef>
                <a:spcPts val="1680"/>
              </a:spcBef>
              <a:spcAft>
                <a:spcPts val="0"/>
              </a:spcAft>
              <a:buClr>
                <a:schemeClr val="dk1"/>
              </a:buClr>
              <a:buFont typeface="Times New Roman"/>
              <a:buNone/>
              <a:defRPr b="0" i="0" sz="8400" u="none" cap="none" strike="noStrike">
                <a:solidFill>
                  <a:schemeClr val="dk1"/>
                </a:solidFill>
                <a:latin typeface="Times New Roman"/>
                <a:ea typeface="Times New Roman"/>
                <a:cs typeface="Times New Roman"/>
                <a:sym typeface="Times New Roman"/>
              </a:defRPr>
            </a:lvl3pPr>
            <a:lvl4pPr indent="0" lvl="3" marL="1371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4pPr>
            <a:lvl5pPr indent="0" lvl="4" marL="18288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5pPr>
            <a:lvl6pPr indent="0" lvl="5" marL="22860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6pPr>
            <a:lvl7pPr indent="0" lvl="6" marL="27432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7pPr>
            <a:lvl8pPr indent="0" lvl="7" marL="32004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8pPr>
            <a:lvl9pPr indent="0" lvl="8" marL="3657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3" name="Shape 23"/>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1733550" y="21153437"/>
            <a:ext cx="18653124" cy="65373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9" name="Shape 29"/>
          <p:cNvSpPr txBox="1"/>
          <p:nvPr>
            <p:ph idx="1" type="body"/>
          </p:nvPr>
        </p:nvSpPr>
        <p:spPr>
          <a:xfrm>
            <a:off x="1733550" y="13952537"/>
            <a:ext cx="18653124" cy="72009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35" name="Shape 35"/>
          <p:cNvSpPr txBox="1"/>
          <p:nvPr>
            <p:ph idx="1" type="body"/>
          </p:nvPr>
        </p:nvSpPr>
        <p:spPr>
          <a:xfrm>
            <a:off x="1647825"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2" type="body"/>
          </p:nvPr>
        </p:nvSpPr>
        <p:spPr>
          <a:xfrm>
            <a:off x="11049000"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1096962" y="1317625"/>
            <a:ext cx="19751675"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42" name="Shape 42"/>
          <p:cNvSpPr txBox="1"/>
          <p:nvPr>
            <p:ph idx="1" type="body"/>
          </p:nvPr>
        </p:nvSpPr>
        <p:spPr>
          <a:xfrm>
            <a:off x="1096962" y="7369175"/>
            <a:ext cx="9696450"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2" type="body"/>
          </p:nvPr>
        </p:nvSpPr>
        <p:spPr>
          <a:xfrm>
            <a:off x="1096962" y="10439400"/>
            <a:ext cx="9696450"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3" type="body"/>
          </p:nvPr>
        </p:nvSpPr>
        <p:spPr>
          <a:xfrm>
            <a:off x="11147425" y="7369175"/>
            <a:ext cx="9701213"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4" type="body"/>
          </p:nvPr>
        </p:nvSpPr>
        <p:spPr>
          <a:xfrm>
            <a:off x="11147425" y="10439400"/>
            <a:ext cx="9701213"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1" name="Shape 5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096962" y="1311275"/>
            <a:ext cx="7219950" cy="557688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6" name="Shape 56"/>
          <p:cNvSpPr txBox="1"/>
          <p:nvPr>
            <p:ph idx="1" type="body"/>
          </p:nvPr>
        </p:nvSpPr>
        <p:spPr>
          <a:xfrm>
            <a:off x="8580438" y="1311275"/>
            <a:ext cx="12268199" cy="28093989"/>
          </a:xfrm>
          <a:prstGeom prst="rect">
            <a:avLst/>
          </a:prstGeom>
          <a:noFill/>
          <a:ln>
            <a:noFill/>
          </a:ln>
        </p:spPr>
        <p:txBody>
          <a:bodyPr anchorCtr="0" anchor="t" bIns="91425" lIns="91425" rIns="91425" tIns="91425"/>
          <a:lstStyle>
            <a:lvl1pPr indent="-1006475" lvl="0" marL="1209675"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841375" lvl="1" marL="26193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663575" lvl="2" marL="40290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688975" lvl="3" marL="56419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688975" lvl="4" marL="72548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688975" lvl="5" marL="7712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688975" lvl="6" marL="81692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688975" lvl="7" marL="86264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688975" lvl="8" marL="90836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2" type="body"/>
          </p:nvPr>
        </p:nvSpPr>
        <p:spPr>
          <a:xfrm>
            <a:off x="1096962" y="6888163"/>
            <a:ext cx="7219950" cy="22517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4302125" y="23042562"/>
            <a:ext cx="13166725" cy="2720974"/>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63" name="Shape 63"/>
          <p:cNvSpPr/>
          <p:nvPr>
            <p:ph idx="2" type="pic"/>
          </p:nvPr>
        </p:nvSpPr>
        <p:spPr>
          <a:xfrm>
            <a:off x="4302125" y="2941638"/>
            <a:ext cx="13166725" cy="19750086"/>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 type="body"/>
          </p:nvPr>
        </p:nvSpPr>
        <p:spPr>
          <a:xfrm>
            <a:off x="4302125" y="25763537"/>
            <a:ext cx="13166725" cy="3862387"/>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7.png"/><Relationship Id="rId13" Type="http://schemas.openxmlformats.org/officeDocument/2006/relationships/image" Target="../media/image9.png"/><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5.jpg"/><Relationship Id="rId7" Type="http://schemas.openxmlformats.org/officeDocument/2006/relationships/image" Target="../media/image14.jpg"/><Relationship Id="rId8"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cxnSp>
        <p:nvCxnSpPr>
          <p:cNvPr id="84" name="Shape 84"/>
          <p:cNvCxnSpPr/>
          <p:nvPr/>
        </p:nvCxnSpPr>
        <p:spPr>
          <a:xfrm>
            <a:off x="703262" y="3789362"/>
            <a:ext cx="20650200" cy="0"/>
          </a:xfrm>
          <a:prstGeom prst="straightConnector1">
            <a:avLst/>
          </a:prstGeom>
          <a:noFill/>
          <a:ln cap="flat" cmpd="sng" w="12700">
            <a:solidFill>
              <a:srgbClr val="333399"/>
            </a:solidFill>
            <a:prstDash val="solid"/>
            <a:round/>
            <a:headEnd len="med" w="med" type="none"/>
            <a:tailEnd len="med" w="med" type="none"/>
          </a:ln>
        </p:spPr>
      </p:cxnSp>
      <p:sp>
        <p:nvSpPr>
          <p:cNvPr id="85" name="Shape 85"/>
          <p:cNvSpPr/>
          <p:nvPr/>
        </p:nvSpPr>
        <p:spPr>
          <a:xfrm>
            <a:off x="561975" y="668337"/>
            <a:ext cx="20916900" cy="316785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6" name="Shape 86"/>
          <p:cNvSpPr/>
          <p:nvPr/>
        </p:nvSpPr>
        <p:spPr>
          <a:xfrm>
            <a:off x="377850" y="507262"/>
            <a:ext cx="21189900" cy="320007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lvl="0" rtl="0" algn="just">
              <a:spcBef>
                <a:spcPts val="0"/>
              </a:spcBef>
              <a:buClr>
                <a:schemeClr val="dk1"/>
              </a:buClr>
              <a:buFont typeface="Arial"/>
              <a:buNone/>
            </a:pPr>
            <a:r>
              <a:t/>
            </a:r>
            <a:endParaRPr b="1" i="0" sz="1800" u="none" cap="none" strike="noStrike">
              <a:solidFill>
                <a:schemeClr val="dk1"/>
              </a:solidFill>
              <a:latin typeface="Arial"/>
              <a:ea typeface="Arial"/>
              <a:cs typeface="Arial"/>
              <a:sym typeface="Arial"/>
            </a:endParaRPr>
          </a:p>
        </p:txBody>
      </p:sp>
      <p:sp>
        <p:nvSpPr>
          <p:cNvPr id="87" name="Shape 87"/>
          <p:cNvSpPr/>
          <p:nvPr/>
        </p:nvSpPr>
        <p:spPr>
          <a:xfrm>
            <a:off x="698500" y="855662"/>
            <a:ext cx="20655000" cy="1250999"/>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Lawn-O-Matic</a:t>
            </a:r>
          </a:p>
        </p:txBody>
      </p:sp>
      <p:sp>
        <p:nvSpPr>
          <p:cNvPr id="88" name="Shape 88"/>
          <p:cNvSpPr/>
          <p:nvPr/>
        </p:nvSpPr>
        <p:spPr>
          <a:xfrm>
            <a:off x="698500" y="2093913"/>
            <a:ext cx="205788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000">
                <a:solidFill>
                  <a:srgbClr val="881C1C"/>
                </a:solidFill>
              </a:rPr>
              <a:t>Jeremy</a:t>
            </a:r>
            <a:r>
              <a:rPr b="1" i="0" lang="en-US" sz="3000" u="none" cap="none" strike="noStrike">
                <a:solidFill>
                  <a:srgbClr val="881C1C"/>
                </a:solidFill>
                <a:latin typeface="Arial"/>
                <a:ea typeface="Arial"/>
                <a:cs typeface="Arial"/>
                <a:sym typeface="Arial"/>
              </a:rPr>
              <a:t> Doe, J</a:t>
            </a:r>
            <a:r>
              <a:rPr b="1" lang="en-US" sz="3000">
                <a:solidFill>
                  <a:srgbClr val="881C1C"/>
                </a:solidFill>
              </a:rPr>
              <a:t>on Scibelli</a:t>
            </a:r>
            <a:r>
              <a:rPr b="1" i="0" lang="en-US" sz="3000" u="none" cap="none" strike="noStrike">
                <a:solidFill>
                  <a:srgbClr val="881C1C"/>
                </a:solidFill>
                <a:latin typeface="Arial"/>
                <a:ea typeface="Arial"/>
                <a:cs typeface="Arial"/>
                <a:sym typeface="Arial"/>
              </a:rPr>
              <a:t>,</a:t>
            </a:r>
          </a:p>
          <a:p>
            <a:pPr indent="0" lvl="0" marL="0" marR="0" rtl="0" algn="ctr">
              <a:spcBef>
                <a:spcPts val="0"/>
              </a:spcBef>
              <a:spcAft>
                <a:spcPts val="0"/>
              </a:spcAft>
              <a:buSzPct val="25000"/>
              <a:buNone/>
            </a:pPr>
            <a:r>
              <a:rPr b="1" lang="en-US" sz="3000">
                <a:solidFill>
                  <a:srgbClr val="881C1C"/>
                </a:solidFill>
              </a:rPr>
              <a:t>Robert Cocomello</a:t>
            </a:r>
            <a:r>
              <a:rPr b="1" i="0" lang="en-US" sz="3000" u="none" cap="none" strike="noStrike">
                <a:solidFill>
                  <a:srgbClr val="881C1C"/>
                </a:solidFill>
                <a:latin typeface="Arial"/>
                <a:ea typeface="Arial"/>
                <a:cs typeface="Arial"/>
                <a:sym typeface="Arial"/>
              </a:rPr>
              <a:t>, </a:t>
            </a:r>
            <a:r>
              <a:rPr b="1" lang="en-US" sz="3000">
                <a:solidFill>
                  <a:srgbClr val="881C1C"/>
                </a:solidFill>
              </a:rPr>
              <a:t>Ahmet Yanbul</a:t>
            </a:r>
          </a:p>
          <a:p>
            <a:pPr indent="0" lvl="0" marL="0" marR="0" rtl="0" algn="ctr">
              <a:spcBef>
                <a:spcPts val="0"/>
              </a:spcBef>
              <a:spcAft>
                <a:spcPts val="0"/>
              </a:spcAft>
              <a:buSzPct val="25000"/>
              <a:buNone/>
            </a:pPr>
            <a:r>
              <a:rPr b="1" i="0" lang="en-US" sz="3000" u="none" cap="none" strike="noStrike">
                <a:solidFill>
                  <a:srgbClr val="881C1C"/>
                </a:solidFill>
                <a:latin typeface="Arial"/>
                <a:ea typeface="Arial"/>
                <a:cs typeface="Arial"/>
                <a:sym typeface="Arial"/>
              </a:rPr>
              <a:t>Faculty Advisor: Prof. </a:t>
            </a:r>
            <a:r>
              <a:rPr b="1" lang="en-US" sz="3000">
                <a:solidFill>
                  <a:srgbClr val="881C1C"/>
                </a:solidFill>
              </a:rPr>
              <a:t>Neal Anderson</a:t>
            </a:r>
          </a:p>
        </p:txBody>
      </p:sp>
      <p:cxnSp>
        <p:nvCxnSpPr>
          <p:cNvPr id="89" name="Shape 89"/>
          <p:cNvCxnSpPr/>
          <p:nvPr/>
        </p:nvCxnSpPr>
        <p:spPr>
          <a:xfrm>
            <a:off x="703262" y="30259337"/>
            <a:ext cx="20650200" cy="0"/>
          </a:xfrm>
          <a:prstGeom prst="straightConnector1">
            <a:avLst/>
          </a:prstGeom>
          <a:noFill/>
          <a:ln cap="flat" cmpd="sng" w="12700">
            <a:solidFill>
              <a:srgbClr val="333399"/>
            </a:solidFill>
            <a:prstDash val="solid"/>
            <a:round/>
            <a:headEnd len="med" w="med" type="none"/>
            <a:tailEnd len="med" w="med" type="none"/>
          </a:ln>
        </p:spPr>
      </p:cxnSp>
      <p:pic>
        <p:nvPicPr>
          <p:cNvPr descr="UMass%20seal" id="90" name="Shape 90"/>
          <p:cNvPicPr preferRelativeResize="0"/>
          <p:nvPr/>
        </p:nvPicPr>
        <p:blipFill rotWithShape="1">
          <a:blip r:embed="rId3">
            <a:alphaModFix/>
          </a:blip>
          <a:srcRect b="0" l="0" r="0" t="0"/>
          <a:stretch/>
        </p:blipFill>
        <p:spPr>
          <a:xfrm>
            <a:off x="1331912" y="30480000"/>
            <a:ext cx="1574700" cy="1579500"/>
          </a:xfrm>
          <a:prstGeom prst="rect">
            <a:avLst/>
          </a:prstGeom>
          <a:noFill/>
          <a:ln>
            <a:noFill/>
          </a:ln>
        </p:spPr>
      </p:pic>
      <p:sp>
        <p:nvSpPr>
          <p:cNvPr id="91" name="Shape 91"/>
          <p:cNvSpPr txBox="1"/>
          <p:nvPr/>
        </p:nvSpPr>
        <p:spPr>
          <a:xfrm>
            <a:off x="812800" y="30259337"/>
            <a:ext cx="20540700" cy="1686300"/>
          </a:xfrm>
          <a:prstGeom prst="rect">
            <a:avLst/>
          </a:prstGeom>
          <a:noFill/>
          <a:ln>
            <a:noFill/>
          </a:ln>
        </p:spPr>
        <p:txBody>
          <a:bodyPr anchorCtr="0" anchor="ctr" bIns="45700" lIns="91425" rIns="91425" tIns="45700">
            <a:noAutofit/>
          </a:bodyPr>
          <a:lstStyle/>
          <a:p>
            <a:pPr indent="0" lvl="0" marL="0" marR="0" rtl="0" algn="ctr">
              <a:lnSpc>
                <a:spcPct val="60000"/>
              </a:lnSpc>
              <a:spcBef>
                <a:spcPts val="0"/>
              </a:spcBef>
              <a:spcAft>
                <a:spcPts val="0"/>
              </a:spcAft>
              <a:buSzPct val="25000"/>
              <a:buNone/>
            </a:pPr>
            <a:r>
              <a:rPr b="0" i="0" lang="en-US" sz="2000" u="none" cap="none" strike="noStrike">
                <a:solidFill>
                  <a:schemeClr val="dk1"/>
                </a:solidFill>
                <a:latin typeface="Arial"/>
                <a:ea typeface="Arial"/>
                <a:cs typeface="Arial"/>
                <a:sym typeface="Arial"/>
              </a:rPr>
              <a:t>Department of Electrical and Computer Engineering</a:t>
            </a:r>
          </a:p>
          <a:p>
            <a:pPr indent="0" lvl="0" marL="0" marR="0" rtl="0" algn="ctr">
              <a:lnSpc>
                <a:spcPct val="6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ctr">
              <a:lnSpc>
                <a:spcPct val="60000"/>
              </a:lnSpc>
              <a:spcBef>
                <a:spcPts val="0"/>
              </a:spcBef>
              <a:spcAft>
                <a:spcPts val="0"/>
              </a:spcAft>
              <a:buNone/>
            </a:pPr>
            <a:r>
              <a:t/>
            </a:r>
            <a:endParaRPr b="0" i="0" sz="2000" u="none" cap="none" strike="noStrike">
              <a:solidFill>
                <a:srgbClr val="0066CC"/>
              </a:solidFill>
              <a:latin typeface="Comic Sans MS"/>
              <a:ea typeface="Comic Sans MS"/>
              <a:cs typeface="Comic Sans MS"/>
              <a:sym typeface="Comic Sans MS"/>
            </a:endParaRPr>
          </a:p>
          <a:p>
            <a:pPr indent="0" lvl="0" marL="0" marR="0" rtl="0" algn="ctr">
              <a:lnSpc>
                <a:spcPct val="60000"/>
              </a:lnSpc>
              <a:spcBef>
                <a:spcPts val="0"/>
              </a:spcBef>
              <a:spcAft>
                <a:spcPts val="0"/>
              </a:spcAft>
              <a:buSzPct val="25000"/>
              <a:buNone/>
            </a:pPr>
            <a:r>
              <a:rPr b="1" i="0" lang="en-US" sz="3200" u="none" cap="none" strike="noStrike">
                <a:solidFill>
                  <a:srgbClr val="39935B"/>
                </a:solidFill>
                <a:latin typeface="Balthazar"/>
                <a:ea typeface="Balthazar"/>
                <a:cs typeface="Balthazar"/>
                <a:sym typeface="Balthazar"/>
              </a:rPr>
              <a:t>ECE 415/ECE 416 – SENIOR DESIGN PROJECT 2017</a:t>
            </a: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40000"/>
              </a:lnSpc>
              <a:spcBef>
                <a:spcPts val="0"/>
              </a:spcBef>
              <a:spcAft>
                <a:spcPts val="0"/>
              </a:spcAft>
              <a:buSzPct val="25000"/>
              <a:buNone/>
            </a:pPr>
            <a:r>
              <a:rPr b="0" i="0" lang="en-US" sz="2200" u="none" cap="none" strike="noStrike">
                <a:solidFill>
                  <a:schemeClr val="dk1"/>
                </a:solidFill>
                <a:latin typeface="Arial"/>
                <a:ea typeface="Arial"/>
                <a:cs typeface="Arial"/>
                <a:sym typeface="Arial"/>
              </a:rPr>
              <a:t>College of Engineering - University of Massachusetts Amherst</a:t>
            </a:r>
          </a:p>
        </p:txBody>
      </p:sp>
      <p:sp>
        <p:nvSpPr>
          <p:cNvPr id="92" name="Shape 92"/>
          <p:cNvSpPr txBox="1"/>
          <p:nvPr/>
        </p:nvSpPr>
        <p:spPr>
          <a:xfrm>
            <a:off x="17206815" y="30480000"/>
            <a:ext cx="3762600" cy="1446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8800" u="none" cap="none" strike="noStrike">
                <a:solidFill>
                  <a:schemeClr val="dk1"/>
                </a:solidFill>
                <a:latin typeface="Arial"/>
                <a:ea typeface="Arial"/>
                <a:cs typeface="Arial"/>
                <a:sym typeface="Arial"/>
              </a:rPr>
              <a:t>SDP17</a:t>
            </a:r>
          </a:p>
        </p:txBody>
      </p:sp>
      <p:sp>
        <p:nvSpPr>
          <p:cNvPr id="93" name="Shape 93"/>
          <p:cNvSpPr/>
          <p:nvPr/>
        </p:nvSpPr>
        <p:spPr>
          <a:xfrm>
            <a:off x="2524062" y="4091312"/>
            <a:ext cx="58134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Abstract</a:t>
            </a:r>
          </a:p>
        </p:txBody>
      </p:sp>
      <p:sp>
        <p:nvSpPr>
          <p:cNvPr id="94" name="Shape 94"/>
          <p:cNvSpPr/>
          <p:nvPr/>
        </p:nvSpPr>
        <p:spPr>
          <a:xfrm>
            <a:off x="761800" y="9678812"/>
            <a:ext cx="93216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System </a:t>
            </a:r>
            <a:r>
              <a:rPr b="1" i="0" lang="en-US" sz="6000" u="none" cap="none" strike="noStrike">
                <a:solidFill>
                  <a:srgbClr val="881C1C"/>
                </a:solidFill>
                <a:latin typeface="Arial"/>
                <a:ea typeface="Arial"/>
                <a:cs typeface="Arial"/>
                <a:sym typeface="Arial"/>
              </a:rPr>
              <a:t>Block Diagram</a:t>
            </a:r>
          </a:p>
        </p:txBody>
      </p:sp>
      <p:sp>
        <p:nvSpPr>
          <p:cNvPr id="95" name="Shape 95"/>
          <p:cNvSpPr/>
          <p:nvPr/>
        </p:nvSpPr>
        <p:spPr>
          <a:xfrm>
            <a:off x="12420600" y="4091325"/>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System Overview</a:t>
            </a:r>
          </a:p>
        </p:txBody>
      </p:sp>
      <p:sp>
        <p:nvSpPr>
          <p:cNvPr id="96" name="Shape 96"/>
          <p:cNvSpPr/>
          <p:nvPr/>
        </p:nvSpPr>
        <p:spPr>
          <a:xfrm>
            <a:off x="12420600" y="14665400"/>
            <a:ext cx="7074000" cy="12525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Results</a:t>
            </a:r>
          </a:p>
        </p:txBody>
      </p:sp>
      <p:sp>
        <p:nvSpPr>
          <p:cNvPr id="97" name="Shape 97"/>
          <p:cNvSpPr/>
          <p:nvPr/>
        </p:nvSpPr>
        <p:spPr>
          <a:xfrm>
            <a:off x="12420600" y="24374550"/>
            <a:ext cx="78486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Acknowledgements</a:t>
            </a:r>
          </a:p>
        </p:txBody>
      </p:sp>
      <p:sp>
        <p:nvSpPr>
          <p:cNvPr id="98" name="Shape 98"/>
          <p:cNvSpPr txBox="1"/>
          <p:nvPr/>
        </p:nvSpPr>
        <p:spPr>
          <a:xfrm>
            <a:off x="641275" y="5241850"/>
            <a:ext cx="9782400" cy="45843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SzPct val="25000"/>
              <a:buFont typeface="Arial"/>
              <a:buNone/>
            </a:pPr>
            <a:r>
              <a:rPr b="1" lang="en-US" sz="2800">
                <a:solidFill>
                  <a:schemeClr val="dk1"/>
                </a:solidFill>
              </a:rPr>
              <a:t>The days of mowing lawns are over with the Lawn-O-Matic! </a:t>
            </a:r>
            <a:r>
              <a:rPr b="1" lang="en-US" sz="2800"/>
              <a:t>Our Lawn-O-Matic system is a lawnmower that will automatically mow your lawn in the most efficient method possible.  How is it so efficient?  The Lawn-O-Matic’s smart computer mows a striping pattern similar to a regularly mowed lawn, determining its position while cutting your grass.  Our WiFi enabled lawnmower displays its completed progress and current location over a webapp, allowing the user to tackle that leaky faucet in the kitchen as their lawn gets mowed!</a:t>
            </a:r>
          </a:p>
        </p:txBody>
      </p:sp>
      <p:sp>
        <p:nvSpPr>
          <p:cNvPr id="99" name="Shape 99"/>
          <p:cNvSpPr txBox="1"/>
          <p:nvPr/>
        </p:nvSpPr>
        <p:spPr>
          <a:xfrm>
            <a:off x="11049000" y="5241850"/>
            <a:ext cx="10228200" cy="45843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SzPct val="25000"/>
              <a:buFont typeface="Arial"/>
              <a:buNone/>
            </a:pPr>
            <a:r>
              <a:rPr b="1" lang="en-US" sz="2800"/>
              <a:t>Our design is split into two main components: one being the corner nodes and the other being the lawnmower itself. Each node has an ultrasonic receiver which receives an ultrasonic signal from transmitters located on the lawnmower. Timestamps are created by both the nodes upon receiving ultrasound and the mower upon transmitting ultrasounc, and are essential to determining an ultrasound signal’s time in flight. With this, the mower’s position can be found by using a derivation of the distance formula.</a:t>
            </a:r>
          </a:p>
        </p:txBody>
      </p:sp>
      <p:pic>
        <p:nvPicPr>
          <p:cNvPr id="100" name="Shape 100"/>
          <p:cNvPicPr preferRelativeResize="0"/>
          <p:nvPr/>
        </p:nvPicPr>
        <p:blipFill rotWithShape="1">
          <a:blip r:embed="rId4">
            <a:alphaModFix/>
          </a:blip>
          <a:srcRect b="0" l="0" r="0" t="2922"/>
          <a:stretch/>
        </p:blipFill>
        <p:spPr>
          <a:xfrm>
            <a:off x="703275" y="1286287"/>
            <a:ext cx="6548274" cy="1888425"/>
          </a:xfrm>
          <a:prstGeom prst="rect">
            <a:avLst/>
          </a:prstGeom>
          <a:noFill/>
          <a:ln>
            <a:noFill/>
          </a:ln>
        </p:spPr>
      </p:pic>
      <p:pic>
        <p:nvPicPr>
          <p:cNvPr id="101" name="Shape 101"/>
          <p:cNvPicPr preferRelativeResize="0"/>
          <p:nvPr/>
        </p:nvPicPr>
        <p:blipFill rotWithShape="1">
          <a:blip r:embed="rId5">
            <a:alphaModFix/>
          </a:blip>
          <a:srcRect b="21599" l="16008" r="0" t="4556"/>
          <a:stretch/>
        </p:blipFill>
        <p:spPr>
          <a:xfrm>
            <a:off x="692412" y="10890325"/>
            <a:ext cx="9680124" cy="6662432"/>
          </a:xfrm>
          <a:prstGeom prst="rect">
            <a:avLst/>
          </a:prstGeom>
          <a:noFill/>
          <a:ln>
            <a:noFill/>
          </a:ln>
        </p:spPr>
      </p:pic>
      <p:sp>
        <p:nvSpPr>
          <p:cNvPr id="102" name="Shape 102"/>
          <p:cNvSpPr txBox="1"/>
          <p:nvPr/>
        </p:nvSpPr>
        <p:spPr>
          <a:xfrm>
            <a:off x="11049000" y="25617650"/>
            <a:ext cx="10228200" cy="42654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SzPct val="25000"/>
              <a:buFont typeface="Arial"/>
              <a:buNone/>
            </a:pPr>
            <a:r>
              <a:rPr b="1" lang="en-US" sz="2800"/>
              <a:t>We would like to thank our advisor Neal Anderson for guiding and supporting us over the course of senior design.  He has set an example of excellence as a mentor, instructor, and role model.</a:t>
            </a:r>
          </a:p>
          <a:p>
            <a:pPr indent="0" lvl="0" marL="0" marR="0" rtl="0" algn="just">
              <a:lnSpc>
                <a:spcPct val="100000"/>
              </a:lnSpc>
              <a:spcBef>
                <a:spcPts val="0"/>
              </a:spcBef>
              <a:spcAft>
                <a:spcPts val="0"/>
              </a:spcAft>
              <a:buClr>
                <a:srgbClr val="000000"/>
              </a:buClr>
              <a:buSzPct val="25000"/>
              <a:buFont typeface="Arial"/>
              <a:buNone/>
            </a:pPr>
            <a:r>
              <a:rPr b="1" lang="en-US" sz="2800"/>
              <a:t>We would also like to thank</a:t>
            </a:r>
            <a:r>
              <a:rPr b="1" i="0" lang="en-US" sz="2800" u="none">
                <a:solidFill>
                  <a:srgbClr val="000000"/>
                </a:solidFill>
                <a:latin typeface="Arial"/>
                <a:ea typeface="Arial"/>
                <a:cs typeface="Arial"/>
                <a:sym typeface="Arial"/>
              </a:rPr>
              <a:t> </a:t>
            </a:r>
            <a:r>
              <a:rPr b="1" lang="en-US" sz="2800"/>
              <a:t>Professor</a:t>
            </a:r>
            <a:r>
              <a:rPr b="1" i="0" lang="en-US" sz="2800" u="none">
                <a:solidFill>
                  <a:srgbClr val="000000"/>
                </a:solidFill>
                <a:latin typeface="Arial"/>
                <a:ea typeface="Arial"/>
                <a:cs typeface="Arial"/>
                <a:sym typeface="Arial"/>
              </a:rPr>
              <a:t> </a:t>
            </a:r>
            <a:r>
              <a:rPr b="1" lang="en-US" sz="2800"/>
              <a:t>Doug Looze, Professor Michael Zink, and Professor Christopher Hollot as evaluators during this project.  We are very grateful to all of you.</a:t>
            </a:r>
          </a:p>
          <a:p>
            <a:pPr indent="0" lvl="0" marL="0" marR="0" rtl="0" algn="just">
              <a:lnSpc>
                <a:spcPct val="100000"/>
              </a:lnSpc>
              <a:spcBef>
                <a:spcPts val="0"/>
              </a:spcBef>
              <a:spcAft>
                <a:spcPts val="0"/>
              </a:spcAft>
              <a:buClr>
                <a:srgbClr val="000000"/>
              </a:buClr>
              <a:buSzPct val="25000"/>
              <a:buFont typeface="Arial"/>
              <a:buNone/>
            </a:pPr>
            <a:r>
              <a:rPr b="1" lang="en-US" sz="2800"/>
              <a:t>Finally</a:t>
            </a:r>
            <a:r>
              <a:rPr b="1" lang="en-US" sz="2800"/>
              <a:t>, we would like to thank Francis Caron for working hard to </a:t>
            </a:r>
            <a:r>
              <a:rPr b="1" lang="en-US" sz="2800"/>
              <a:t>fulfill</a:t>
            </a:r>
            <a:r>
              <a:rPr b="1" lang="en-US" sz="2800"/>
              <a:t> our team’s supplies and purchases.</a:t>
            </a:r>
          </a:p>
        </p:txBody>
      </p:sp>
      <p:sp>
        <p:nvSpPr>
          <p:cNvPr id="103" name="Shape 103"/>
          <p:cNvSpPr txBox="1"/>
          <p:nvPr/>
        </p:nvSpPr>
        <p:spPr>
          <a:xfrm>
            <a:off x="778075" y="17433925"/>
            <a:ext cx="9305400" cy="1764300"/>
          </a:xfrm>
          <a:prstGeom prst="rect">
            <a:avLst/>
          </a:prstGeom>
          <a:noFill/>
          <a:ln>
            <a:noFill/>
          </a:ln>
        </p:spPr>
        <p:txBody>
          <a:bodyPr anchorCtr="0" anchor="t" bIns="45700" lIns="91425" rIns="91425" tIns="45700">
            <a:noAutofit/>
          </a:bodyPr>
          <a:lstStyle/>
          <a:p>
            <a:pPr indent="-406400" lvl="0" marL="457200" marR="0" rtl="0" algn="just">
              <a:lnSpc>
                <a:spcPct val="100000"/>
              </a:lnSpc>
              <a:spcBef>
                <a:spcPts val="0"/>
              </a:spcBef>
              <a:spcAft>
                <a:spcPts val="0"/>
              </a:spcAft>
              <a:buSzPct val="100000"/>
              <a:buChar char="●"/>
            </a:pPr>
            <a:r>
              <a:rPr b="1" lang="en-US" sz="2800"/>
              <a:t>Mower: Intel Edison, Ultrasonic Transmitters, Motors and Wheels, 11.1V LiPo Battery, Charging Circuit</a:t>
            </a:r>
          </a:p>
          <a:p>
            <a:pPr indent="-406400" lvl="0" marL="457200" marR="0" rtl="0" algn="just">
              <a:lnSpc>
                <a:spcPct val="100000"/>
              </a:lnSpc>
              <a:spcBef>
                <a:spcPts val="0"/>
              </a:spcBef>
              <a:spcAft>
                <a:spcPts val="0"/>
              </a:spcAft>
              <a:buSzPct val="100000"/>
              <a:buChar char="●"/>
            </a:pPr>
            <a:r>
              <a:rPr b="1" lang="en-US" sz="2800"/>
              <a:t>Nodes: Arduino, Ultrasonic Receiver, 9V Battery</a:t>
            </a:r>
          </a:p>
        </p:txBody>
      </p:sp>
      <p:sp>
        <p:nvSpPr>
          <p:cNvPr id="104" name="Shape 104"/>
          <p:cNvSpPr/>
          <p:nvPr/>
        </p:nvSpPr>
        <p:spPr>
          <a:xfrm>
            <a:off x="1834600" y="19326737"/>
            <a:ext cx="7074000" cy="8775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4800">
                <a:solidFill>
                  <a:srgbClr val="881C1C"/>
                </a:solidFill>
              </a:rPr>
              <a:t>Mower</a:t>
            </a:r>
          </a:p>
        </p:txBody>
      </p:sp>
      <p:sp>
        <p:nvSpPr>
          <p:cNvPr id="105" name="Shape 105"/>
          <p:cNvSpPr/>
          <p:nvPr/>
        </p:nvSpPr>
        <p:spPr>
          <a:xfrm>
            <a:off x="698500" y="24681587"/>
            <a:ext cx="7074000" cy="8775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4800">
                <a:solidFill>
                  <a:srgbClr val="881C1C"/>
                </a:solidFill>
              </a:rPr>
              <a:t>Nodes</a:t>
            </a:r>
          </a:p>
        </p:txBody>
      </p:sp>
      <p:sp>
        <p:nvSpPr>
          <p:cNvPr id="106" name="Shape 106"/>
          <p:cNvSpPr txBox="1"/>
          <p:nvPr/>
        </p:nvSpPr>
        <p:spPr>
          <a:xfrm>
            <a:off x="726925" y="20375274"/>
            <a:ext cx="9407700" cy="3930000"/>
          </a:xfrm>
          <a:prstGeom prst="rect">
            <a:avLst/>
          </a:prstGeom>
          <a:noFill/>
          <a:ln>
            <a:noFill/>
          </a:ln>
        </p:spPr>
        <p:txBody>
          <a:bodyPr anchorCtr="0" anchor="t" bIns="45700" lIns="91425" rIns="91425" tIns="45700">
            <a:noAutofit/>
          </a:bodyPr>
          <a:lstStyle/>
          <a:p>
            <a:pPr lvl="0" marR="0" rtl="0" algn="just">
              <a:lnSpc>
                <a:spcPct val="100000"/>
              </a:lnSpc>
              <a:spcBef>
                <a:spcPts val="0"/>
              </a:spcBef>
              <a:spcAft>
                <a:spcPts val="0"/>
              </a:spcAft>
              <a:buNone/>
            </a:pPr>
            <a:r>
              <a:rPr b="1" lang="en-US" sz="2800">
                <a:solidFill>
                  <a:schemeClr val="dk1"/>
                </a:solidFill>
              </a:rPr>
              <a:t>The Lawn-O-Matic relies on an Intel Edison microcomputer to determine its position, control the mower’s movements, and host a local webapp. </a:t>
            </a:r>
            <a:r>
              <a:rPr b="1" lang="en-US" sz="2800"/>
              <a:t>Four ultrasonic transmitters periodically transmit ultrasound as part of the positioning system. The Edison controls the motors using pulse width modulation, and communicates with the four nodes via Wi-Fi. A webapp hosted on the Edison allows for easy setup and realtime progress for the user.</a:t>
            </a:r>
          </a:p>
        </p:txBody>
      </p:sp>
      <p:sp>
        <p:nvSpPr>
          <p:cNvPr id="107" name="Shape 107"/>
          <p:cNvSpPr txBox="1"/>
          <p:nvPr/>
        </p:nvSpPr>
        <p:spPr>
          <a:xfrm>
            <a:off x="745150" y="25712725"/>
            <a:ext cx="6980700" cy="4170300"/>
          </a:xfrm>
          <a:prstGeom prst="rect">
            <a:avLst/>
          </a:prstGeom>
          <a:noFill/>
          <a:ln>
            <a:noFill/>
          </a:ln>
        </p:spPr>
        <p:txBody>
          <a:bodyPr anchorCtr="0" anchor="t" bIns="45700" lIns="91425" rIns="91425" tIns="45700">
            <a:noAutofit/>
          </a:bodyPr>
          <a:lstStyle/>
          <a:p>
            <a:pPr lvl="0" marR="0" rtl="0" algn="just">
              <a:lnSpc>
                <a:spcPct val="100000"/>
              </a:lnSpc>
              <a:spcBef>
                <a:spcPts val="0"/>
              </a:spcBef>
              <a:spcAft>
                <a:spcPts val="0"/>
              </a:spcAft>
              <a:buNone/>
            </a:pPr>
            <a:r>
              <a:rPr b="1" lang="en-US" sz="2800"/>
              <a:t>Four nodes are used to receive the ultrasonic frequency emitted by the lawnmower. Implemented with Arduinos, each node communicates with the mower over WiFi, sending acknowledgments upon receiving an ultrasonic transmission. Together with the operation of four nodes, the mower can find its location within your lawn and mow a striping pattern.</a:t>
            </a:r>
          </a:p>
        </p:txBody>
      </p:sp>
      <p:sp>
        <p:nvSpPr>
          <p:cNvPr id="108" name="Shape 108"/>
          <p:cNvSpPr/>
          <p:nvPr/>
        </p:nvSpPr>
        <p:spPr>
          <a:xfrm>
            <a:off x="11837700" y="9589625"/>
            <a:ext cx="8343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Lawn Requirements</a:t>
            </a:r>
          </a:p>
        </p:txBody>
      </p:sp>
      <p:sp>
        <p:nvSpPr>
          <p:cNvPr id="109" name="Shape 109"/>
          <p:cNvSpPr txBox="1"/>
          <p:nvPr/>
        </p:nvSpPr>
        <p:spPr>
          <a:xfrm>
            <a:off x="11049000" y="10840625"/>
            <a:ext cx="9920400" cy="35493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SzPct val="25000"/>
              <a:buFont typeface="Arial"/>
              <a:buNone/>
            </a:pPr>
            <a:r>
              <a:rPr b="1" lang="en-US" sz="2800"/>
              <a:t>The Lawn-O-Matic was designed to mow rectangular lawns of sizes up to 20 feet by 20 feet.  The desired lawn must not contain objects that pose as an obstacle to the mower.  Those include rocks, trees, and other types of stationary hazards.  The lawn must also not have any form of a gradient relative to sea level.  The Lawn-O-Matic may never be used in wet weather such as rain, hail, or sleet.</a:t>
            </a:r>
          </a:p>
        </p:txBody>
      </p:sp>
      <p:sp>
        <p:nvSpPr>
          <p:cNvPr id="110" name="Shape 110"/>
          <p:cNvSpPr txBox="1"/>
          <p:nvPr/>
        </p:nvSpPr>
        <p:spPr>
          <a:xfrm>
            <a:off x="11049000" y="15834025"/>
            <a:ext cx="10228200" cy="47400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SzPct val="25000"/>
              <a:buFont typeface="Arial"/>
              <a:buNone/>
            </a:pPr>
            <a:r>
              <a:rPr b="1" lang="en-US" sz="2800"/>
              <a:t>We had difficulties adjusting the positioning system for accuracy, however we have shown that we can connect our four nodes to the lawnmower as a centralized system over WiFi and respond to ultrasonic transmission. We also demonstrated that our positioning algorithm is fully functional and can always produce an (x,y) coordinate with the response of two nodes.  We completed a fully functional charging PCB, and successfully charged a Li-Po battery from 0% to 100% charge.  </a:t>
            </a:r>
          </a:p>
        </p:txBody>
      </p:sp>
      <p:pic>
        <p:nvPicPr>
          <p:cNvPr id="111" name="Shape 111"/>
          <p:cNvPicPr preferRelativeResize="0"/>
          <p:nvPr/>
        </p:nvPicPr>
        <p:blipFill rotWithShape="1">
          <a:blip r:embed="rId6">
            <a:alphaModFix/>
          </a:blip>
          <a:srcRect b="0" l="16066" r="600" t="2997"/>
          <a:stretch/>
        </p:blipFill>
        <p:spPr>
          <a:xfrm flipH="1">
            <a:off x="8189409" y="24305275"/>
            <a:ext cx="1691058" cy="2745650"/>
          </a:xfrm>
          <a:prstGeom prst="rect">
            <a:avLst/>
          </a:prstGeom>
          <a:noFill/>
          <a:ln>
            <a:noFill/>
          </a:ln>
        </p:spPr>
      </p:pic>
      <p:pic>
        <p:nvPicPr>
          <p:cNvPr id="112" name="Shape 112"/>
          <p:cNvPicPr preferRelativeResize="0"/>
          <p:nvPr/>
        </p:nvPicPr>
        <p:blipFill rotWithShape="1">
          <a:blip r:embed="rId7">
            <a:alphaModFix/>
          </a:blip>
          <a:srcRect b="0" l="0" r="6646" t="3091"/>
          <a:stretch/>
        </p:blipFill>
        <p:spPr>
          <a:xfrm>
            <a:off x="8185575" y="27162575"/>
            <a:ext cx="1889871" cy="2615649"/>
          </a:xfrm>
          <a:prstGeom prst="rect">
            <a:avLst/>
          </a:prstGeom>
          <a:noFill/>
          <a:ln>
            <a:noFill/>
          </a:ln>
        </p:spPr>
      </p:pic>
      <p:pic>
        <p:nvPicPr>
          <p:cNvPr id="113" name="Shape 113"/>
          <p:cNvPicPr preferRelativeResize="0"/>
          <p:nvPr/>
        </p:nvPicPr>
        <p:blipFill rotWithShape="1">
          <a:blip r:embed="rId8">
            <a:alphaModFix/>
          </a:blip>
          <a:srcRect b="13877" l="3632" r="11297" t="17147"/>
          <a:stretch/>
        </p:blipFill>
        <p:spPr>
          <a:xfrm>
            <a:off x="11049000" y="20204243"/>
            <a:ext cx="6858240" cy="4170300"/>
          </a:xfrm>
          <a:prstGeom prst="rect">
            <a:avLst/>
          </a:prstGeom>
          <a:noFill/>
          <a:ln>
            <a:noFill/>
          </a:ln>
        </p:spPr>
      </p:pic>
      <p:pic>
        <p:nvPicPr>
          <p:cNvPr id="114" name="Shape 114"/>
          <p:cNvPicPr preferRelativeResize="0"/>
          <p:nvPr/>
        </p:nvPicPr>
        <p:blipFill rotWithShape="1">
          <a:blip r:embed="rId9">
            <a:alphaModFix/>
          </a:blip>
          <a:srcRect b="0" l="28344" r="26165" t="13978"/>
          <a:stretch/>
        </p:blipFill>
        <p:spPr>
          <a:xfrm>
            <a:off x="17113969" y="2103075"/>
            <a:ext cx="1188867" cy="1686299"/>
          </a:xfrm>
          <a:prstGeom prst="rect">
            <a:avLst/>
          </a:prstGeom>
          <a:noFill/>
          <a:ln>
            <a:noFill/>
          </a:ln>
        </p:spPr>
      </p:pic>
      <p:pic>
        <p:nvPicPr>
          <p:cNvPr id="115" name="Shape 115"/>
          <p:cNvPicPr preferRelativeResize="0"/>
          <p:nvPr/>
        </p:nvPicPr>
        <p:blipFill rotWithShape="1">
          <a:blip r:embed="rId10">
            <a:alphaModFix/>
          </a:blip>
          <a:srcRect b="15834" l="40686" r="26942" t="9298"/>
          <a:stretch/>
        </p:blipFill>
        <p:spPr>
          <a:xfrm>
            <a:off x="16141912" y="2103075"/>
            <a:ext cx="972074" cy="1686299"/>
          </a:xfrm>
          <a:prstGeom prst="rect">
            <a:avLst/>
          </a:prstGeom>
          <a:noFill/>
          <a:ln>
            <a:noFill/>
          </a:ln>
        </p:spPr>
      </p:pic>
      <p:pic>
        <p:nvPicPr>
          <p:cNvPr id="116" name="Shape 116"/>
          <p:cNvPicPr preferRelativeResize="0"/>
          <p:nvPr/>
        </p:nvPicPr>
        <p:blipFill rotWithShape="1">
          <a:blip r:embed="rId11">
            <a:alphaModFix/>
          </a:blip>
          <a:srcRect b="11537" l="31324" r="29179" t="13980"/>
          <a:stretch/>
        </p:blipFill>
        <p:spPr>
          <a:xfrm>
            <a:off x="18302850" y="2103075"/>
            <a:ext cx="1151399" cy="1686299"/>
          </a:xfrm>
          <a:prstGeom prst="rect">
            <a:avLst/>
          </a:prstGeom>
          <a:noFill/>
          <a:ln>
            <a:noFill/>
          </a:ln>
        </p:spPr>
      </p:pic>
      <p:pic>
        <p:nvPicPr>
          <p:cNvPr id="117" name="Shape 117"/>
          <p:cNvPicPr preferRelativeResize="0"/>
          <p:nvPr/>
        </p:nvPicPr>
        <p:blipFill>
          <a:blip r:embed="rId12">
            <a:alphaModFix/>
          </a:blip>
          <a:stretch>
            <a:fillRect/>
          </a:stretch>
        </p:blipFill>
        <p:spPr>
          <a:xfrm>
            <a:off x="19454245" y="2025075"/>
            <a:ext cx="1764299" cy="1764299"/>
          </a:xfrm>
          <a:prstGeom prst="rect">
            <a:avLst/>
          </a:prstGeom>
          <a:noFill/>
          <a:ln>
            <a:noFill/>
          </a:ln>
        </p:spPr>
      </p:pic>
      <p:pic>
        <p:nvPicPr>
          <p:cNvPr descr="Capture.PNG" id="118" name="Shape 118"/>
          <p:cNvPicPr preferRelativeResize="0"/>
          <p:nvPr/>
        </p:nvPicPr>
        <p:blipFill rotWithShape="1">
          <a:blip r:embed="rId13">
            <a:alphaModFix/>
          </a:blip>
          <a:srcRect b="0" l="15583" r="8916" t="0"/>
          <a:stretch/>
        </p:blipFill>
        <p:spPr>
          <a:xfrm>
            <a:off x="14927789" y="2103075"/>
            <a:ext cx="1214110" cy="168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p:nvPr/>
        </p:nvSpPr>
        <p:spPr>
          <a:xfrm>
            <a:off x="457200" y="402425"/>
            <a:ext cx="10058400"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24" name="Shape 124"/>
          <p:cNvSpPr/>
          <p:nvPr/>
        </p:nvSpPr>
        <p:spPr>
          <a:xfrm>
            <a:off x="11277600" y="402425"/>
            <a:ext cx="10058400"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25" name="Shape 125"/>
          <p:cNvSpPr/>
          <p:nvPr/>
        </p:nvSpPr>
        <p:spPr>
          <a:xfrm>
            <a:off x="1753487" y="24358700"/>
            <a:ext cx="70722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Cost</a:t>
            </a:r>
          </a:p>
        </p:txBody>
      </p:sp>
      <p:sp>
        <p:nvSpPr>
          <p:cNvPr id="126" name="Shape 126"/>
          <p:cNvSpPr/>
          <p:nvPr/>
        </p:nvSpPr>
        <p:spPr>
          <a:xfrm>
            <a:off x="1752600" y="1600200"/>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Charging PCB</a:t>
            </a:r>
          </a:p>
        </p:txBody>
      </p:sp>
      <p:sp>
        <p:nvSpPr>
          <p:cNvPr id="127" name="Shape 127"/>
          <p:cNvSpPr/>
          <p:nvPr/>
        </p:nvSpPr>
        <p:spPr>
          <a:xfrm>
            <a:off x="955750" y="6683400"/>
            <a:ext cx="92367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Ultrasonic Positioning</a:t>
            </a:r>
          </a:p>
        </p:txBody>
      </p:sp>
      <p:sp>
        <p:nvSpPr>
          <p:cNvPr id="128" name="Shape 128"/>
          <p:cNvSpPr/>
          <p:nvPr/>
        </p:nvSpPr>
        <p:spPr>
          <a:xfrm>
            <a:off x="12322402" y="9563450"/>
            <a:ext cx="84216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System Sensitivity</a:t>
            </a:r>
          </a:p>
        </p:txBody>
      </p:sp>
      <p:sp>
        <p:nvSpPr>
          <p:cNvPr id="129" name="Shape 129"/>
          <p:cNvSpPr/>
          <p:nvPr/>
        </p:nvSpPr>
        <p:spPr>
          <a:xfrm>
            <a:off x="12769787" y="18857550"/>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Experiment</a:t>
            </a:r>
          </a:p>
        </p:txBody>
      </p:sp>
      <p:sp>
        <p:nvSpPr>
          <p:cNvPr id="130" name="Shape 130"/>
          <p:cNvSpPr txBox="1"/>
          <p:nvPr/>
        </p:nvSpPr>
        <p:spPr>
          <a:xfrm>
            <a:off x="11277600" y="11533425"/>
            <a:ext cx="10058400" cy="17643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Font typeface="Arial"/>
              <a:buNone/>
            </a:pPr>
            <a:r>
              <a:t/>
            </a:r>
            <a:endParaRPr/>
          </a:p>
        </p:txBody>
      </p:sp>
      <p:sp>
        <p:nvSpPr>
          <p:cNvPr id="131" name="Shape 131"/>
          <p:cNvSpPr/>
          <p:nvPr/>
        </p:nvSpPr>
        <p:spPr>
          <a:xfrm>
            <a:off x="12769800" y="1333500"/>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Specifications</a:t>
            </a:r>
          </a:p>
        </p:txBody>
      </p:sp>
      <p:graphicFrame>
        <p:nvGraphicFramePr>
          <p:cNvPr id="132" name="Shape 132"/>
          <p:cNvGraphicFramePr/>
          <p:nvPr/>
        </p:nvGraphicFramePr>
        <p:xfrm>
          <a:off x="11958700" y="2851200"/>
          <a:ext cx="3000000" cy="3000000"/>
        </p:xfrm>
        <a:graphic>
          <a:graphicData uri="http://schemas.openxmlformats.org/drawingml/2006/table">
            <a:tbl>
              <a:tblPr>
                <a:noFill/>
                <a:tableStyleId>{25C14DD1-CDCE-4979-9A0B-643EBEF3B846}</a:tableStyleId>
              </a:tblPr>
              <a:tblGrid>
                <a:gridCol w="4348100"/>
                <a:gridCol w="4348100"/>
              </a:tblGrid>
              <a:tr h="847850">
                <a:tc>
                  <a:txBody>
                    <a:bodyPr>
                      <a:noAutofit/>
                    </a:bodyPr>
                    <a:lstStyle/>
                    <a:p>
                      <a:pPr lvl="0" rtl="0">
                        <a:spcBef>
                          <a:spcPts val="0"/>
                        </a:spcBef>
                        <a:buNone/>
                      </a:pPr>
                      <a:r>
                        <a:rPr lang="en-US" sz="3000">
                          <a:latin typeface="Times New Roman"/>
                          <a:ea typeface="Times New Roman"/>
                          <a:cs typeface="Times New Roman"/>
                          <a:sym typeface="Times New Roman"/>
                        </a:rPr>
                        <a:t>Specification</a:t>
                      </a:r>
                    </a:p>
                  </a:txBody>
                  <a:tcPr marT="63500" marB="63500" marR="63500" marL="63500">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tcPr>
                </a:tc>
                <a:tc>
                  <a:txBody>
                    <a:bodyPr>
                      <a:noAutofit/>
                    </a:bodyPr>
                    <a:lstStyle/>
                    <a:p>
                      <a:pPr lvl="0" rtl="0">
                        <a:spcBef>
                          <a:spcPts val="0"/>
                        </a:spcBef>
                        <a:buNone/>
                      </a:pPr>
                      <a:r>
                        <a:rPr lang="en-US" sz="3000">
                          <a:latin typeface="Times New Roman"/>
                          <a:ea typeface="Times New Roman"/>
                          <a:cs typeface="Times New Roman"/>
                          <a:sym typeface="Times New Roman"/>
                        </a:rPr>
                        <a:t>Value</a:t>
                      </a:r>
                    </a:p>
                  </a:txBody>
                  <a:tcPr marT="63500" marB="63500" marR="63500" marL="63500">
                    <a:lnL cap="flat" cmpd="sng" w="28575">
                      <a:solidFill>
                        <a:srgbClr val="000000"/>
                      </a:solidFill>
                      <a:prstDash val="solid"/>
                      <a:round/>
                      <a:headEnd len="med" w="med" type="none"/>
                      <a:tailEnd len="med" w="med" type="none"/>
                    </a:lnL>
                    <a:lnR cap="flat" cmpd="sng" w="28575">
                      <a:solidFill>
                        <a:srgbClr val="000000"/>
                      </a:solidFill>
                      <a:prstDash val="solid"/>
                      <a:round/>
                      <a:headEnd len="med" w="med" type="none"/>
                      <a:tailEnd len="med" w="med" type="none"/>
                    </a:lnR>
                    <a:lnT cap="flat" cmpd="sng" w="28575">
                      <a:solidFill>
                        <a:srgbClr val="000000"/>
                      </a:solidFill>
                      <a:prstDash val="solid"/>
                      <a:round/>
                      <a:headEnd len="med" w="med" type="none"/>
                      <a:tailEnd len="med" w="med" type="none"/>
                    </a:lnT>
                    <a:lnB cap="flat" cmpd="sng" w="28575">
                      <a:solidFill>
                        <a:srgbClr val="000000"/>
                      </a:solidFill>
                      <a:prstDash val="solid"/>
                      <a:round/>
                      <a:headEnd len="med" w="med" type="none"/>
                      <a:tailEnd len="med" w="med" type="none"/>
                    </a:lnB>
                  </a:tcPr>
                </a:tc>
              </a:tr>
              <a:tr h="847850">
                <a:tc>
                  <a:txBody>
                    <a:bodyPr>
                      <a:noAutofit/>
                    </a:bodyPr>
                    <a:lstStyle/>
                    <a:p>
                      <a:pPr lvl="0" rtl="0">
                        <a:spcBef>
                          <a:spcPts val="0"/>
                        </a:spcBef>
                        <a:buNone/>
                      </a:pPr>
                      <a:r>
                        <a:rPr lang="en-US" sz="3000">
                          <a:latin typeface="Times New Roman"/>
                          <a:ea typeface="Times New Roman"/>
                          <a:cs typeface="Times New Roman"/>
                          <a:sym typeface="Times New Roman"/>
                        </a:rPr>
                        <a:t>Weight</a:t>
                      </a:r>
                    </a:p>
                  </a:txBody>
                  <a:tcPr marT="63500" marB="63500" marR="63500" marL="63500">
                    <a:lnT cap="flat" cmpd="sng" w="28575">
                      <a:solidFill>
                        <a:srgbClr val="000000"/>
                      </a:solidFill>
                      <a:prstDash val="solid"/>
                      <a:round/>
                      <a:headEnd len="med" w="med" type="none"/>
                      <a:tailEnd len="med" w="med" type="none"/>
                    </a:lnT>
                  </a:tcPr>
                </a:tc>
                <a:tc>
                  <a:txBody>
                    <a:bodyPr>
                      <a:noAutofit/>
                    </a:bodyPr>
                    <a:lstStyle/>
                    <a:p>
                      <a:pPr lvl="0" rtl="0">
                        <a:spcBef>
                          <a:spcPts val="0"/>
                        </a:spcBef>
                        <a:buNone/>
                      </a:pPr>
                      <a:r>
                        <a:rPr lang="en-US" sz="3000">
                          <a:latin typeface="Times New Roman"/>
                          <a:ea typeface="Times New Roman"/>
                          <a:cs typeface="Times New Roman"/>
                          <a:sym typeface="Times New Roman"/>
                        </a:rPr>
                        <a:t>7 lbs</a:t>
                      </a:r>
                    </a:p>
                  </a:txBody>
                  <a:tcPr marT="63500" marB="63500" marR="63500" marL="63500">
                    <a:lnT cap="flat" cmpd="sng" w="28575">
                      <a:solidFill>
                        <a:srgbClr val="000000"/>
                      </a:solidFill>
                      <a:prstDash val="solid"/>
                      <a:round/>
                      <a:headEnd len="med" w="med" type="none"/>
                      <a:tailEnd len="med" w="med" type="none"/>
                    </a:lnT>
                  </a:tcPr>
                </a:tc>
              </a:tr>
              <a:tr h="847850">
                <a:tc>
                  <a:txBody>
                    <a:bodyPr>
                      <a:noAutofit/>
                    </a:bodyPr>
                    <a:lstStyle/>
                    <a:p>
                      <a:pPr lvl="0" rtl="0">
                        <a:spcBef>
                          <a:spcPts val="0"/>
                        </a:spcBef>
                        <a:buNone/>
                      </a:pPr>
                      <a:r>
                        <a:rPr lang="en-US" sz="3000">
                          <a:latin typeface="Times New Roman"/>
                          <a:ea typeface="Times New Roman"/>
                          <a:cs typeface="Times New Roman"/>
                          <a:sym typeface="Times New Roman"/>
                        </a:rPr>
                        <a:t>Range</a:t>
                      </a:r>
                    </a:p>
                  </a:txBody>
                  <a:tcPr marT="63500" marB="63500" marR="63500" marL="63500"/>
                </a:tc>
                <a:tc>
                  <a:txBody>
                    <a:bodyPr>
                      <a:noAutofit/>
                    </a:bodyPr>
                    <a:lstStyle/>
                    <a:p>
                      <a:pPr lvl="0" rtl="0">
                        <a:spcBef>
                          <a:spcPts val="0"/>
                        </a:spcBef>
                        <a:buNone/>
                      </a:pPr>
                      <a:r>
                        <a:rPr lang="en-US" sz="3000">
                          <a:latin typeface="Times New Roman"/>
                          <a:ea typeface="Times New Roman"/>
                          <a:cs typeface="Times New Roman"/>
                          <a:sym typeface="Times New Roman"/>
                        </a:rPr>
                        <a:t>650 square feet</a:t>
                      </a:r>
                    </a:p>
                  </a:txBody>
                  <a:tcPr marT="63500" marB="63500" marR="63500" marL="63500"/>
                </a:tc>
              </a:tr>
              <a:tr h="847850">
                <a:tc>
                  <a:txBody>
                    <a:bodyPr>
                      <a:noAutofit/>
                    </a:bodyPr>
                    <a:lstStyle/>
                    <a:p>
                      <a:pPr lvl="0" rtl="0">
                        <a:spcBef>
                          <a:spcPts val="0"/>
                        </a:spcBef>
                        <a:buNone/>
                      </a:pPr>
                      <a:r>
                        <a:rPr lang="en-US" sz="3000">
                          <a:latin typeface="Times New Roman"/>
                          <a:ea typeface="Times New Roman"/>
                          <a:cs typeface="Times New Roman"/>
                          <a:sym typeface="Times New Roman"/>
                        </a:rPr>
                        <a:t>Battery Life</a:t>
                      </a:r>
                    </a:p>
                  </a:txBody>
                  <a:tcPr marT="63500" marB="63500" marR="63500" marL="63500"/>
                </a:tc>
                <a:tc>
                  <a:txBody>
                    <a:bodyPr>
                      <a:noAutofit/>
                    </a:bodyPr>
                    <a:lstStyle/>
                    <a:p>
                      <a:pPr lvl="0" rtl="0">
                        <a:spcBef>
                          <a:spcPts val="0"/>
                        </a:spcBef>
                        <a:buNone/>
                      </a:pPr>
                      <a:r>
                        <a:rPr lang="en-US" sz="3000">
                          <a:latin typeface="Times New Roman"/>
                          <a:ea typeface="Times New Roman"/>
                          <a:cs typeface="Times New Roman"/>
                          <a:sym typeface="Times New Roman"/>
                        </a:rPr>
                        <a:t>1 hour 10 minutes</a:t>
                      </a:r>
                    </a:p>
                  </a:txBody>
                  <a:tcPr marT="63500" marB="63500" marR="63500" marL="63500"/>
                </a:tc>
              </a:tr>
              <a:tr h="847850">
                <a:tc>
                  <a:txBody>
                    <a:bodyPr>
                      <a:noAutofit/>
                    </a:bodyPr>
                    <a:lstStyle/>
                    <a:p>
                      <a:pPr lvl="0" rtl="0">
                        <a:spcBef>
                          <a:spcPts val="0"/>
                        </a:spcBef>
                        <a:buNone/>
                      </a:pPr>
                      <a:r>
                        <a:rPr lang="en-US" sz="3000">
                          <a:latin typeface="Times New Roman"/>
                          <a:ea typeface="Times New Roman"/>
                          <a:cs typeface="Times New Roman"/>
                          <a:sym typeface="Times New Roman"/>
                        </a:rPr>
                        <a:t>Cost</a:t>
                      </a:r>
                    </a:p>
                  </a:txBody>
                  <a:tcPr marT="63500" marB="63500" marR="63500" marL="63500"/>
                </a:tc>
                <a:tc>
                  <a:txBody>
                    <a:bodyPr>
                      <a:noAutofit/>
                    </a:bodyPr>
                    <a:lstStyle/>
                    <a:p>
                      <a:pPr lvl="0" rtl="0">
                        <a:spcBef>
                          <a:spcPts val="0"/>
                        </a:spcBef>
                        <a:buNone/>
                      </a:pPr>
                      <a:r>
                        <a:rPr lang="en-US" sz="3000">
                          <a:latin typeface="Times New Roman"/>
                          <a:ea typeface="Times New Roman"/>
                          <a:cs typeface="Times New Roman"/>
                          <a:sym typeface="Times New Roman"/>
                        </a:rPr>
                        <a:t>~$500</a:t>
                      </a:r>
                    </a:p>
                  </a:txBody>
                  <a:tcPr marT="63500" marB="63500" marR="63500" marL="63500"/>
                </a:tc>
              </a:tr>
              <a:tr h="847850">
                <a:tc>
                  <a:txBody>
                    <a:bodyPr>
                      <a:noAutofit/>
                    </a:bodyPr>
                    <a:lstStyle/>
                    <a:p>
                      <a:pPr lvl="0" rtl="0">
                        <a:spcBef>
                          <a:spcPts val="0"/>
                        </a:spcBef>
                        <a:buNone/>
                      </a:pPr>
                      <a:r>
                        <a:rPr lang="en-US" sz="3000">
                          <a:latin typeface="Times New Roman"/>
                          <a:ea typeface="Times New Roman"/>
                          <a:cs typeface="Times New Roman"/>
                          <a:sym typeface="Times New Roman"/>
                        </a:rPr>
                        <a:t>Accuracy</a:t>
                      </a:r>
                    </a:p>
                  </a:txBody>
                  <a:tcPr marT="63500" marB="63500" marR="63500" marL="63500"/>
                </a:tc>
                <a:tc>
                  <a:txBody>
                    <a:bodyPr>
                      <a:noAutofit/>
                    </a:bodyPr>
                    <a:lstStyle/>
                    <a:p>
                      <a:pPr lvl="0" rtl="0">
                        <a:spcBef>
                          <a:spcPts val="0"/>
                        </a:spcBef>
                        <a:buNone/>
                      </a:pPr>
                      <a:r>
                        <a:rPr lang="en-US" sz="3000">
                          <a:latin typeface="Times New Roman"/>
                          <a:ea typeface="Times New Roman"/>
                          <a:cs typeface="Times New Roman"/>
                          <a:sym typeface="Times New Roman"/>
                        </a:rPr>
                        <a:t>6 inches</a:t>
                      </a:r>
                    </a:p>
                  </a:txBody>
                  <a:tcPr marT="63500" marB="63500" marR="63500" marL="63500"/>
                </a:tc>
              </a:tr>
            </a:tbl>
          </a:graphicData>
        </a:graphic>
      </p:graphicFrame>
      <p:grpSp>
        <p:nvGrpSpPr>
          <p:cNvPr id="133" name="Shape 133"/>
          <p:cNvGrpSpPr/>
          <p:nvPr/>
        </p:nvGrpSpPr>
        <p:grpSpPr>
          <a:xfrm>
            <a:off x="780356" y="7934389"/>
            <a:ext cx="3987908" cy="3644734"/>
            <a:chOff x="5203074" y="2162750"/>
            <a:chExt cx="3614855" cy="3818475"/>
          </a:xfrm>
        </p:grpSpPr>
        <p:sp>
          <p:nvSpPr>
            <p:cNvPr id="134" name="Shape 134"/>
            <p:cNvSpPr/>
            <p:nvPr/>
          </p:nvSpPr>
          <p:spPr>
            <a:xfrm>
              <a:off x="5651255" y="2599762"/>
              <a:ext cx="2656500" cy="2957699"/>
            </a:xfrm>
            <a:prstGeom prst="rect">
              <a:avLst/>
            </a:prstGeom>
            <a:noFill/>
            <a:ln cap="flat" cmpd="sng" w="2857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35" name="Shape 135"/>
            <p:cNvCxnSpPr>
              <a:endCxn id="134" idx="0"/>
            </p:cNvCxnSpPr>
            <p:nvPr/>
          </p:nvCxnSpPr>
          <p:spPr>
            <a:xfrm rot="10800000">
              <a:off x="6979505" y="2599762"/>
              <a:ext cx="16200" cy="2947200"/>
            </a:xfrm>
            <a:prstGeom prst="straightConnector1">
              <a:avLst/>
            </a:prstGeom>
            <a:noFill/>
            <a:ln cap="flat" cmpd="sng" w="19050">
              <a:solidFill>
                <a:srgbClr val="000000"/>
              </a:solidFill>
              <a:prstDash val="solid"/>
              <a:round/>
              <a:headEnd len="lg" w="lg" type="stealth"/>
              <a:tailEnd len="lg" w="lg" type="triangle"/>
            </a:ln>
          </p:spPr>
        </p:cxnSp>
        <p:cxnSp>
          <p:nvCxnSpPr>
            <p:cNvPr id="136" name="Shape 136"/>
            <p:cNvCxnSpPr>
              <a:stCxn id="134" idx="1"/>
              <a:endCxn id="134" idx="3"/>
            </p:cNvCxnSpPr>
            <p:nvPr/>
          </p:nvCxnSpPr>
          <p:spPr>
            <a:xfrm>
              <a:off x="5651255" y="4078612"/>
              <a:ext cx="2656500" cy="0"/>
            </a:xfrm>
            <a:prstGeom prst="straightConnector1">
              <a:avLst/>
            </a:prstGeom>
            <a:noFill/>
            <a:ln cap="flat" cmpd="sng" w="19050">
              <a:solidFill>
                <a:srgbClr val="000000"/>
              </a:solidFill>
              <a:prstDash val="solid"/>
              <a:round/>
              <a:headEnd len="lg" w="lg" type="stealth"/>
              <a:tailEnd len="lg" w="lg" type="triangle"/>
            </a:ln>
          </p:spPr>
        </p:cxnSp>
        <p:sp>
          <p:nvSpPr>
            <p:cNvPr id="137" name="Shape 137"/>
            <p:cNvSpPr txBox="1"/>
            <p:nvPr/>
          </p:nvSpPr>
          <p:spPr>
            <a:xfrm>
              <a:off x="6973103" y="3781600"/>
              <a:ext cx="734100" cy="279900"/>
            </a:xfrm>
            <a:prstGeom prst="rect">
              <a:avLst/>
            </a:prstGeom>
            <a:noFill/>
            <a:ln>
              <a:noFill/>
            </a:ln>
          </p:spPr>
          <p:txBody>
            <a:bodyPr anchorCtr="0" anchor="t" bIns="91425" lIns="91425" rIns="91425" tIns="91425">
              <a:noAutofit/>
            </a:bodyPr>
            <a:lstStyle/>
            <a:p>
              <a:pPr lvl="0" rtl="0">
                <a:spcBef>
                  <a:spcPts val="0"/>
                </a:spcBef>
                <a:buNone/>
              </a:pPr>
              <a:r>
                <a:rPr lang="en-US"/>
                <a:t>(0,0)</a:t>
              </a:r>
            </a:p>
          </p:txBody>
        </p:sp>
        <p:sp>
          <p:nvSpPr>
            <p:cNvPr id="138" name="Shape 138"/>
            <p:cNvSpPr/>
            <p:nvPr/>
          </p:nvSpPr>
          <p:spPr>
            <a:xfrm>
              <a:off x="6897462" y="4005124"/>
              <a:ext cx="164100" cy="1551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9" name="Shape 139"/>
            <p:cNvSpPr/>
            <p:nvPr/>
          </p:nvSpPr>
          <p:spPr>
            <a:xfrm>
              <a:off x="5575098" y="2545568"/>
              <a:ext cx="164100" cy="1551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a:off x="8205589" y="5473394"/>
              <a:ext cx="164100" cy="1551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a:off x="5575098" y="5456334"/>
              <a:ext cx="164100" cy="1551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2" name="Shape 142"/>
            <p:cNvSpPr/>
            <p:nvPr/>
          </p:nvSpPr>
          <p:spPr>
            <a:xfrm>
              <a:off x="8205589" y="2528508"/>
              <a:ext cx="164100" cy="1551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 name="Shape 143"/>
            <p:cNvSpPr txBox="1"/>
            <p:nvPr/>
          </p:nvSpPr>
          <p:spPr>
            <a:xfrm>
              <a:off x="6973089" y="2709000"/>
              <a:ext cx="863400" cy="338400"/>
            </a:xfrm>
            <a:prstGeom prst="rect">
              <a:avLst/>
            </a:prstGeom>
            <a:noFill/>
            <a:ln>
              <a:noFill/>
            </a:ln>
          </p:spPr>
          <p:txBody>
            <a:bodyPr anchorCtr="0" anchor="t" bIns="91425" lIns="91425" rIns="91425" tIns="91425">
              <a:noAutofit/>
            </a:bodyPr>
            <a:lstStyle/>
            <a:p>
              <a:pPr lvl="0" rtl="0">
                <a:spcBef>
                  <a:spcPts val="0"/>
                </a:spcBef>
                <a:buNone/>
              </a:pPr>
              <a:r>
                <a:rPr lang="en-US"/>
                <a:t>y</a:t>
              </a:r>
            </a:p>
          </p:txBody>
        </p:sp>
        <p:sp>
          <p:nvSpPr>
            <p:cNvPr id="144" name="Shape 144"/>
            <p:cNvSpPr txBox="1"/>
            <p:nvPr/>
          </p:nvSpPr>
          <p:spPr>
            <a:xfrm>
              <a:off x="7932365" y="3798548"/>
              <a:ext cx="273300" cy="279900"/>
            </a:xfrm>
            <a:prstGeom prst="rect">
              <a:avLst/>
            </a:prstGeom>
            <a:noFill/>
            <a:ln>
              <a:noFill/>
            </a:ln>
          </p:spPr>
          <p:txBody>
            <a:bodyPr anchorCtr="0" anchor="t" bIns="91425" lIns="91425" rIns="91425" tIns="91425">
              <a:noAutofit/>
            </a:bodyPr>
            <a:lstStyle/>
            <a:p>
              <a:pPr lvl="0" rtl="0">
                <a:spcBef>
                  <a:spcPts val="0"/>
                </a:spcBef>
                <a:buNone/>
              </a:pPr>
              <a:r>
                <a:rPr lang="en-US"/>
                <a:t>x</a:t>
              </a:r>
            </a:p>
          </p:txBody>
        </p:sp>
        <p:sp>
          <p:nvSpPr>
            <p:cNvPr id="145" name="Shape 145"/>
            <p:cNvSpPr txBox="1"/>
            <p:nvPr/>
          </p:nvSpPr>
          <p:spPr>
            <a:xfrm>
              <a:off x="5203074" y="5546825"/>
              <a:ext cx="606900" cy="434400"/>
            </a:xfrm>
            <a:prstGeom prst="rect">
              <a:avLst/>
            </a:prstGeom>
            <a:noFill/>
            <a:ln>
              <a:noFill/>
            </a:ln>
          </p:spPr>
          <p:txBody>
            <a:bodyPr anchorCtr="0" anchor="t" bIns="91425" lIns="91425" rIns="91425" tIns="91425">
              <a:noAutofit/>
            </a:bodyPr>
            <a:lstStyle/>
            <a:p>
              <a:pPr lvl="0" rtl="0">
                <a:spcBef>
                  <a:spcPts val="0"/>
                </a:spcBef>
                <a:buNone/>
              </a:pPr>
              <a:r>
                <a:rPr lang="en-US" sz="1800"/>
                <a:t>N</a:t>
              </a:r>
              <a:r>
                <a:rPr baseline="-25000" lang="en-US" sz="1800"/>
                <a:t>0</a:t>
              </a:r>
            </a:p>
          </p:txBody>
        </p:sp>
        <p:sp>
          <p:nvSpPr>
            <p:cNvPr id="146" name="Shape 146"/>
            <p:cNvSpPr txBox="1"/>
            <p:nvPr/>
          </p:nvSpPr>
          <p:spPr>
            <a:xfrm>
              <a:off x="8369574" y="5473394"/>
              <a:ext cx="448200" cy="434400"/>
            </a:xfrm>
            <a:prstGeom prst="rect">
              <a:avLst/>
            </a:prstGeom>
            <a:noFill/>
            <a:ln>
              <a:noFill/>
            </a:ln>
          </p:spPr>
          <p:txBody>
            <a:bodyPr anchorCtr="0" anchor="ctr" bIns="91425" lIns="91425" rIns="91425" tIns="91425">
              <a:noAutofit/>
            </a:bodyPr>
            <a:lstStyle/>
            <a:p>
              <a:pPr lvl="0" rtl="0">
                <a:spcBef>
                  <a:spcPts val="0"/>
                </a:spcBef>
                <a:buNone/>
              </a:pPr>
              <a:r>
                <a:rPr lang="en-US" sz="1800">
                  <a:solidFill>
                    <a:srgbClr val="000000"/>
                  </a:solidFill>
                </a:rPr>
                <a:t>N</a:t>
              </a:r>
              <a:r>
                <a:rPr baseline="-25000" lang="en-US" sz="1800">
                  <a:solidFill>
                    <a:srgbClr val="000000"/>
                  </a:solidFill>
                </a:rPr>
                <a:t>1</a:t>
              </a:r>
            </a:p>
          </p:txBody>
        </p:sp>
        <p:sp>
          <p:nvSpPr>
            <p:cNvPr id="147" name="Shape 147"/>
            <p:cNvSpPr txBox="1"/>
            <p:nvPr/>
          </p:nvSpPr>
          <p:spPr>
            <a:xfrm>
              <a:off x="8307629" y="2266675"/>
              <a:ext cx="510300" cy="338400"/>
            </a:xfrm>
            <a:prstGeom prst="rect">
              <a:avLst/>
            </a:prstGeom>
            <a:noFill/>
            <a:ln>
              <a:noFill/>
            </a:ln>
          </p:spPr>
          <p:txBody>
            <a:bodyPr anchorCtr="0" anchor="ctr" bIns="91425" lIns="91425" rIns="91425" tIns="91425">
              <a:noAutofit/>
            </a:bodyPr>
            <a:lstStyle/>
            <a:p>
              <a:pPr lvl="0" rtl="0">
                <a:spcBef>
                  <a:spcPts val="0"/>
                </a:spcBef>
                <a:buNone/>
              </a:pPr>
              <a:r>
                <a:rPr lang="en-US" sz="1800">
                  <a:solidFill>
                    <a:srgbClr val="000000"/>
                  </a:solidFill>
                </a:rPr>
                <a:t>N</a:t>
              </a:r>
              <a:r>
                <a:rPr baseline="-25000" lang="en-US" sz="1800">
                  <a:solidFill>
                    <a:srgbClr val="000000"/>
                  </a:solidFill>
                </a:rPr>
                <a:t>2</a:t>
              </a:r>
            </a:p>
          </p:txBody>
        </p:sp>
        <p:sp>
          <p:nvSpPr>
            <p:cNvPr id="148" name="Shape 148"/>
            <p:cNvSpPr txBox="1"/>
            <p:nvPr/>
          </p:nvSpPr>
          <p:spPr>
            <a:xfrm>
              <a:off x="5304448" y="2162750"/>
              <a:ext cx="606900" cy="382800"/>
            </a:xfrm>
            <a:prstGeom prst="rect">
              <a:avLst/>
            </a:prstGeom>
            <a:noFill/>
            <a:ln>
              <a:noFill/>
            </a:ln>
          </p:spPr>
          <p:txBody>
            <a:bodyPr anchorCtr="0" anchor="ctr" bIns="91425" lIns="91425" rIns="91425" tIns="91425">
              <a:noAutofit/>
            </a:bodyPr>
            <a:lstStyle/>
            <a:p>
              <a:pPr lvl="0" rtl="0">
                <a:spcBef>
                  <a:spcPts val="0"/>
                </a:spcBef>
                <a:buNone/>
              </a:pPr>
              <a:r>
                <a:rPr lang="en-US" sz="1800">
                  <a:solidFill>
                    <a:srgbClr val="000000"/>
                  </a:solidFill>
                </a:rPr>
                <a:t>N</a:t>
              </a:r>
              <a:r>
                <a:rPr baseline="-25000" lang="en-US" sz="1800">
                  <a:solidFill>
                    <a:srgbClr val="000000"/>
                  </a:solidFill>
                </a:rPr>
                <a:t>3</a:t>
              </a:r>
            </a:p>
          </p:txBody>
        </p:sp>
      </p:grpSp>
      <p:pic>
        <p:nvPicPr>
          <p:cNvPr id="149" name="Shape 149"/>
          <p:cNvPicPr preferRelativeResize="0"/>
          <p:nvPr/>
        </p:nvPicPr>
        <p:blipFill rotWithShape="1">
          <a:blip r:embed="rId3">
            <a:alphaModFix/>
          </a:blip>
          <a:srcRect b="10832" l="11041" r="19165" t="7780"/>
          <a:stretch/>
        </p:blipFill>
        <p:spPr>
          <a:xfrm>
            <a:off x="5755900" y="8061762"/>
            <a:ext cx="3875928" cy="3389999"/>
          </a:xfrm>
          <a:prstGeom prst="rect">
            <a:avLst/>
          </a:prstGeom>
          <a:noFill/>
          <a:ln>
            <a:noFill/>
          </a:ln>
        </p:spPr>
      </p:pic>
      <p:sp>
        <p:nvSpPr>
          <p:cNvPr id="150" name="Shape 150"/>
          <p:cNvSpPr txBox="1"/>
          <p:nvPr/>
        </p:nvSpPr>
        <p:spPr>
          <a:xfrm>
            <a:off x="780350" y="11838575"/>
            <a:ext cx="9395400" cy="9994500"/>
          </a:xfrm>
          <a:prstGeom prst="rect">
            <a:avLst/>
          </a:prstGeom>
          <a:noFill/>
          <a:ln>
            <a:noFill/>
          </a:ln>
        </p:spPr>
        <p:txBody>
          <a:bodyPr anchorCtr="0" anchor="t" bIns="45700" lIns="91425" rIns="91425" tIns="45700">
            <a:noAutofit/>
          </a:bodyPr>
          <a:lstStyle/>
          <a:p>
            <a:pPr lvl="0" marR="0" rtl="0" algn="just">
              <a:lnSpc>
                <a:spcPct val="100000"/>
              </a:lnSpc>
              <a:spcBef>
                <a:spcPts val="0"/>
              </a:spcBef>
              <a:spcAft>
                <a:spcPts val="0"/>
              </a:spcAft>
              <a:buNone/>
            </a:pPr>
            <a:r>
              <a:rPr b="1" lang="en-US" sz="2800"/>
              <a:t>The ultrasonic positioning system is the main input to the lawn mower from the outside world.  The mower relies on the positioning system to travel in a straight path, update its job completion, and determine a lawn’s edges.  To determine its position, the lawnmower transmits ultrasound and creates a timestamp, then listens over WiFi for a response from two of the four nodes.  Upon receiving an ultrasonic pulse, the nodes create and send a timestamp over WiFi for the lawnmower’s computer to compute the ultrasound’s time in flight.  If multiplied by the speed of sound, the ultrasound’s time in flight can be converted into a distance, particularly from the lawnmower to the responding node.  Together with two responding nodes and a derivation of the distance formula, the lawnmower can determine its exact position within a rectangular lawn.  The following equations below are one of four cases the lawnmower may encounter when determining its position.  D0 and D1 are the mower’s distances from nodes 0 and 1 respectively, W and L are the lawn’s width and length respectively, and x and y are the mower’s position on a Cartesian plane.</a:t>
            </a:r>
          </a:p>
        </p:txBody>
      </p:sp>
      <p:sp>
        <p:nvSpPr>
          <p:cNvPr id="151" name="Shape 151"/>
          <p:cNvSpPr txBox="1"/>
          <p:nvPr/>
        </p:nvSpPr>
        <p:spPr>
          <a:xfrm>
            <a:off x="11705237" y="10650425"/>
            <a:ext cx="9203100" cy="1645800"/>
          </a:xfrm>
          <a:prstGeom prst="rect">
            <a:avLst/>
          </a:prstGeom>
          <a:noFill/>
          <a:ln>
            <a:noFill/>
          </a:ln>
        </p:spPr>
        <p:txBody>
          <a:bodyPr anchorCtr="0" anchor="t" bIns="45700" lIns="91425" rIns="91425" tIns="45700">
            <a:noAutofit/>
          </a:bodyPr>
          <a:lstStyle/>
          <a:p>
            <a:pPr lvl="0" marR="0" rtl="0" algn="just">
              <a:lnSpc>
                <a:spcPct val="100000"/>
              </a:lnSpc>
              <a:spcBef>
                <a:spcPts val="0"/>
              </a:spcBef>
              <a:spcAft>
                <a:spcPts val="0"/>
              </a:spcAft>
              <a:buNone/>
            </a:pPr>
            <a:r>
              <a:rPr b="1" lang="en-US" sz="2800"/>
              <a:t>The speed of sound is affected by temperature and humidity. The adjusted speed of sound due to temperature can be calculated with the below equation:</a:t>
            </a:r>
          </a:p>
          <a:p>
            <a:pPr lvl="0" rtl="0">
              <a:spcBef>
                <a:spcPts val="480"/>
              </a:spcBef>
              <a:buNone/>
            </a:pPr>
            <a:r>
              <a:rPr b="1" i="1" lang="en-US" sz="2400">
                <a:solidFill>
                  <a:schemeClr val="dk1"/>
                </a:solidFill>
              </a:rPr>
              <a:t>V = 331m/s + 0.6 m/s/C * T </a:t>
            </a:r>
          </a:p>
          <a:p>
            <a:pPr lvl="0" rtl="0">
              <a:spcBef>
                <a:spcPts val="480"/>
              </a:spcBef>
              <a:buNone/>
            </a:pPr>
            <a:r>
              <a:rPr b="1" lang="en-US" sz="2400">
                <a:solidFill>
                  <a:schemeClr val="dk1"/>
                </a:solidFill>
              </a:rPr>
              <a:t>Below are two error measurements done at two temperatures.</a:t>
            </a:r>
          </a:p>
          <a:p>
            <a:pPr lvl="0" rtl="0">
              <a:spcBef>
                <a:spcPts val="480"/>
              </a:spcBef>
              <a:buNone/>
            </a:pPr>
            <a:r>
              <a:rPr b="1" lang="en-US" sz="2400">
                <a:solidFill>
                  <a:schemeClr val="dk1"/>
                </a:solidFill>
              </a:rPr>
              <a:t>We also discovered the effect of humidity is negligible for our system.</a:t>
            </a:r>
          </a:p>
          <a:p>
            <a:pPr lvl="0" rtl="0">
              <a:spcBef>
                <a:spcPts val="480"/>
              </a:spcBef>
              <a:buClr>
                <a:schemeClr val="dk1"/>
              </a:buClr>
              <a:buFont typeface="Arial"/>
              <a:buNone/>
            </a:pPr>
            <a:r>
              <a:t/>
            </a:r>
            <a:endParaRPr b="1" sz="2400">
              <a:solidFill>
                <a:schemeClr val="dk1"/>
              </a:solidFill>
            </a:endParaRPr>
          </a:p>
        </p:txBody>
      </p:sp>
      <p:graphicFrame>
        <p:nvGraphicFramePr>
          <p:cNvPr id="152" name="Shape 152"/>
          <p:cNvGraphicFramePr/>
          <p:nvPr/>
        </p:nvGraphicFramePr>
        <p:xfrm>
          <a:off x="11349000" y="15090230"/>
          <a:ext cx="3000000" cy="3000000"/>
        </p:xfrm>
        <a:graphic>
          <a:graphicData uri="http://schemas.openxmlformats.org/drawingml/2006/table">
            <a:tbl>
              <a:tblPr>
                <a:noFill/>
                <a:tableStyleId>{95FD16A5-C953-4029-80A9-230CF16BBBC3}</a:tableStyleId>
              </a:tblPr>
              <a:tblGrid>
                <a:gridCol w="1790750"/>
                <a:gridCol w="3180600"/>
                <a:gridCol w="1789850"/>
                <a:gridCol w="3154375"/>
              </a:tblGrid>
              <a:tr h="491775">
                <a:tc gridSpan="2">
                  <a:txBody>
                    <a:bodyPr>
                      <a:noAutofit/>
                    </a:bodyPr>
                    <a:lstStyle/>
                    <a:p>
                      <a:pPr lvl="0" rtl="0">
                        <a:spcBef>
                          <a:spcPts val="0"/>
                        </a:spcBef>
                        <a:buNone/>
                      </a:pPr>
                      <a:r>
                        <a:rPr b="1" lang="en-US" sz="1800"/>
                        <a:t>For 70 degrees: V = 331 + 0.6 * 21 = 343.6</a:t>
                      </a:r>
                    </a:p>
                  </a:txBody>
                  <a:tcPr marT="91425" marB="91425" marR="91425" marL="91425"/>
                </a:tc>
                <a:tc hMerge="1"/>
                <a:tc gridSpan="2">
                  <a:txBody>
                    <a:bodyPr>
                      <a:noAutofit/>
                    </a:bodyPr>
                    <a:lstStyle/>
                    <a:p>
                      <a:pPr lvl="0" rtl="0">
                        <a:spcBef>
                          <a:spcPts val="0"/>
                        </a:spcBef>
                        <a:buNone/>
                      </a:pPr>
                      <a:r>
                        <a:rPr b="1" lang="en-US" sz="1800"/>
                        <a:t>For 100 degrees: 331 + 0.6 * 37.7 = 353.6</a:t>
                      </a:r>
                    </a:p>
                  </a:txBody>
                  <a:tcPr marT="91425" marB="91425" marR="91425" marL="91425"/>
                </a:tc>
                <a:tc hMerge="1"/>
              </a:tr>
              <a:tr h="492375">
                <a:tc>
                  <a:txBody>
                    <a:bodyPr>
                      <a:noAutofit/>
                    </a:bodyPr>
                    <a:lstStyle/>
                    <a:p>
                      <a:pPr lvl="0" rtl="0">
                        <a:spcBef>
                          <a:spcPts val="0"/>
                        </a:spcBef>
                        <a:buClr>
                          <a:srgbClr val="000000"/>
                        </a:buClr>
                        <a:buSzPct val="61111"/>
                        <a:buFont typeface="Arial"/>
                        <a:buNone/>
                      </a:pPr>
                      <a:r>
                        <a:rPr lang="en-US" sz="1800">
                          <a:solidFill>
                            <a:srgbClr val="000000"/>
                          </a:solidFill>
                        </a:rPr>
                        <a:t>Time Error (ms) </a:t>
                      </a:r>
                    </a:p>
                  </a:txBody>
                  <a:tcPr marT="91425" marB="91425" marR="91425" marL="91425"/>
                </a:tc>
                <a:tc>
                  <a:txBody>
                    <a:bodyPr>
                      <a:noAutofit/>
                    </a:bodyPr>
                    <a:lstStyle/>
                    <a:p>
                      <a:pPr lvl="0" rtl="0">
                        <a:spcBef>
                          <a:spcPts val="0"/>
                        </a:spcBef>
                        <a:buNone/>
                      </a:pPr>
                      <a:r>
                        <a:rPr lang="en-US" sz="1800"/>
                        <a:t>Distance Error (mm)           </a:t>
                      </a:r>
                    </a:p>
                  </a:txBody>
                  <a:tcPr marT="91425" marB="91425" marR="91425" marL="91425"/>
                </a:tc>
                <a:tc>
                  <a:txBody>
                    <a:bodyPr>
                      <a:noAutofit/>
                    </a:bodyPr>
                    <a:lstStyle/>
                    <a:p>
                      <a:pPr lvl="0" rtl="0">
                        <a:spcBef>
                          <a:spcPts val="0"/>
                        </a:spcBef>
                        <a:buNone/>
                      </a:pPr>
                      <a:r>
                        <a:rPr lang="en-US" sz="1800"/>
                        <a:t>Time Error (ms)</a:t>
                      </a:r>
                    </a:p>
                  </a:txBody>
                  <a:tcPr marT="91425" marB="91425" marR="91425" marL="91425"/>
                </a:tc>
                <a:tc>
                  <a:txBody>
                    <a:bodyPr>
                      <a:noAutofit/>
                    </a:bodyPr>
                    <a:lstStyle/>
                    <a:p>
                      <a:pPr lvl="0" rtl="0">
                        <a:spcBef>
                          <a:spcPts val="0"/>
                        </a:spcBef>
                        <a:buNone/>
                      </a:pPr>
                      <a:r>
                        <a:rPr lang="en-US" sz="1800"/>
                        <a:t>Distance Error (mm)</a:t>
                      </a:r>
                    </a:p>
                  </a:txBody>
                  <a:tcPr marT="91425" marB="91425" marR="91425" marL="91425"/>
                </a:tc>
              </a:tr>
              <a:tr h="492375">
                <a:tc>
                  <a:txBody>
                    <a:bodyPr>
                      <a:noAutofit/>
                    </a:bodyPr>
                    <a:lstStyle/>
                    <a:p>
                      <a:pPr lvl="0" rtl="0">
                        <a:spcBef>
                          <a:spcPts val="0"/>
                        </a:spcBef>
                        <a:buNone/>
                      </a:pPr>
                      <a:r>
                        <a:rPr lang="en-US" sz="1800"/>
                        <a:t>.001</a:t>
                      </a:r>
                    </a:p>
                  </a:txBody>
                  <a:tcPr marT="91425" marB="91425" marR="91425" marL="91425"/>
                </a:tc>
                <a:tc>
                  <a:txBody>
                    <a:bodyPr>
                      <a:noAutofit/>
                    </a:bodyPr>
                    <a:lstStyle/>
                    <a:p>
                      <a:pPr lvl="0" rtl="0">
                        <a:spcBef>
                          <a:spcPts val="0"/>
                        </a:spcBef>
                        <a:buNone/>
                      </a:pPr>
                      <a:r>
                        <a:rPr lang="en-US" sz="1800"/>
                        <a:t>.34</a:t>
                      </a:r>
                    </a:p>
                  </a:txBody>
                  <a:tcPr marT="91425" marB="91425" marR="91425" marL="91425"/>
                </a:tc>
                <a:tc>
                  <a:txBody>
                    <a:bodyPr>
                      <a:noAutofit/>
                    </a:bodyPr>
                    <a:lstStyle/>
                    <a:p>
                      <a:pPr lvl="0" rtl="0">
                        <a:spcBef>
                          <a:spcPts val="0"/>
                        </a:spcBef>
                        <a:buNone/>
                      </a:pPr>
                      <a:r>
                        <a:rPr lang="en-US" sz="1800"/>
                        <a:t>.001</a:t>
                      </a:r>
                    </a:p>
                  </a:txBody>
                  <a:tcPr marT="91425" marB="91425" marR="91425" marL="91425"/>
                </a:tc>
                <a:tc>
                  <a:txBody>
                    <a:bodyPr>
                      <a:noAutofit/>
                    </a:bodyPr>
                    <a:lstStyle/>
                    <a:p>
                      <a:pPr lvl="0" rtl="0">
                        <a:spcBef>
                          <a:spcPts val="0"/>
                        </a:spcBef>
                        <a:buNone/>
                      </a:pPr>
                      <a:r>
                        <a:rPr lang="en-US" sz="1800"/>
                        <a:t>.35</a:t>
                      </a:r>
                    </a:p>
                  </a:txBody>
                  <a:tcPr marT="91425" marB="91425" marR="91425" marL="91425"/>
                </a:tc>
              </a:tr>
              <a:tr h="492375">
                <a:tc>
                  <a:txBody>
                    <a:bodyPr>
                      <a:noAutofit/>
                    </a:bodyPr>
                    <a:lstStyle/>
                    <a:p>
                      <a:pPr lvl="0" rtl="0">
                        <a:spcBef>
                          <a:spcPts val="0"/>
                        </a:spcBef>
                        <a:buNone/>
                      </a:pPr>
                      <a:r>
                        <a:rPr lang="en-US" sz="1800"/>
                        <a:t>.01</a:t>
                      </a:r>
                    </a:p>
                  </a:txBody>
                  <a:tcPr marT="91425" marB="91425" marR="91425" marL="91425"/>
                </a:tc>
                <a:tc>
                  <a:txBody>
                    <a:bodyPr>
                      <a:noAutofit/>
                    </a:bodyPr>
                    <a:lstStyle/>
                    <a:p>
                      <a:pPr lvl="0" rtl="0">
                        <a:spcBef>
                          <a:spcPts val="0"/>
                        </a:spcBef>
                        <a:buNone/>
                      </a:pPr>
                      <a:r>
                        <a:rPr lang="en-US" sz="1800"/>
                        <a:t>3.4</a:t>
                      </a:r>
                    </a:p>
                  </a:txBody>
                  <a:tcPr marT="91425" marB="91425" marR="91425" marL="91425"/>
                </a:tc>
                <a:tc>
                  <a:txBody>
                    <a:bodyPr>
                      <a:noAutofit/>
                    </a:bodyPr>
                    <a:lstStyle/>
                    <a:p>
                      <a:pPr lvl="0" rtl="0">
                        <a:spcBef>
                          <a:spcPts val="0"/>
                        </a:spcBef>
                        <a:buNone/>
                      </a:pPr>
                      <a:r>
                        <a:rPr lang="en-US" sz="1800"/>
                        <a:t>.01</a:t>
                      </a:r>
                    </a:p>
                  </a:txBody>
                  <a:tcPr marT="91425" marB="91425" marR="91425" marL="91425"/>
                </a:tc>
                <a:tc>
                  <a:txBody>
                    <a:bodyPr>
                      <a:noAutofit/>
                    </a:bodyPr>
                    <a:lstStyle/>
                    <a:p>
                      <a:pPr lvl="0" rtl="0">
                        <a:spcBef>
                          <a:spcPts val="0"/>
                        </a:spcBef>
                        <a:buNone/>
                      </a:pPr>
                      <a:r>
                        <a:rPr lang="en-US" sz="1800"/>
                        <a:t>3.5</a:t>
                      </a:r>
                    </a:p>
                  </a:txBody>
                  <a:tcPr marT="91425" marB="91425" marR="91425" marL="91425"/>
                </a:tc>
              </a:tr>
              <a:tr h="491775">
                <a:tc>
                  <a:txBody>
                    <a:bodyPr>
                      <a:noAutofit/>
                    </a:bodyPr>
                    <a:lstStyle/>
                    <a:p>
                      <a:pPr lvl="0" rtl="0">
                        <a:spcBef>
                          <a:spcPts val="0"/>
                        </a:spcBef>
                        <a:buNone/>
                      </a:pPr>
                      <a:r>
                        <a:rPr lang="en-US" sz="1800"/>
                        <a:t>0.1</a:t>
                      </a:r>
                    </a:p>
                  </a:txBody>
                  <a:tcPr marT="91425" marB="91425" marR="91425" marL="91425"/>
                </a:tc>
                <a:tc>
                  <a:txBody>
                    <a:bodyPr>
                      <a:noAutofit/>
                    </a:bodyPr>
                    <a:lstStyle/>
                    <a:p>
                      <a:pPr lvl="0" rtl="0">
                        <a:spcBef>
                          <a:spcPts val="0"/>
                        </a:spcBef>
                        <a:buNone/>
                      </a:pPr>
                      <a:r>
                        <a:rPr lang="en-US" sz="1800"/>
                        <a:t>34</a:t>
                      </a:r>
                    </a:p>
                  </a:txBody>
                  <a:tcPr marT="91425" marB="91425" marR="91425" marL="91425"/>
                </a:tc>
                <a:tc>
                  <a:txBody>
                    <a:bodyPr>
                      <a:noAutofit/>
                    </a:bodyPr>
                    <a:lstStyle/>
                    <a:p>
                      <a:pPr lvl="0" rtl="0">
                        <a:spcBef>
                          <a:spcPts val="0"/>
                        </a:spcBef>
                        <a:buNone/>
                      </a:pPr>
                      <a:r>
                        <a:rPr lang="en-US" sz="1800"/>
                        <a:t>0.1</a:t>
                      </a:r>
                    </a:p>
                  </a:txBody>
                  <a:tcPr marT="91425" marB="91425" marR="91425" marL="91425"/>
                </a:tc>
                <a:tc>
                  <a:txBody>
                    <a:bodyPr>
                      <a:noAutofit/>
                    </a:bodyPr>
                    <a:lstStyle/>
                    <a:p>
                      <a:pPr lvl="0" rtl="0">
                        <a:spcBef>
                          <a:spcPts val="0"/>
                        </a:spcBef>
                        <a:buNone/>
                      </a:pPr>
                      <a:r>
                        <a:rPr lang="en-US" sz="1800"/>
                        <a:t>3.5</a:t>
                      </a:r>
                    </a:p>
                  </a:txBody>
                  <a:tcPr marT="91425" marB="91425" marR="91425" marL="91425"/>
                </a:tc>
              </a:tr>
              <a:tr h="491775">
                <a:tc>
                  <a:txBody>
                    <a:bodyPr>
                      <a:noAutofit/>
                    </a:bodyPr>
                    <a:lstStyle/>
                    <a:p>
                      <a:pPr lvl="0" rtl="0">
                        <a:spcBef>
                          <a:spcPts val="0"/>
                        </a:spcBef>
                        <a:buNone/>
                      </a:pPr>
                      <a:r>
                        <a:rPr lang="en-US" sz="1800"/>
                        <a:t>1</a:t>
                      </a:r>
                    </a:p>
                  </a:txBody>
                  <a:tcPr marT="91425" marB="91425" marR="91425" marL="91425"/>
                </a:tc>
                <a:tc>
                  <a:txBody>
                    <a:bodyPr>
                      <a:noAutofit/>
                    </a:bodyPr>
                    <a:lstStyle/>
                    <a:p>
                      <a:pPr lvl="0" rtl="0">
                        <a:spcBef>
                          <a:spcPts val="0"/>
                        </a:spcBef>
                        <a:buNone/>
                      </a:pPr>
                      <a:r>
                        <a:rPr lang="en-US" sz="1800"/>
                        <a:t>343</a:t>
                      </a:r>
                    </a:p>
                  </a:txBody>
                  <a:tcPr marT="91425" marB="91425" marR="91425" marL="91425"/>
                </a:tc>
                <a:tc>
                  <a:txBody>
                    <a:bodyPr>
                      <a:noAutofit/>
                    </a:bodyPr>
                    <a:lstStyle/>
                    <a:p>
                      <a:pPr lvl="0" rtl="0">
                        <a:spcBef>
                          <a:spcPts val="0"/>
                        </a:spcBef>
                        <a:buNone/>
                      </a:pPr>
                      <a:r>
                        <a:rPr lang="en-US" sz="1800"/>
                        <a:t>1</a:t>
                      </a:r>
                    </a:p>
                  </a:txBody>
                  <a:tcPr marT="91425" marB="91425" marR="91425" marL="91425"/>
                </a:tc>
                <a:tc>
                  <a:txBody>
                    <a:bodyPr>
                      <a:noAutofit/>
                    </a:bodyPr>
                    <a:lstStyle/>
                    <a:p>
                      <a:pPr lvl="0" rtl="0">
                        <a:spcBef>
                          <a:spcPts val="0"/>
                        </a:spcBef>
                        <a:buNone/>
                      </a:pPr>
                      <a:r>
                        <a:rPr lang="en-US" sz="1800"/>
                        <a:t>353</a:t>
                      </a:r>
                    </a:p>
                  </a:txBody>
                  <a:tcPr marT="91425" marB="91425" marR="91425" marL="91425"/>
                </a:tc>
              </a:tr>
              <a:tr h="491775">
                <a:tc>
                  <a:txBody>
                    <a:bodyPr>
                      <a:noAutofit/>
                    </a:bodyPr>
                    <a:lstStyle/>
                    <a:p>
                      <a:pPr lvl="0" rtl="0">
                        <a:spcBef>
                          <a:spcPts val="0"/>
                        </a:spcBef>
                        <a:buNone/>
                      </a:pPr>
                      <a:r>
                        <a:rPr lang="en-US" sz="1800"/>
                        <a:t>10</a:t>
                      </a:r>
                    </a:p>
                  </a:txBody>
                  <a:tcPr marT="91425" marB="91425" marR="91425" marL="91425"/>
                </a:tc>
                <a:tc>
                  <a:txBody>
                    <a:bodyPr>
                      <a:noAutofit/>
                    </a:bodyPr>
                    <a:lstStyle/>
                    <a:p>
                      <a:pPr lvl="0" rtl="0">
                        <a:spcBef>
                          <a:spcPts val="0"/>
                        </a:spcBef>
                        <a:buNone/>
                      </a:pPr>
                      <a:r>
                        <a:rPr lang="en-US" sz="1800"/>
                        <a:t>3436</a:t>
                      </a:r>
                    </a:p>
                  </a:txBody>
                  <a:tcPr marT="91425" marB="91425" marR="91425" marL="91425"/>
                </a:tc>
                <a:tc>
                  <a:txBody>
                    <a:bodyPr>
                      <a:noAutofit/>
                    </a:bodyPr>
                    <a:lstStyle/>
                    <a:p>
                      <a:pPr lvl="0" rtl="0">
                        <a:spcBef>
                          <a:spcPts val="0"/>
                        </a:spcBef>
                        <a:buNone/>
                      </a:pPr>
                      <a:r>
                        <a:rPr lang="en-US" sz="1800"/>
                        <a:t>10</a:t>
                      </a:r>
                    </a:p>
                  </a:txBody>
                  <a:tcPr marT="91425" marB="91425" marR="91425" marL="91425"/>
                </a:tc>
                <a:tc>
                  <a:txBody>
                    <a:bodyPr>
                      <a:noAutofit/>
                    </a:bodyPr>
                    <a:lstStyle/>
                    <a:p>
                      <a:pPr lvl="0" rtl="0">
                        <a:spcBef>
                          <a:spcPts val="0"/>
                        </a:spcBef>
                        <a:buNone/>
                      </a:pPr>
                      <a:r>
                        <a:rPr lang="en-US" sz="1800"/>
                        <a:t>3536</a:t>
                      </a:r>
                    </a:p>
                  </a:txBody>
                  <a:tcPr marT="91425" marB="91425" marR="91425" marL="91425"/>
                </a:tc>
              </a:tr>
            </a:tbl>
          </a:graphicData>
        </a:graphic>
      </p:graphicFrame>
      <p:graphicFrame>
        <p:nvGraphicFramePr>
          <p:cNvPr id="153" name="Shape 153"/>
          <p:cNvGraphicFramePr/>
          <p:nvPr/>
        </p:nvGraphicFramePr>
        <p:xfrm>
          <a:off x="647712" y="25461725"/>
          <a:ext cx="3000000" cy="3000000"/>
        </p:xfrm>
        <a:graphic>
          <a:graphicData uri="http://schemas.openxmlformats.org/drawingml/2006/table">
            <a:tbl>
              <a:tblPr>
                <a:noFill/>
                <a:tableStyleId>{37969F31-3117-4D76-97CE-E21524B8687E}</a:tableStyleId>
              </a:tblPr>
              <a:tblGrid>
                <a:gridCol w="3197225"/>
                <a:gridCol w="3197225"/>
                <a:gridCol w="3282950"/>
              </a:tblGrid>
              <a:tr h="472850">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000" u="none" cap="none" strike="noStrike">
                          <a:solidFill>
                            <a:srgbClr val="000000"/>
                          </a:solidFill>
                          <a:latin typeface="Times New Roman"/>
                          <a:ea typeface="Times New Roman"/>
                          <a:cs typeface="Times New Roman"/>
                          <a:sym typeface="Times New Roman"/>
                        </a:rPr>
                        <a:t>Part</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254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000" u="none" cap="none" strike="noStrike">
                          <a:solidFill>
                            <a:srgbClr val="000000"/>
                          </a:solidFill>
                          <a:latin typeface="Times New Roman"/>
                          <a:ea typeface="Times New Roman"/>
                          <a:cs typeface="Times New Roman"/>
                          <a:sym typeface="Times New Roman"/>
                        </a:rPr>
                        <a:t>Development</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254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000" u="none" cap="none" strike="noStrike">
                          <a:solidFill>
                            <a:srgbClr val="000000"/>
                          </a:solidFill>
                          <a:latin typeface="Times New Roman"/>
                          <a:ea typeface="Times New Roman"/>
                          <a:cs typeface="Times New Roman"/>
                          <a:sym typeface="Times New Roman"/>
                        </a:rPr>
                        <a:t>Production (1000)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25400">
                      <a:solidFill>
                        <a:srgbClr val="000000"/>
                      </a:solidFill>
                      <a:prstDash val="solid"/>
                      <a:round/>
                      <a:headEnd len="med" w="med" type="none"/>
                      <a:tailEnd len="med" w="med" type="none"/>
                    </a:lnB>
                  </a:tcPr>
                </a:tc>
              </a:tr>
              <a:tr h="440675">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lang="en-US" sz="1800">
                          <a:latin typeface="Times New Roman"/>
                          <a:ea typeface="Times New Roman"/>
                          <a:cs typeface="Times New Roman"/>
                          <a:sym typeface="Times New Roman"/>
                        </a:rPr>
                        <a:t>Motor System</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54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$150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54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lang="en-US" sz="1800">
                          <a:latin typeface="Times New Roman"/>
                          <a:ea typeface="Times New Roman"/>
                          <a:cs typeface="Times New Roman"/>
                          <a:sym typeface="Times New Roman"/>
                        </a:rPr>
                        <a:t>$11.062</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254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42600">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Intel Edison</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lang="en-US" sz="1800">
                          <a:latin typeface="Times New Roman"/>
                          <a:ea typeface="Times New Roman"/>
                          <a:cs typeface="Times New Roman"/>
                          <a:sym typeface="Times New Roman"/>
                        </a:rPr>
                        <a:t>$50 (Previously owned)</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50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r>
              <a:tr h="440675">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Node Housings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72</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72</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42600">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Node Internals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88</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88</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r>
              <a:tr h="442600">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PCB</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lang="en-US" sz="1800">
                          <a:latin typeface="Times New Roman"/>
                          <a:ea typeface="Times New Roman"/>
                          <a:cs typeface="Times New Roman"/>
                          <a:sym typeface="Times New Roman"/>
                        </a:rPr>
                        <a:t>$5</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lang="en-US" sz="1800">
                          <a:latin typeface="Times New Roman"/>
                          <a:ea typeface="Times New Roman"/>
                          <a:cs typeface="Times New Roman"/>
                          <a:sym typeface="Times New Roman"/>
                        </a:rPr>
                        <a:t>$5</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40675">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Arduino Block</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$14.95</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12.71</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r>
              <a:tr h="442600">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lm350T</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2.61</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1.11</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42600">
                <a:tc>
                  <a:txBody>
                    <a:bodyPr>
                      <a:noAutofit/>
                    </a:bodyPr>
                    <a:lstStyle/>
                    <a:p>
                      <a:pPr lvl="0" rtl="0" algn="ctr">
                        <a:spcBef>
                          <a:spcPts val="0"/>
                        </a:spcBef>
                        <a:buClr>
                          <a:schemeClr val="dk1"/>
                        </a:buClr>
                        <a:buSzPct val="25000"/>
                        <a:buFont typeface="Times New Roman"/>
                        <a:buNone/>
                      </a:pPr>
                      <a:r>
                        <a:rPr lang="en-US" sz="1800">
                          <a:solidFill>
                            <a:schemeClr val="dk1"/>
                          </a:solidFill>
                          <a:latin typeface="Times New Roman"/>
                          <a:ea typeface="Times New Roman"/>
                          <a:cs typeface="Times New Roman"/>
                          <a:sym typeface="Times New Roman"/>
                        </a:rPr>
                        <a:t>Resistors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5.58</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2.89</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r>
              <a:tr h="442600">
                <a:tc>
                  <a:txBody>
                    <a:bodyPr>
                      <a:noAutofit/>
                    </a:bodyPr>
                    <a:lstStyle/>
                    <a:p>
                      <a:pPr lvl="0" rtl="0" algn="ctr">
                        <a:spcBef>
                          <a:spcPts val="0"/>
                        </a:spcBef>
                        <a:buNone/>
                      </a:pPr>
                      <a:r>
                        <a:rPr lang="en-US" sz="1800">
                          <a:solidFill>
                            <a:schemeClr val="dk1"/>
                          </a:solidFill>
                          <a:latin typeface="Times New Roman"/>
                          <a:ea typeface="Times New Roman"/>
                          <a:cs typeface="Times New Roman"/>
                          <a:sym typeface="Times New Roman"/>
                        </a:rPr>
                        <a:t>Capacitors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$4.50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$1.30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42600">
                <a:tc>
                  <a:txBody>
                    <a:bodyPr>
                      <a:noAutofit/>
                    </a:bodyPr>
                    <a:lstStyle/>
                    <a:p>
                      <a:pPr lvl="0" rtl="0" algn="ctr">
                        <a:spcBef>
                          <a:spcPts val="0"/>
                        </a:spcBef>
                        <a:buNone/>
                      </a:pPr>
                      <a:r>
                        <a:rPr lang="en-US" sz="1800">
                          <a:solidFill>
                            <a:schemeClr val="dk1"/>
                          </a:solidFill>
                          <a:latin typeface="Times New Roman"/>
                          <a:ea typeface="Times New Roman"/>
                          <a:cs typeface="Times New Roman"/>
                          <a:sym typeface="Times New Roman"/>
                        </a:rPr>
                        <a:t>Transistors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$4.40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$.93</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r>
              <a:tr h="442600">
                <a:tc>
                  <a:txBody>
                    <a:bodyPr>
                      <a:noAutofit/>
                    </a:bodyPr>
                    <a:lstStyle/>
                    <a:p>
                      <a:pPr lvl="0" rtl="0" algn="ctr">
                        <a:spcBef>
                          <a:spcPts val="0"/>
                        </a:spcBef>
                        <a:buNone/>
                      </a:pPr>
                      <a:r>
                        <a:rPr lang="en-US" sz="1800">
                          <a:solidFill>
                            <a:schemeClr val="dk1"/>
                          </a:solidFill>
                          <a:latin typeface="Times New Roman"/>
                          <a:ea typeface="Times New Roman"/>
                          <a:cs typeface="Times New Roman"/>
                          <a:sym typeface="Times New Roman"/>
                        </a:rPr>
                        <a:t>Circuit Boards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$29.70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$22.50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42600">
                <a:tc>
                  <a:txBody>
                    <a:bodyPr>
                      <a:noAutofit/>
                    </a:bodyPr>
                    <a:lstStyle/>
                    <a:p>
                      <a:pPr lvl="0" rtl="0" algn="ctr">
                        <a:spcBef>
                          <a:spcPts val="0"/>
                        </a:spcBef>
                        <a:buNone/>
                      </a:pPr>
                      <a:r>
                        <a:rPr lang="en-US" sz="1800">
                          <a:solidFill>
                            <a:schemeClr val="dk1"/>
                          </a:solidFill>
                          <a:latin typeface="Times New Roman"/>
                          <a:ea typeface="Times New Roman"/>
                          <a:cs typeface="Times New Roman"/>
                          <a:sym typeface="Times New Roman"/>
                        </a:rPr>
                        <a:t>AC/DC blocks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$30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$30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CCCCC"/>
                    </a:solidFill>
                  </a:tcPr>
                </a:tc>
              </a:tr>
              <a:tr h="442600">
                <a:tc>
                  <a:txBody>
                    <a:bodyPr>
                      <a:noAutofit/>
                    </a:bodyPr>
                    <a:lstStyle/>
                    <a:p>
                      <a:pPr lvl="0" rtl="0" algn="ctr">
                        <a:spcBef>
                          <a:spcPts val="0"/>
                        </a:spcBef>
                        <a:buNone/>
                      </a:pPr>
                      <a:r>
                        <a:rPr lang="en-US" sz="1800">
                          <a:solidFill>
                            <a:schemeClr val="dk1"/>
                          </a:solidFill>
                          <a:latin typeface="Times New Roman"/>
                          <a:ea typeface="Times New Roman"/>
                          <a:cs typeface="Times New Roman"/>
                          <a:sym typeface="Times New Roman"/>
                        </a:rPr>
                        <a:t>Chassis</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$35</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None/>
                      </a:pPr>
                      <a:r>
                        <a:rPr lang="en-US" sz="1800">
                          <a:latin typeface="Times New Roman"/>
                          <a:ea typeface="Times New Roman"/>
                          <a:cs typeface="Times New Roman"/>
                          <a:sym typeface="Times New Roman"/>
                        </a:rPr>
                        <a:t>$35</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r h="438075">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Total</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497.74</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lang="en-US" sz="1800">
                          <a:latin typeface="Times New Roman"/>
                          <a:ea typeface="Times New Roman"/>
                          <a:cs typeface="Times New Roman"/>
                          <a:sym typeface="Times New Roman"/>
                        </a:rPr>
                        <a:t>$322.50</a:t>
                      </a:r>
                    </a:p>
                  </a:txBody>
                  <a:tcPr marT="45725" marB="45725"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bl>
          </a:graphicData>
        </a:graphic>
      </p:graphicFrame>
      <p:pic>
        <p:nvPicPr>
          <p:cNvPr id="154" name="Shape 154"/>
          <p:cNvPicPr preferRelativeResize="0"/>
          <p:nvPr/>
        </p:nvPicPr>
        <p:blipFill>
          <a:blip r:embed="rId4">
            <a:alphaModFix/>
          </a:blip>
          <a:stretch>
            <a:fillRect/>
          </a:stretch>
        </p:blipFill>
        <p:spPr>
          <a:xfrm>
            <a:off x="2751263" y="21833037"/>
            <a:ext cx="5645673" cy="2690025"/>
          </a:xfrm>
          <a:prstGeom prst="rect">
            <a:avLst/>
          </a:prstGeom>
          <a:noFill/>
          <a:ln>
            <a:noFill/>
          </a:ln>
        </p:spPr>
      </p:pic>
      <p:sp>
        <p:nvSpPr>
          <p:cNvPr id="155" name="Shape 155"/>
          <p:cNvSpPr txBox="1"/>
          <p:nvPr/>
        </p:nvSpPr>
        <p:spPr>
          <a:xfrm>
            <a:off x="972550" y="2851200"/>
            <a:ext cx="9203100" cy="3644700"/>
          </a:xfrm>
          <a:prstGeom prst="rect">
            <a:avLst/>
          </a:prstGeom>
          <a:noFill/>
          <a:ln>
            <a:noFill/>
          </a:ln>
        </p:spPr>
        <p:txBody>
          <a:bodyPr anchorCtr="0" anchor="t" bIns="45700" lIns="91425" rIns="91425" tIns="45700">
            <a:noAutofit/>
          </a:bodyPr>
          <a:lstStyle/>
          <a:p>
            <a:pPr lvl="0" rtl="0">
              <a:spcBef>
                <a:spcPts val="480"/>
              </a:spcBef>
              <a:buClr>
                <a:schemeClr val="dk1"/>
              </a:buClr>
              <a:buSzPct val="39285"/>
              <a:buFont typeface="Arial"/>
              <a:buNone/>
            </a:pPr>
            <a:r>
              <a:rPr b="1" lang="en-US" sz="2800"/>
              <a:t>The PCB for our system is a charging circuit for the 11.1V Li-Po battery that powers the Edison and motors in the mower. It charges all three cells up to 4.2V and makes sure the cells do not exceed that limit by using LM350T voltage regulators. As the voltage of a cell approaches 4.2V, the current going into each cell gradually decreases until it is practically zero amps and the cell is fully charged.</a:t>
            </a:r>
          </a:p>
        </p:txBody>
      </p:sp>
      <p:sp>
        <p:nvSpPr>
          <p:cNvPr id="156" name="Shape 156"/>
          <p:cNvSpPr txBox="1"/>
          <p:nvPr/>
        </p:nvSpPr>
        <p:spPr>
          <a:xfrm>
            <a:off x="11468100" y="20050125"/>
            <a:ext cx="9677400" cy="8349300"/>
          </a:xfrm>
          <a:prstGeom prst="rect">
            <a:avLst/>
          </a:prstGeom>
          <a:noFill/>
          <a:ln>
            <a:noFill/>
          </a:ln>
        </p:spPr>
        <p:txBody>
          <a:bodyPr anchorCtr="0" anchor="t" bIns="45700" lIns="91425" rIns="91425" tIns="45700">
            <a:noAutofit/>
          </a:bodyPr>
          <a:lstStyle/>
          <a:p>
            <a:pPr indent="-406400" lvl="0" marL="457200" marR="0" rtl="0" algn="just">
              <a:lnSpc>
                <a:spcPct val="100000"/>
              </a:lnSpc>
              <a:spcBef>
                <a:spcPts val="0"/>
              </a:spcBef>
              <a:spcAft>
                <a:spcPts val="0"/>
              </a:spcAft>
              <a:buSzPct val="100000"/>
              <a:buChar char="●"/>
            </a:pPr>
            <a:r>
              <a:rPr b="1" lang="en-US" sz="2800"/>
              <a:t>We tested </a:t>
            </a:r>
            <a:r>
              <a:rPr b="1" lang="en-US" sz="2800"/>
              <a:t>the communication between the arduinos on the nodes and the Intel Edison on the lawnmower. Once we could send UDP datagrams over WiFi we were able to successfully send timestamps.</a:t>
            </a:r>
          </a:p>
          <a:p>
            <a:pPr lvl="0" marR="0" rtl="0" algn="just">
              <a:lnSpc>
                <a:spcPct val="100000"/>
              </a:lnSpc>
              <a:spcBef>
                <a:spcPts val="0"/>
              </a:spcBef>
              <a:spcAft>
                <a:spcPts val="0"/>
              </a:spcAft>
              <a:buNone/>
            </a:pPr>
            <a:r>
              <a:t/>
            </a:r>
            <a:endParaRPr b="1" sz="2800"/>
          </a:p>
          <a:p>
            <a:pPr indent="-406400" lvl="0" marL="457200" marR="0" rtl="0" algn="just">
              <a:lnSpc>
                <a:spcPct val="100000"/>
              </a:lnSpc>
              <a:spcBef>
                <a:spcPts val="0"/>
              </a:spcBef>
              <a:spcAft>
                <a:spcPts val="0"/>
              </a:spcAft>
              <a:buSzPct val="100000"/>
              <a:buChar char="●"/>
            </a:pPr>
            <a:r>
              <a:rPr b="1" lang="en-US" sz="2800"/>
              <a:t>We tested the location algorithm by using fake timestamps and distances to make sure we could actually find the position mathematically.</a:t>
            </a:r>
          </a:p>
          <a:p>
            <a:pPr lvl="0" marR="0" rtl="0" algn="just">
              <a:lnSpc>
                <a:spcPct val="100000"/>
              </a:lnSpc>
              <a:spcBef>
                <a:spcPts val="0"/>
              </a:spcBef>
              <a:spcAft>
                <a:spcPts val="0"/>
              </a:spcAft>
              <a:buNone/>
            </a:pPr>
            <a:r>
              <a:rPr b="1" lang="en-US" sz="2800"/>
              <a:t> </a:t>
            </a:r>
          </a:p>
          <a:p>
            <a:pPr indent="-406400" lvl="0" marL="457200" marR="0" rtl="0" algn="just">
              <a:lnSpc>
                <a:spcPct val="100000"/>
              </a:lnSpc>
              <a:spcBef>
                <a:spcPts val="0"/>
              </a:spcBef>
              <a:spcAft>
                <a:spcPts val="0"/>
              </a:spcAft>
              <a:buSzPct val="100000"/>
              <a:buChar char="●"/>
            </a:pPr>
            <a:r>
              <a:rPr b="1" lang="en-US" sz="2800"/>
              <a:t>We designed, built and tested our own ultrasonic transmitter and receiver circuits. Each circuit was first tested separately with ultrasonic range finders and then tested together once we knew they were both working. </a:t>
            </a:r>
          </a:p>
          <a:p>
            <a:pPr lvl="0" marR="0" rtl="0" algn="just">
              <a:lnSpc>
                <a:spcPct val="100000"/>
              </a:lnSpc>
              <a:spcBef>
                <a:spcPts val="0"/>
              </a:spcBef>
              <a:spcAft>
                <a:spcPts val="0"/>
              </a:spcAft>
              <a:buNone/>
            </a:pPr>
            <a:r>
              <a:t/>
            </a:r>
            <a:endParaRPr b="1" sz="2800"/>
          </a:p>
          <a:p>
            <a:pPr indent="-406400" lvl="0" marL="457200" marR="0" rtl="0" algn="just">
              <a:lnSpc>
                <a:spcPct val="100000"/>
              </a:lnSpc>
              <a:spcBef>
                <a:spcPts val="0"/>
              </a:spcBef>
              <a:spcAft>
                <a:spcPts val="0"/>
              </a:spcAft>
              <a:buSzPct val="100000"/>
              <a:buChar char="●"/>
            </a:pPr>
            <a:r>
              <a:rPr b="1" lang="en-US" sz="2800"/>
              <a:t>After designing and simulating the circuit to charge the Li-Po battery, we tracked the voltage and current over time until the battery was fully charged. The test confirmed the circuit operates as designed.</a:t>
            </a:r>
          </a:p>
          <a:p>
            <a:pPr lvl="0" marR="0" rtl="0" algn="just">
              <a:lnSpc>
                <a:spcPct val="100000"/>
              </a:lnSpc>
              <a:spcBef>
                <a:spcPts val="0"/>
              </a:spcBef>
              <a:spcAft>
                <a:spcPts val="0"/>
              </a:spcAft>
              <a:buNone/>
            </a:pPr>
            <a:r>
              <a:t/>
            </a:r>
            <a:endParaRPr b="1" sz="2800"/>
          </a:p>
        </p:txBody>
      </p:sp>
      <p:pic>
        <p:nvPicPr>
          <p:cNvPr descr="CellVoltages.png" id="157" name="Shape 157"/>
          <p:cNvPicPr preferRelativeResize="0"/>
          <p:nvPr/>
        </p:nvPicPr>
        <p:blipFill>
          <a:blip r:embed="rId5">
            <a:alphaModFix/>
          </a:blip>
          <a:stretch>
            <a:fillRect/>
          </a:stretch>
        </p:blipFill>
        <p:spPr>
          <a:xfrm>
            <a:off x="16696150" y="28263075"/>
            <a:ext cx="4301500" cy="4080724"/>
          </a:xfrm>
          <a:prstGeom prst="rect">
            <a:avLst/>
          </a:prstGeom>
          <a:noFill/>
          <a:ln>
            <a:noFill/>
          </a:ln>
        </p:spPr>
      </p:pic>
      <p:pic>
        <p:nvPicPr>
          <p:cNvPr descr="cell1Current.png" id="158" name="Shape 158"/>
          <p:cNvPicPr preferRelativeResize="0"/>
          <p:nvPr/>
        </p:nvPicPr>
        <p:blipFill>
          <a:blip r:embed="rId6">
            <a:alphaModFix/>
          </a:blip>
          <a:stretch>
            <a:fillRect/>
          </a:stretch>
        </p:blipFill>
        <p:spPr>
          <a:xfrm>
            <a:off x="11572999" y="28839124"/>
            <a:ext cx="4868124" cy="29286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