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9144000"/>
  <p:notesSz cx="6858000" cy="9144000"/>
  <p:embeddedFontLst>
    <p:embeddedFont>
      <p:font typeface="Arim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E4E2D813-64BA-4BCB-B5E5-AEEAAD09C71D}">
  <a:tblStyle styleId="{E4E2D813-64BA-4BCB-B5E5-AEEAAD09C71D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imo-italic.fntdata"/><Relationship Id="rId20" Type="http://schemas.openxmlformats.org/officeDocument/2006/relationships/slide" Target="slides/slide15.xml"/><Relationship Id="rId41" Type="http://schemas.openxmlformats.org/officeDocument/2006/relationships/font" Target="fonts/Arimo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Arimo-bold.fntdata"/><Relationship Id="rId16" Type="http://schemas.openxmlformats.org/officeDocument/2006/relationships/slide" Target="slides/slide11.xml"/><Relationship Id="rId38" Type="http://schemas.openxmlformats.org/officeDocument/2006/relationships/font" Target="fonts/Arim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85837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" type="body"/>
          </p:nvPr>
        </p:nvSpPr>
        <p:spPr>
          <a:xfrm>
            <a:off x="985837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idx="1" type="body"/>
          </p:nvPr>
        </p:nvSpPr>
        <p:spPr>
          <a:xfrm>
            <a:off x="985837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SEAL3.jpg                                                      00006BACMac OS X                       B94893B7:" id="17" name="Shape 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133600" y="2632075"/>
            <a:ext cx="4267199" cy="42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/>
          <p:nvPr>
            <p:ph idx="1" type="subTitle"/>
          </p:nvPr>
        </p:nvSpPr>
        <p:spPr>
          <a:xfrm>
            <a:off x="1790700" y="3124200"/>
            <a:ext cx="5562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9" name="Shape 19"/>
          <p:cNvSpPr txBox="1"/>
          <p:nvPr>
            <p:ph type="ctrTitle"/>
          </p:nvPr>
        </p:nvSpPr>
        <p:spPr>
          <a:xfrm>
            <a:off x="1143000" y="14478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7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0" name="Shape 20"/>
          <p:cNvSpPr/>
          <p:nvPr/>
        </p:nvSpPr>
        <p:spPr>
          <a:xfrm>
            <a:off x="6156325" y="5943600"/>
            <a:ext cx="301307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21" name="Shape 21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/>
        </p:nvSpPr>
        <p:spPr>
          <a:xfrm>
            <a:off x="1676400" y="830262"/>
            <a:ext cx="1219199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Untitled-1.jpg                                                 00000893 keithpaul                      BC07756D:" id="23" name="Shape 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24" name="Shape 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012" y="357187"/>
            <a:ext cx="3049586" cy="404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/>
          <p:nvPr/>
        </p:nvSpPr>
        <p:spPr>
          <a:xfrm>
            <a:off x="152400" y="6172200"/>
            <a:ext cx="88812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			   Advisor: Professor Anderson</a:t>
            </a:r>
          </a:p>
        </p:txBody>
      </p:sp>
      <p:cxnSp>
        <p:nvCxnSpPr>
          <p:cNvPr id="27" name="Shape 27"/>
          <p:cNvCxnSpPr/>
          <p:nvPr/>
        </p:nvCxnSpPr>
        <p:spPr>
          <a:xfrm>
            <a:off x="0" y="6096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 rot="5400000">
            <a:off x="2209800" y="-457199"/>
            <a:ext cx="4495800" cy="815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 rot="5400000">
            <a:off x="5410200" y="2133599"/>
            <a:ext cx="5257799" cy="220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 rot="5400000">
            <a:off x="914400" y="0"/>
            <a:ext cx="5257799" cy="64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81000" y="13716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81000" y="1371600"/>
            <a:ext cx="40005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4533900" y="1371600"/>
            <a:ext cx="40005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3" name="Shape 5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3.jpg"/><Relationship Id="rId2" Type="http://schemas.openxmlformats.org/officeDocument/2006/relationships/image" Target="../media/image4.jp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idx="1" type="body"/>
          </p:nvPr>
        </p:nvSpPr>
        <p:spPr>
          <a:xfrm>
            <a:off x="381000" y="13716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Shape 7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" name="Shape 8"/>
          <p:cNvSpPr/>
          <p:nvPr/>
        </p:nvSpPr>
        <p:spPr>
          <a:xfrm>
            <a:off x="6156325" y="5943600"/>
            <a:ext cx="301307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9" name="Shape 9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Untitled-1.jpg                                                 00000893 keithpaul                      BC07756D:"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11" name="Shape 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14300"/>
            <a:ext cx="2592387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/>
          <p:nvPr/>
        </p:nvSpPr>
        <p:spPr>
          <a:xfrm>
            <a:off x="8382000" y="6172200"/>
            <a:ext cx="609599" cy="309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14" name="Shape 14"/>
          <p:cNvSpPr/>
          <p:nvPr/>
        </p:nvSpPr>
        <p:spPr>
          <a:xfrm>
            <a:off x="152400" y="6172200"/>
            <a:ext cx="50910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15" name="Shape 15"/>
          <p:cNvCxnSpPr/>
          <p:nvPr/>
        </p:nvCxnSpPr>
        <p:spPr>
          <a:xfrm>
            <a:off x="0" y="6096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1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idx="1" type="subTitle"/>
          </p:nvPr>
        </p:nvSpPr>
        <p:spPr>
          <a:xfrm>
            <a:off x="1790700" y="2899175"/>
            <a:ext cx="5562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25000"/>
              <a:buFont typeface="Times New Roman"/>
              <a:buNone/>
            </a:pPr>
            <a:r>
              <a:rPr lang="en-US" sz="3600"/>
              <a:t>Team LOM</a:t>
            </a:r>
          </a:p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25000"/>
              <a:buFont typeface="Times New Roman"/>
              <a:buNone/>
            </a:pPr>
            <a:br>
              <a:rPr lang="en-US"/>
            </a:br>
            <a:r>
              <a:rPr lang="en-US"/>
              <a:t>March 7, 2017</a:t>
            </a:r>
          </a:p>
        </p:txBody>
      </p:sp>
      <p:sp>
        <p:nvSpPr>
          <p:cNvPr id="66" name="Shape 66"/>
          <p:cNvSpPr txBox="1"/>
          <p:nvPr>
            <p:ph type="ctrTitle"/>
          </p:nvPr>
        </p:nvSpPr>
        <p:spPr>
          <a:xfrm>
            <a:off x="1143000" y="14478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rIns="90475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/>
              <a:t>Completed</a:t>
            </a:r>
            <a:r>
              <a:rPr lang="en-US" sz="3600"/>
              <a:t> Design Review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CDR Deliverables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Improved accuracy of location detection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Mower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Chassis with wheels and motors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Control motors with Edison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Nodes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Node Housing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Charging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Completed Circuit Testing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Completed PCB fabrication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4294967295" type="body"/>
          </p:nvPr>
        </p:nvSpPr>
        <p:spPr>
          <a:xfrm>
            <a:off x="495300" y="1565400"/>
            <a:ext cx="8153400" cy="3727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Charging Circuit Demonstration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Charging Circuit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11.1 V 2200mAh LiPo Battery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3 Cells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Max voltage capacity: 4.2V each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Max charging current: 2.2A each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0036.jpg" id="151" name="Shape 151"/>
          <p:cNvPicPr preferRelativeResize="0"/>
          <p:nvPr/>
        </p:nvPicPr>
        <p:blipFill rotWithShape="1">
          <a:blip r:embed="rId3">
            <a:alphaModFix/>
          </a:blip>
          <a:srcRect b="28230" l="4354" r="4363" t="-1862"/>
          <a:stretch/>
        </p:blipFill>
        <p:spPr>
          <a:xfrm>
            <a:off x="1056500" y="3019350"/>
            <a:ext cx="2648048" cy="28480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0037.jpg" id="152" name="Shape 152"/>
          <p:cNvPicPr preferRelativeResize="0"/>
          <p:nvPr/>
        </p:nvPicPr>
        <p:blipFill rotWithShape="1">
          <a:blip r:embed="rId4">
            <a:alphaModFix/>
          </a:blip>
          <a:srcRect b="15881" l="0" r="4933" t="0"/>
          <a:stretch/>
        </p:blipFill>
        <p:spPr>
          <a:xfrm>
            <a:off x="4979650" y="3019350"/>
            <a:ext cx="2413873" cy="284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Charging Circuit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25" y="1410349"/>
            <a:ext cx="3843449" cy="429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0199" y="1276675"/>
            <a:ext cx="3968025" cy="238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0200" y="3658549"/>
            <a:ext cx="3843449" cy="231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152400" y="559025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Ultrasonic Location System: Intel Edison Problems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Unable to use for our real-time system - OS preemptions create unneeded and unpredictable delays.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D</a:t>
            </a:r>
            <a:r>
              <a:rPr lang="en-US"/>
              <a:t>elay is unpredictable due to the C function “usleep.”  sleep(5) will delay for </a:t>
            </a:r>
            <a:r>
              <a:rPr i="1" lang="en-US"/>
              <a:t>at least</a:t>
            </a:r>
            <a:r>
              <a:rPr lang="en-US"/>
              <a:t> 5 seconds.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Demonstration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Intel Edison Problems</a:t>
            </a:r>
          </a:p>
        </p:txBody>
      </p:sp>
      <p:pic>
        <p:nvPicPr>
          <p:cNvPr descr="edison-arduino-delay1.PNG"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28475"/>
            <a:ext cx="9144000" cy="4387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Intel Edison Problems</a:t>
            </a:r>
          </a:p>
        </p:txBody>
      </p:sp>
      <p:pic>
        <p:nvPicPr>
          <p:cNvPr descr="EdisonGraph2.png"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586" y="1565300"/>
            <a:ext cx="8364825" cy="479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>
            <p:ph idx="1" type="body"/>
          </p:nvPr>
        </p:nvSpPr>
        <p:spPr>
          <a:xfrm>
            <a:off x="304800" y="1175075"/>
            <a:ext cx="7883100" cy="60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Same code, different run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Intel Edison Problems</a:t>
            </a:r>
          </a:p>
        </p:txBody>
      </p:sp>
      <p:pic>
        <p:nvPicPr>
          <p:cNvPr descr="EdisonPreemptions.png"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912" y="2074249"/>
            <a:ext cx="8938174" cy="399477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>
            <p:ph idx="1" type="body"/>
          </p:nvPr>
        </p:nvSpPr>
        <p:spPr>
          <a:xfrm>
            <a:off x="381000" y="1371600"/>
            <a:ext cx="8153400" cy="82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Gaps represent OS preemptions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Intel Edison Problems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381000" y="1371600"/>
            <a:ext cx="8153400" cy="82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Zoomed in - Delay unpredictable!</a:t>
            </a:r>
          </a:p>
        </p:txBody>
      </p:sp>
      <p:pic>
        <p:nvPicPr>
          <p:cNvPr descr="EdisonPreemptions_Zoom.png"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075" y="1932775"/>
            <a:ext cx="8779849" cy="418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Attempts to Fix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Using memory mapped I/O for GPIO pins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Setting priority of thread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Busy waiting instead of using system sleep calls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Busy waiting is only accurate up to 800ms - we need at most 5 seconds.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Demonstration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rIns="90475" tIns="4445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/>
              <a:t>Lawn-O-Matic (LOM)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1490462" y="3009012"/>
            <a:ext cx="227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Robert Cocomello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ECE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5060925" y="3009012"/>
            <a:ext cx="227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Jeremy Doe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CSE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1454175" y="5028800"/>
            <a:ext cx="227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Jonathan Scibelli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CSE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5060925" y="5113325"/>
            <a:ext cx="227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Ahmet Yanbul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CSE</a:t>
            </a: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b="0" l="20988" r="16378" t="8164"/>
          <a:stretch/>
        </p:blipFill>
        <p:spPr>
          <a:xfrm>
            <a:off x="1490487" y="1624650"/>
            <a:ext cx="1258824" cy="138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 rotWithShape="1">
          <a:blip r:embed="rId4">
            <a:alphaModFix/>
          </a:blip>
          <a:srcRect b="15834" l="32682" r="19199" t="9298"/>
          <a:stretch/>
        </p:blipFill>
        <p:spPr>
          <a:xfrm>
            <a:off x="1490462" y="3644425"/>
            <a:ext cx="1186251" cy="138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 rotWithShape="1">
          <a:blip r:embed="rId5">
            <a:alphaModFix/>
          </a:blip>
          <a:srcRect b="11537" l="19224" r="18173" t="13980"/>
          <a:stretch/>
        </p:blipFill>
        <p:spPr>
          <a:xfrm>
            <a:off x="5060912" y="3559924"/>
            <a:ext cx="1740825" cy="155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 rotWithShape="1">
          <a:blip r:embed="rId6">
            <a:alphaModFix/>
          </a:blip>
          <a:srcRect b="0" l="17996" r="19818" t="12914"/>
          <a:stretch/>
        </p:blipFill>
        <p:spPr>
          <a:xfrm>
            <a:off x="5243275" y="1594137"/>
            <a:ext cx="1376122" cy="144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Attempts to Fix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edison-arduino-delay2.PNG"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346375"/>
            <a:ext cx="8227776" cy="454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Alternative - Using Two Arduinos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381000" y="1371600"/>
            <a:ext cx="8153400" cy="4596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Real-time system - No preemptions!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 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2286000">
              <a:spcBef>
                <a:spcPts val="0"/>
              </a:spcBef>
              <a:buNone/>
            </a:pPr>
            <a:r>
              <a:rPr lang="en-US"/>
              <a:t>No use Demonstrating</a:t>
            </a:r>
          </a:p>
        </p:txBody>
      </p:sp>
      <p:pic>
        <p:nvPicPr>
          <p:cNvPr descr="ArduinoPulseTrain.png"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487" y="2049062"/>
            <a:ext cx="8074425" cy="324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Alternative - Using Two Arduinos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381000" y="1371600"/>
            <a:ext cx="8153400" cy="4596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Real-time system - No preemptions!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Arduino Block for Edison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  No use Demonstrating</a:t>
            </a:r>
          </a:p>
        </p:txBody>
      </p:sp>
      <p:pic>
        <p:nvPicPr>
          <p:cNvPr descr="ArduinoBlock.png"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7975" y="2804924"/>
            <a:ext cx="4418049" cy="29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Alternative - Using Two Arduinos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arduino-arduino-delay1.PNG"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371600"/>
            <a:ext cx="7904700" cy="443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Alternative - Using Two Arduinos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Arduino still has delays every 1.2ms - predictable!</a:t>
            </a:r>
          </a:p>
        </p:txBody>
      </p:sp>
      <p:pic>
        <p:nvPicPr>
          <p:cNvPr descr="ArduinoDelay.png"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424" y="2309187"/>
            <a:ext cx="8221150" cy="262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Alternative - Using Two Arduinos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Zoomed in</a:t>
            </a:r>
          </a:p>
        </p:txBody>
      </p:sp>
      <p:pic>
        <p:nvPicPr>
          <p:cNvPr descr="ArduinoDelay_Zoom.png"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975" y="2162162"/>
            <a:ext cx="7820025" cy="37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Alternative - Using Two Arduinos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Delay is predictable - we can fix the issue in software.</a:t>
            </a:r>
          </a:p>
        </p:txBody>
      </p:sp>
      <p:pic>
        <p:nvPicPr>
          <p:cNvPr descr="arduino-arduino-delay1.5.PNG"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6737" y="2307975"/>
            <a:ext cx="6721925" cy="363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Alternative - Using Two Arduinos</a:t>
            </a: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-US"/>
              <a:t>Zoomed in</a:t>
            </a:r>
          </a:p>
        </p:txBody>
      </p:sp>
      <p:pic>
        <p:nvPicPr>
          <p:cNvPr descr="arduino-arduino-delay2.PNG"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225" y="1861199"/>
            <a:ext cx="8153400" cy="4383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Chassis</a:t>
            </a:r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4 Motors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75:1 12V Motor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1.1A Stall current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85 oz-in Stall Torque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DRV8835 Dual Motor Driver Carrier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Rotation direction and</a:t>
            </a:r>
            <a:r>
              <a:rPr lang="en-US" sz="2000"/>
              <a:t> </a:t>
            </a:r>
            <a:r>
              <a:rPr lang="en-US"/>
              <a:t>speed control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PWM control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Left and right control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Controlled by Edison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 b="25615" l="0" r="0" t="17938"/>
          <a:stretch/>
        </p:blipFill>
        <p:spPr>
          <a:xfrm>
            <a:off x="4122075" y="3505725"/>
            <a:ext cx="4915050" cy="221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Controlling motors with Edison - PWM</a:t>
            </a:r>
          </a:p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Edison writes pulses to the motors to control their speed using PWM. 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Period of 50us (20KHz) - writing a 25us pulse will turn on the motors to half speed.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DRV8835 chip provides input for direction - forward and backward.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-304800" y="6099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		Agenda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Review of Project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CDR Deliverables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Demo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FDR Deliverables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Motor Control Flowchart</a:t>
            </a:r>
          </a:p>
        </p:txBody>
      </p:sp>
      <p:pic>
        <p:nvPicPr>
          <p:cNvPr descr="Motor Flow Chart.png" id="274" name="Shape 274"/>
          <p:cNvPicPr preferRelativeResize="0"/>
          <p:nvPr/>
        </p:nvPicPr>
        <p:blipFill rotWithShape="1">
          <a:blip r:embed="rId3">
            <a:alphaModFix/>
          </a:blip>
          <a:srcRect b="4716" l="18077" r="19543" t="0"/>
          <a:stretch/>
        </p:blipFill>
        <p:spPr>
          <a:xfrm>
            <a:off x="2530124" y="1232900"/>
            <a:ext cx="3120923" cy="478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Proposed FPR Deliverables</a:t>
            </a:r>
          </a:p>
        </p:txBody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Mower - All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Control motors with Edison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Implement Safety Sensors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Charging - Ahmet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Completed PCB fabrication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Web Server on Edison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idx="1" type="subTitle"/>
          </p:nvPr>
        </p:nvSpPr>
        <p:spPr>
          <a:xfrm>
            <a:off x="1790700" y="3124200"/>
            <a:ext cx="5562600" cy="175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Questions?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Our Project: LOM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Controller on lawn mower - Intel Edison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Calculates position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Drives wheel motors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Ultrasonic transmitters on mower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Periodically sends ultrasonic signals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4 Nodes on each corner of lawn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Ultrasonic receivers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Arduino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WiFi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Communication between Edison and nodes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5207" l="14924" r="12732" t="7409"/>
          <a:stretch/>
        </p:blipFill>
        <p:spPr>
          <a:xfrm>
            <a:off x="6296100" y="1901775"/>
            <a:ext cx="2535750" cy="171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Sensor Network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Sensor nodes on corners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Determine location of mower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Keep mower within corners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One node determined as “home”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Data Transmission over WiFi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Ultrasonic burst timestamp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Node ID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WiFi 2.4GHz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UDP Datagrams</a:t>
            </a:r>
          </a:p>
        </p:txBody>
      </p:sp>
      <p:grpSp>
        <p:nvGrpSpPr>
          <p:cNvPr id="99" name="Shape 99"/>
          <p:cNvGrpSpPr/>
          <p:nvPr/>
        </p:nvGrpSpPr>
        <p:grpSpPr>
          <a:xfrm>
            <a:off x="7687396" y="4815762"/>
            <a:ext cx="1457117" cy="1248586"/>
            <a:chOff x="3729232" y="609601"/>
            <a:chExt cx="5414779" cy="5454724"/>
          </a:xfrm>
        </p:grpSpPr>
        <p:pic>
          <p:nvPicPr>
            <p:cNvPr id="100" name="Shape 100"/>
            <p:cNvPicPr preferRelativeResize="0"/>
            <p:nvPr/>
          </p:nvPicPr>
          <p:blipFill rotWithShape="1">
            <a:blip r:embed="rId3">
              <a:alphaModFix/>
            </a:blip>
            <a:srcRect b="4418" l="25788" r="4154" t="5410"/>
            <a:stretch/>
          </p:blipFill>
          <p:spPr>
            <a:xfrm>
              <a:off x="3729232" y="609601"/>
              <a:ext cx="5414779" cy="54547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Shape 101"/>
            <p:cNvSpPr/>
            <p:nvPr/>
          </p:nvSpPr>
          <p:spPr>
            <a:xfrm>
              <a:off x="7642800" y="2675425"/>
              <a:ext cx="1186200" cy="12663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4120150" y="4708750"/>
              <a:ext cx="963000" cy="4725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5127900" y="2167100"/>
              <a:ext cx="1132500" cy="11073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cxnSp>
          <p:nvCxnSpPr>
            <p:cNvPr id="104" name="Shape 104"/>
            <p:cNvCxnSpPr>
              <a:stCxn id="103" idx="2"/>
            </p:cNvCxnSpPr>
            <p:nvPr/>
          </p:nvCxnSpPr>
          <p:spPr>
            <a:xfrm flipH="1">
              <a:off x="5689650" y="3274400"/>
              <a:ext cx="4500" cy="16932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05" name="Shape 105"/>
            <p:cNvCxnSpPr>
              <a:stCxn id="102" idx="3"/>
            </p:cNvCxnSpPr>
            <p:nvPr/>
          </p:nvCxnSpPr>
          <p:spPr>
            <a:xfrm flipH="1" rot="10800000">
              <a:off x="5083150" y="4941100"/>
              <a:ext cx="605400" cy="39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06" name="Shape 106"/>
            <p:cNvCxnSpPr/>
            <p:nvPr/>
          </p:nvCxnSpPr>
          <p:spPr>
            <a:xfrm rot="10800000">
              <a:off x="5689650" y="4191525"/>
              <a:ext cx="2572800" cy="90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07" name="Shape 107"/>
            <p:cNvCxnSpPr>
              <a:stCxn id="101" idx="2"/>
            </p:cNvCxnSpPr>
            <p:nvPr/>
          </p:nvCxnSpPr>
          <p:spPr>
            <a:xfrm>
              <a:off x="8235900" y="3941725"/>
              <a:ext cx="11100" cy="2688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pic>
        <p:nvPicPr>
          <p:cNvPr descr="transmitter'.jpg" id="108" name="Shape 108"/>
          <p:cNvPicPr preferRelativeResize="0"/>
          <p:nvPr/>
        </p:nvPicPr>
        <p:blipFill rotWithShape="1">
          <a:blip r:embed="rId4">
            <a:alphaModFix/>
          </a:blip>
          <a:srcRect b="19568" l="1038" r="3696" t="19829"/>
          <a:stretch/>
        </p:blipFill>
        <p:spPr>
          <a:xfrm>
            <a:off x="5616850" y="1537850"/>
            <a:ext cx="3290200" cy="209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Temperature and Humidity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04800" y="1143000"/>
            <a:ext cx="8153400" cy="5422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23850" lvl="0" marL="457200" rtl="0">
              <a:spcBef>
                <a:spcPts val="0"/>
              </a:spcBef>
              <a:buSzPct val="100000"/>
            </a:pPr>
            <a:r>
              <a:rPr lang="en-US" sz="1500"/>
              <a:t>Humidity can be ignored</a:t>
            </a:r>
          </a:p>
          <a:p>
            <a:pPr indent="-323850" lvl="1" marL="914400" rtl="0">
              <a:spcBef>
                <a:spcPts val="0"/>
              </a:spcBef>
              <a:buSzPct val="100000"/>
            </a:pPr>
            <a:r>
              <a:rPr lang="en-US" sz="1500"/>
              <a:t>At 100% humidity, sound travels only .35% faster than at 0% humidity.</a:t>
            </a:r>
          </a:p>
          <a:p>
            <a:pPr indent="-323850" lvl="0" marL="457200" rtl="0">
              <a:spcBef>
                <a:spcPts val="0"/>
              </a:spcBef>
              <a:buSzPct val="100000"/>
            </a:pPr>
            <a:r>
              <a:rPr lang="en-US" sz="1500"/>
              <a:t>Temperature in summer typically varies from 70 - 100 degrees F (21 - 37.7 C)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 sz="1800"/>
              <a:t>New Speed of Sound Calculation: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 sz="1800"/>
              <a:t>V = 331m/s + 0.6 m/s/C * 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buNone/>
            </a:pPr>
            <a:r>
              <a:rPr lang="en-US" sz="1000"/>
              <a:t>Sources: nde-ed.org, 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Georgia State University Hyperphysics: Speed of Sound in Air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graphicFrame>
        <p:nvGraphicFramePr>
          <p:cNvPr id="115" name="Shape 115"/>
          <p:cNvGraphicFramePr/>
          <p:nvPr/>
        </p:nvGraphicFramePr>
        <p:xfrm>
          <a:off x="192262" y="29219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{E4E2D813-64BA-4BCB-B5E5-AEEAAD09C71D}</a:tableStyleId>
              </a:tblPr>
              <a:tblGrid>
                <a:gridCol w="1581950"/>
                <a:gridCol w="2809750"/>
                <a:gridCol w="1581175"/>
                <a:gridCol w="2786600"/>
              </a:tblGrid>
              <a:tr h="389100">
                <a:tc gridSpan="2"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For 70 degrees: V = 331 + 0.6 * 21 = 343.6</a:t>
                      </a:r>
                    </a:p>
                  </a:txBody>
                  <a:tcPr marT="91425" marB="91425" marR="91425" marL="91425"/>
                </a:tc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For 100 degrees: 331 + 0.6 * 37.7 = 353.6</a:t>
                      </a:r>
                    </a:p>
                  </a:txBody>
                  <a:tcPr marT="91425" marB="91425" marR="91425" marL="91425"/>
                </a:tc>
                <a:tc hMerge="1"/>
              </a:tr>
              <a:tr h="3929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Time Error (ms)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Distance Error (mm)          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Time Error (ms)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Distance Error (mm)</a:t>
                      </a:r>
                    </a:p>
                  </a:txBody>
                  <a:tcPr marT="91425" marB="91425" marR="91425" marL="91425"/>
                </a:tc>
              </a:tr>
              <a:tr h="3929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.001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.34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.001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.35</a:t>
                      </a:r>
                    </a:p>
                  </a:txBody>
                  <a:tcPr marT="91425" marB="91425" marR="91425" marL="91425"/>
                </a:tc>
              </a:tr>
              <a:tr h="3929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.01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3.4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.01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3.5</a:t>
                      </a:r>
                    </a:p>
                  </a:txBody>
                  <a:tcPr marT="91425" marB="91425" marR="91425" marL="91425"/>
                </a:tc>
              </a:tr>
              <a:tr h="3778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34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3.5</a:t>
                      </a:r>
                    </a:p>
                  </a:txBody>
                  <a:tcPr marT="91425" marB="91425" marR="91425" marL="91425"/>
                </a:tc>
              </a:tr>
              <a:tr h="3778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343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353</a:t>
                      </a:r>
                    </a:p>
                  </a:txBody>
                  <a:tcPr marT="91425" marB="91425" marR="91425" marL="91425"/>
                </a:tc>
              </a:tr>
              <a:tr h="3778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3436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3536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System Requirements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Lawn Size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Mow a lawn up to 20 feet by 20 feet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Accuracy of Location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Accurate within 6 inches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Charging Time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Charge Li-Po Battery within 24 hours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Complete lawn without assistance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Our Solution: Block Diagram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b="4418" l="25788" r="4154" t="5410"/>
          <a:stretch/>
        </p:blipFill>
        <p:spPr>
          <a:xfrm>
            <a:off x="2342987" y="1257449"/>
            <a:ext cx="4762824" cy="479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Location Detection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495300" y="15451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Mower emits ultrasound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Creates timestamp per transmission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Nodes receive ultrasound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Create timestamp per received signal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Nodes forward timestamp and ID to Edison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Process completed over WiFi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