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1FDD03C9-F796-47AB-88A9-ED6D54B2187E}">
  <a:tblStyle styleId="{1FDD03C9-F796-47AB-88A9-ED6D54B2187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9EFF7"/>
          </a:solidFill>
        </a:fill>
      </a:tcStyle>
    </a:wholeTbl>
    <a:band1H>
      <a:tcStyle>
        <a:fill>
          <a:solidFill>
            <a:srgbClr val="D0DEEF"/>
          </a:solidFill>
        </a:fill>
      </a:tcStyle>
    </a:band1H>
    <a:band1V>
      <a:tcStyle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FA2AF640-EA0F-4A60-B604-1A241B955C21}" styleName="Table_1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900">
              <a:solidFill>
                <a:schemeClr val="dk1"/>
              </a:solidFill>
            </a:endParaRPr>
          </a:p>
        </p:txBody>
      </p:sp>
      <p:sp>
        <p:nvSpPr>
          <p:cNvPr id="294" name="Shape 294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900">
              <a:solidFill>
                <a:schemeClr val="dk1"/>
              </a:solidFill>
            </a:endParaRPr>
          </a:p>
        </p:txBody>
      </p:sp>
      <p:sp>
        <p:nvSpPr>
          <p:cNvPr id="257" name="Shape 257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0.jpg"/><Relationship Id="rId3" Type="http://schemas.openxmlformats.org/officeDocument/2006/relationships/image" Target="../media/image05.jpg"/><Relationship Id="rId4" Type="http://schemas.openxmlformats.org/officeDocument/2006/relationships/image" Target="../media/image0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553870" y="405791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lvl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" y="85725"/>
            <a:ext cx="1942570" cy="25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72000"/>
            <a:ext cx="9144000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x="1143000" y="841772"/>
            <a:ext cx="6858000" cy="17906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lvl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28650" y="1369218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623887" y="1282303"/>
            <a:ext cx="7886700" cy="2139552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lvl="0" rtl="0">
              <a:spcBef>
                <a:spcPts val="0"/>
              </a:spcBef>
              <a:defRPr sz="45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23887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1pPr>
            <a:lvl2pPr indent="0" lvl="1" marL="3429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500">
                <a:solidFill>
                  <a:srgbClr val="888888"/>
                </a:solidFill>
              </a:defRPr>
            </a:lvl2pPr>
            <a:lvl3pPr indent="0" lvl="2" marL="685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3pPr>
            <a:lvl4pPr indent="0" lvl="3" marL="10287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17145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2057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24003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lvl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286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46291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629841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lvl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rtl="0">
              <a:spcBef>
                <a:spcPts val="0"/>
              </a:spcBef>
              <a:buFont typeface="Calibri"/>
              <a:buNone/>
              <a:defRPr b="1" sz="1800"/>
            </a:lvl1pPr>
            <a:lvl2pPr indent="0" lvl="1" marL="342900" rtl="0">
              <a:spcBef>
                <a:spcPts val="0"/>
              </a:spcBef>
              <a:buFont typeface="Calibri"/>
              <a:buNone/>
              <a:defRPr b="1" sz="1500"/>
            </a:lvl2pPr>
            <a:lvl3pPr indent="0" lvl="2" marL="685800" rtl="0">
              <a:spcBef>
                <a:spcPts val="0"/>
              </a:spcBef>
              <a:buFont typeface="Calibri"/>
              <a:buNone/>
              <a:defRPr b="1" sz="1400"/>
            </a:lvl3pPr>
            <a:lvl4pPr indent="0" lvl="3" marL="1028700" rtl="0">
              <a:spcBef>
                <a:spcPts val="0"/>
              </a:spcBef>
              <a:buFont typeface="Calibri"/>
              <a:buNone/>
              <a:defRPr b="1" sz="1200"/>
            </a:lvl4pPr>
            <a:lvl5pPr indent="0" lvl="4" marL="1371600" rtl="0">
              <a:spcBef>
                <a:spcPts val="0"/>
              </a:spcBef>
              <a:buFont typeface="Calibri"/>
              <a:buNone/>
              <a:defRPr b="1" sz="1200"/>
            </a:lvl5pPr>
            <a:lvl6pPr indent="0" lvl="5" marL="1714500" rtl="0">
              <a:spcBef>
                <a:spcPts val="0"/>
              </a:spcBef>
              <a:buFont typeface="Calibri"/>
              <a:buNone/>
              <a:defRPr b="1" sz="1200"/>
            </a:lvl6pPr>
            <a:lvl7pPr indent="0" lvl="6" marL="2057400" rtl="0">
              <a:spcBef>
                <a:spcPts val="0"/>
              </a:spcBef>
              <a:buFont typeface="Calibri"/>
              <a:buNone/>
              <a:defRPr b="1" sz="1200"/>
            </a:lvl7pPr>
            <a:lvl8pPr indent="0" lvl="7" marL="2400300" rtl="0">
              <a:spcBef>
                <a:spcPts val="0"/>
              </a:spcBef>
              <a:buFont typeface="Calibri"/>
              <a:buNone/>
              <a:defRPr b="1" sz="1200"/>
            </a:lvl8pPr>
            <a:lvl9pPr indent="0" lvl="8" marL="2743200" rtl="0">
              <a:spcBef>
                <a:spcPts val="0"/>
              </a:spcBef>
              <a:buFont typeface="Calibri"/>
              <a:buNone/>
              <a:defRPr b="1" sz="1200"/>
            </a:lvl9pPr>
          </a:lstStyle>
          <a:p/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629841" y="1878806"/>
            <a:ext cx="3868340" cy="27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3" type="body"/>
          </p:nvPr>
        </p:nvSpPr>
        <p:spPr>
          <a:xfrm>
            <a:off x="4629150" y="1260872"/>
            <a:ext cx="388739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rtl="0">
              <a:spcBef>
                <a:spcPts val="0"/>
              </a:spcBef>
              <a:buFont typeface="Calibri"/>
              <a:buNone/>
              <a:defRPr b="1" sz="1800"/>
            </a:lvl1pPr>
            <a:lvl2pPr indent="0" lvl="1" marL="342900" rtl="0">
              <a:spcBef>
                <a:spcPts val="0"/>
              </a:spcBef>
              <a:buFont typeface="Calibri"/>
              <a:buNone/>
              <a:defRPr b="1" sz="1500"/>
            </a:lvl2pPr>
            <a:lvl3pPr indent="0" lvl="2" marL="685800" rtl="0">
              <a:spcBef>
                <a:spcPts val="0"/>
              </a:spcBef>
              <a:buFont typeface="Calibri"/>
              <a:buNone/>
              <a:defRPr b="1" sz="1400"/>
            </a:lvl3pPr>
            <a:lvl4pPr indent="0" lvl="3" marL="1028700" rtl="0">
              <a:spcBef>
                <a:spcPts val="0"/>
              </a:spcBef>
              <a:buFont typeface="Calibri"/>
              <a:buNone/>
              <a:defRPr b="1" sz="1200"/>
            </a:lvl4pPr>
            <a:lvl5pPr indent="0" lvl="4" marL="1371600" rtl="0">
              <a:spcBef>
                <a:spcPts val="0"/>
              </a:spcBef>
              <a:buFont typeface="Calibri"/>
              <a:buNone/>
              <a:defRPr b="1" sz="1200"/>
            </a:lvl5pPr>
            <a:lvl6pPr indent="0" lvl="5" marL="1714500" rtl="0">
              <a:spcBef>
                <a:spcPts val="0"/>
              </a:spcBef>
              <a:buFont typeface="Calibri"/>
              <a:buNone/>
              <a:defRPr b="1" sz="1200"/>
            </a:lvl6pPr>
            <a:lvl7pPr indent="0" lvl="6" marL="2057400" rtl="0">
              <a:spcBef>
                <a:spcPts val="0"/>
              </a:spcBef>
              <a:buFont typeface="Calibri"/>
              <a:buNone/>
              <a:defRPr b="1" sz="1200"/>
            </a:lvl7pPr>
            <a:lvl8pPr indent="0" lvl="7" marL="2400300" rtl="0">
              <a:spcBef>
                <a:spcPts val="0"/>
              </a:spcBef>
              <a:buFont typeface="Calibri"/>
              <a:buNone/>
              <a:defRPr b="1" sz="1200"/>
            </a:lvl8pPr>
            <a:lvl9pPr indent="0" lvl="8" marL="2743200" rtl="0">
              <a:spcBef>
                <a:spcPts val="0"/>
              </a:spcBef>
              <a:buFont typeface="Calibri"/>
              <a:buNone/>
              <a:defRPr b="1" sz="1200"/>
            </a:lvl9pPr>
          </a:lstStyle>
          <a:p/>
        </p:txBody>
      </p:sp>
      <p:sp>
        <p:nvSpPr>
          <p:cNvPr id="94" name="Shape 94"/>
          <p:cNvSpPr txBox="1"/>
          <p:nvPr>
            <p:ph idx="4" type="body"/>
          </p:nvPr>
        </p:nvSpPr>
        <p:spPr>
          <a:xfrm>
            <a:off x="4629150" y="1878806"/>
            <a:ext cx="3887390" cy="27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lvl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629841" y="342900"/>
            <a:ext cx="2949177" cy="120014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887391" y="740568"/>
            <a:ext cx="4629150" cy="3655218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1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500"/>
            </a:lvl4pPr>
            <a:lvl5pPr lvl="4" rtl="0">
              <a:spcBef>
                <a:spcPts val="0"/>
              </a:spcBef>
              <a:defRPr sz="1500"/>
            </a:lvl5pPr>
            <a:lvl6pPr lvl="5" rtl="0">
              <a:spcBef>
                <a:spcPts val="0"/>
              </a:spcBef>
              <a:defRPr sz="1500"/>
            </a:lvl6pPr>
            <a:lvl7pPr lvl="6" rtl="0">
              <a:spcBef>
                <a:spcPts val="0"/>
              </a:spcBef>
              <a:defRPr sz="1500"/>
            </a:lvl7pPr>
            <a:lvl8pPr lvl="7" rtl="0">
              <a:spcBef>
                <a:spcPts val="0"/>
              </a:spcBef>
              <a:defRPr sz="1500"/>
            </a:lvl8pPr>
            <a:lvl9pPr lvl="8" rtl="0">
              <a:spcBef>
                <a:spcPts val="0"/>
              </a:spcBef>
              <a:defRPr sz="1500"/>
            </a:lvl9pPr>
          </a:lstStyle>
          <a:p/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629841" y="1543050"/>
            <a:ext cx="2949177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rtl="0">
              <a:spcBef>
                <a:spcPts val="0"/>
              </a:spcBef>
              <a:buFont typeface="Calibri"/>
              <a:buNone/>
              <a:defRPr sz="1200"/>
            </a:lvl1pPr>
            <a:lvl2pPr indent="0" lvl="1" marL="342900" rtl="0">
              <a:spcBef>
                <a:spcPts val="0"/>
              </a:spcBef>
              <a:buFont typeface="Calibri"/>
              <a:buNone/>
              <a:defRPr sz="1100"/>
            </a:lvl2pPr>
            <a:lvl3pPr indent="0" lvl="2" marL="685800" rtl="0">
              <a:spcBef>
                <a:spcPts val="0"/>
              </a:spcBef>
              <a:buFont typeface="Calibri"/>
              <a:buNone/>
              <a:defRPr sz="900"/>
            </a:lvl3pPr>
            <a:lvl4pPr indent="0" lvl="3" marL="1028700" rtl="0">
              <a:spcBef>
                <a:spcPts val="0"/>
              </a:spcBef>
              <a:buFont typeface="Calibri"/>
              <a:buNone/>
              <a:defRPr sz="800"/>
            </a:lvl4pPr>
            <a:lvl5pPr indent="0" lvl="4" marL="1371600" rtl="0">
              <a:spcBef>
                <a:spcPts val="0"/>
              </a:spcBef>
              <a:buFont typeface="Calibri"/>
              <a:buNone/>
              <a:defRPr sz="800"/>
            </a:lvl5pPr>
            <a:lvl6pPr indent="0" lvl="5" marL="1714500" rtl="0">
              <a:spcBef>
                <a:spcPts val="0"/>
              </a:spcBef>
              <a:buFont typeface="Calibri"/>
              <a:buNone/>
              <a:defRPr sz="800"/>
            </a:lvl6pPr>
            <a:lvl7pPr indent="0" lvl="6" marL="2057400" rtl="0">
              <a:spcBef>
                <a:spcPts val="0"/>
              </a:spcBef>
              <a:buFont typeface="Calibri"/>
              <a:buNone/>
              <a:defRPr sz="800"/>
            </a:lvl7pPr>
            <a:lvl8pPr indent="0" lvl="7" marL="2400300" rtl="0">
              <a:spcBef>
                <a:spcPts val="0"/>
              </a:spcBef>
              <a:buFont typeface="Calibri"/>
              <a:buNone/>
              <a:defRPr sz="800"/>
            </a:lvl8pPr>
            <a:lvl9pPr indent="0" lvl="8" marL="2743200" rtl="0">
              <a:spcBef>
                <a:spcPts val="0"/>
              </a:spcBef>
              <a:buFont typeface="Calibri"/>
              <a:buNone/>
              <a:defRPr sz="800"/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629841" y="342900"/>
            <a:ext cx="2949177" cy="120014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6" name="Shape 116"/>
          <p:cNvSpPr/>
          <p:nvPr>
            <p:ph idx="2" type="pic"/>
          </p:nvPr>
        </p:nvSpPr>
        <p:spPr>
          <a:xfrm>
            <a:off x="3887391" y="740568"/>
            <a:ext cx="4629150" cy="3655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Clr>
                <a:srgbClr val="888888"/>
              </a:buClr>
              <a:buSzPct val="45833"/>
              <a:buFont typeface="Calibri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Clr>
                <a:schemeClr val="dk1"/>
              </a:buClr>
              <a:buSzPct val="52380"/>
              <a:buFont typeface="Calibri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Clr>
                <a:schemeClr val="dk1"/>
              </a:buClr>
              <a:buSzPct val="61111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Clr>
                <a:schemeClr val="dk1"/>
              </a:buClr>
              <a:buSzPct val="73333"/>
              <a:buFont typeface="Calibri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Clr>
                <a:schemeClr val="dk1"/>
              </a:buClr>
              <a:buSzPct val="73333"/>
              <a:buFont typeface="Calibri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Clr>
                <a:schemeClr val="dk1"/>
              </a:buClr>
              <a:buSzPct val="73333"/>
              <a:buFont typeface="Calibri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Clr>
                <a:schemeClr val="dk1"/>
              </a:buClr>
              <a:buSzPct val="73333"/>
              <a:buFont typeface="Calibri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Clr>
                <a:schemeClr val="dk1"/>
              </a:buClr>
              <a:buSzPct val="73333"/>
              <a:buFont typeface="Calibri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Clr>
                <a:schemeClr val="dk1"/>
              </a:buClr>
              <a:buSzPct val="73333"/>
              <a:buFont typeface="Calibri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29841" y="1543050"/>
            <a:ext cx="2949177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rtl="0">
              <a:spcBef>
                <a:spcPts val="0"/>
              </a:spcBef>
              <a:buFont typeface="Calibri"/>
              <a:buNone/>
              <a:defRPr sz="1200"/>
            </a:lvl1pPr>
            <a:lvl2pPr indent="0" lvl="1" marL="342900" rtl="0">
              <a:spcBef>
                <a:spcPts val="0"/>
              </a:spcBef>
              <a:buFont typeface="Calibri"/>
              <a:buNone/>
              <a:defRPr sz="1100"/>
            </a:lvl2pPr>
            <a:lvl3pPr indent="0" lvl="2" marL="685800" rtl="0">
              <a:spcBef>
                <a:spcPts val="0"/>
              </a:spcBef>
              <a:buFont typeface="Calibri"/>
              <a:buNone/>
              <a:defRPr sz="900"/>
            </a:lvl3pPr>
            <a:lvl4pPr indent="0" lvl="3" marL="1028700" rtl="0">
              <a:spcBef>
                <a:spcPts val="0"/>
              </a:spcBef>
              <a:buFont typeface="Calibri"/>
              <a:buNone/>
              <a:defRPr sz="800"/>
            </a:lvl4pPr>
            <a:lvl5pPr indent="0" lvl="4" marL="1371600" rtl="0">
              <a:spcBef>
                <a:spcPts val="0"/>
              </a:spcBef>
              <a:buFont typeface="Calibri"/>
              <a:buNone/>
              <a:defRPr sz="800"/>
            </a:lvl5pPr>
            <a:lvl6pPr indent="0" lvl="5" marL="1714500" rtl="0">
              <a:spcBef>
                <a:spcPts val="0"/>
              </a:spcBef>
              <a:buFont typeface="Calibri"/>
              <a:buNone/>
              <a:defRPr sz="800"/>
            </a:lvl6pPr>
            <a:lvl7pPr indent="0" lvl="6" marL="2057400" rtl="0">
              <a:spcBef>
                <a:spcPts val="0"/>
              </a:spcBef>
              <a:buFont typeface="Calibri"/>
              <a:buNone/>
              <a:defRPr sz="800"/>
            </a:lvl7pPr>
            <a:lvl8pPr indent="0" lvl="7" marL="2400300" rtl="0">
              <a:spcBef>
                <a:spcPts val="0"/>
              </a:spcBef>
              <a:buFont typeface="Calibri"/>
              <a:buNone/>
              <a:defRPr sz="800"/>
            </a:lvl8pPr>
            <a:lvl9pPr indent="0" lvl="8" marL="2743200" rtl="0">
              <a:spcBef>
                <a:spcPts val="0"/>
              </a:spcBef>
              <a:buFont typeface="Calibri"/>
              <a:buNone/>
              <a:defRPr sz="800"/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lvl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 rot="5400000">
            <a:off x="2940248" y="-942379"/>
            <a:ext cx="3263503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 rot="5400000">
            <a:off x="5350073" y="1467445"/>
            <a:ext cx="435887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lvl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 rot="5400000">
            <a:off x="1349573" y="-447079"/>
            <a:ext cx="4358878" cy="580072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SzPct val="100000"/>
              <a:defRPr sz="1100"/>
            </a:lvl2pPr>
            <a:lvl3pPr indent="0" lvl="2" marL="0" marR="0" rtl="0" algn="l">
              <a:spcBef>
                <a:spcPts val="0"/>
              </a:spcBef>
              <a:buSzPct val="100000"/>
              <a:defRPr sz="1100"/>
            </a:lvl3pPr>
            <a:lvl4pPr indent="0" lvl="3" marL="0" marR="0" rtl="0" algn="l">
              <a:spcBef>
                <a:spcPts val="0"/>
              </a:spcBef>
              <a:buSzPct val="100000"/>
              <a:defRPr sz="1100"/>
            </a:lvl4pPr>
            <a:lvl5pPr indent="0" lvl="4" marL="0" marR="0" rtl="0" algn="l">
              <a:spcBef>
                <a:spcPts val="0"/>
              </a:spcBef>
              <a:buSzPct val="100000"/>
              <a:defRPr sz="1100"/>
            </a:lvl5pPr>
            <a:lvl6pPr indent="0" lvl="5" marL="0" marR="0" rtl="0" algn="l">
              <a:spcBef>
                <a:spcPts val="0"/>
              </a:spcBef>
              <a:buSzPct val="100000"/>
              <a:defRPr sz="1100"/>
            </a:lvl6pPr>
            <a:lvl7pPr indent="0" lvl="6" marL="0" marR="0" rtl="0" algn="l">
              <a:spcBef>
                <a:spcPts val="0"/>
              </a:spcBef>
              <a:buSzPct val="100000"/>
              <a:defRPr sz="1100"/>
            </a:lvl7pPr>
            <a:lvl8pPr indent="0" lvl="7" marL="0" marR="0" rtl="0" algn="l">
              <a:spcBef>
                <a:spcPts val="0"/>
              </a:spcBef>
              <a:buSzPct val="100000"/>
              <a:defRPr sz="1100"/>
            </a:lvl8pPr>
            <a:lvl9pPr indent="0" lvl="8" marL="0" marR="0" rtl="0" algn="l">
              <a:spcBef>
                <a:spcPts val="0"/>
              </a:spcBef>
              <a:buSzPct val="100000"/>
              <a:defRPr sz="11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28650" y="1369218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5238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8571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8571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8571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8571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8571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8571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SzPct val="122222"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SzPct val="122222"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6.jpg"/><Relationship Id="rId4" Type="http://schemas.openxmlformats.org/officeDocument/2006/relationships/image" Target="../media/image11.png"/><Relationship Id="rId5" Type="http://schemas.openxmlformats.org/officeDocument/2006/relationships/image" Target="../media/image09.png"/><Relationship Id="rId6" Type="http://schemas.openxmlformats.org/officeDocument/2006/relationships/image" Target="../media/image04.png"/><Relationship Id="rId7" Type="http://schemas.openxmlformats.org/officeDocument/2006/relationships/image" Target="../media/image0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Relationship Id="rId4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hape 138"/>
          <p:cNvCxnSpPr/>
          <p:nvPr/>
        </p:nvCxnSpPr>
        <p:spPr>
          <a:xfrm>
            <a:off x="0" y="853818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39" name="Shape 139"/>
          <p:cNvSpPr txBox="1"/>
          <p:nvPr/>
        </p:nvSpPr>
        <p:spPr>
          <a:xfrm>
            <a:off x="114300" y="443052"/>
            <a:ext cx="6629400" cy="410766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rIns="67500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" sz="23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Final Product</a:t>
            </a:r>
            <a:r>
              <a:rPr b="0" i="0" lang="en" sz="23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Review</a:t>
            </a:r>
          </a:p>
        </p:txBody>
      </p:sp>
      <p:graphicFrame>
        <p:nvGraphicFramePr>
          <p:cNvPr id="140" name="Shape 140"/>
          <p:cNvGraphicFramePr/>
          <p:nvPr/>
        </p:nvGraphicFramePr>
        <p:xfrm>
          <a:off x="0" y="38604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{1FDD03C9-F796-47AB-88A9-ED6D54B2187E}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lang="en" sz="1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Justin Thibodeau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lang="en" sz="1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CSE</a:t>
                      </a: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lang="en" sz="1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Jack Curci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lang="en" sz="1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EE</a:t>
                      </a: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lang="en" sz="1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Michael Chapman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lang="en" sz="1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CSE</a:t>
                      </a: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lang="en" sz="1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Zachary Windoloski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lang="en" sz="1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CSE</a:t>
                      </a:r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41" name="Shape 141"/>
          <p:cNvSpPr txBox="1"/>
          <p:nvPr/>
        </p:nvSpPr>
        <p:spPr>
          <a:xfrm>
            <a:off x="6380299" y="4627175"/>
            <a:ext cx="2573400" cy="2768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Advisor: Csaba Andras Moritz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114300" y="4627175"/>
            <a:ext cx="4244400" cy="2768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Electrical and Computer Engineering 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2707" y="2664772"/>
            <a:ext cx="1176900" cy="123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3350" y="969819"/>
            <a:ext cx="5217299" cy="160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160" y="2658275"/>
            <a:ext cx="1238602" cy="1238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3144" y="2658275"/>
            <a:ext cx="1176900" cy="12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38344" y="2658250"/>
            <a:ext cx="1238625" cy="1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/>
        </p:nvSpPr>
        <p:spPr>
          <a:xfrm>
            <a:off x="114300" y="443052"/>
            <a:ext cx="66294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rIns="67500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" sz="23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Shade Behavior - Energy Efficiency</a:t>
            </a:r>
          </a:p>
        </p:txBody>
      </p:sp>
      <p:cxnSp>
        <p:nvCxnSpPr>
          <p:cNvPr id="279" name="Shape 279"/>
          <p:cNvCxnSpPr/>
          <p:nvPr/>
        </p:nvCxnSpPr>
        <p:spPr>
          <a:xfrm>
            <a:off x="0" y="853818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80" name="Shape 280"/>
          <p:cNvSpPr txBox="1"/>
          <p:nvPr/>
        </p:nvSpPr>
        <p:spPr>
          <a:xfrm>
            <a:off x="114300" y="4627175"/>
            <a:ext cx="4216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Electrical and Computer Engineering </a:t>
            </a:r>
          </a:p>
        </p:txBody>
      </p:sp>
      <p:sp>
        <p:nvSpPr>
          <p:cNvPr id="281" name="Shape 281"/>
          <p:cNvSpPr/>
          <p:nvPr/>
        </p:nvSpPr>
        <p:spPr>
          <a:xfrm>
            <a:off x="0" y="953825"/>
            <a:ext cx="91440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336550" lvl="0" marL="3429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Convenience - Shades open between sunrise and sunset, calculated using lat/long and time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36550" lvl="0" marL="3429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Preservation - Shades closed above certain light level and at night, open below this light level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36550" lvl="0" marL="3429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Manual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36550" lvl="0" marL="3429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Open/Closed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/>
        </p:nvSpPr>
        <p:spPr>
          <a:xfrm>
            <a:off x="114300" y="443052"/>
            <a:ext cx="66294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rIns="67500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" sz="23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Manual Override</a:t>
            </a:r>
          </a:p>
        </p:txBody>
      </p:sp>
      <p:cxnSp>
        <p:nvCxnSpPr>
          <p:cNvPr id="288" name="Shape 288"/>
          <p:cNvCxnSpPr/>
          <p:nvPr/>
        </p:nvCxnSpPr>
        <p:spPr>
          <a:xfrm>
            <a:off x="0" y="853818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89" name="Shape 289"/>
          <p:cNvSpPr txBox="1"/>
          <p:nvPr/>
        </p:nvSpPr>
        <p:spPr>
          <a:xfrm>
            <a:off x="114300" y="4627175"/>
            <a:ext cx="4216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Electrical and Computer Engineering </a:t>
            </a:r>
          </a:p>
        </p:txBody>
      </p:sp>
      <p:sp>
        <p:nvSpPr>
          <p:cNvPr id="290" name="Shape 290"/>
          <p:cNvSpPr/>
          <p:nvPr/>
        </p:nvSpPr>
        <p:spPr>
          <a:xfrm>
            <a:off x="0" y="953825"/>
            <a:ext cx="91440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336550" lvl="0" marL="3429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Shade will delay for a time before reverting back to behavior</a:t>
            </a:r>
          </a:p>
          <a:p>
            <a:pPr indent="-336550" lvl="0" marL="3429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If shade continues to receive overrides, it will lengthen the delay time before reverting back</a:t>
            </a:r>
          </a:p>
          <a:p>
            <a:pPr indent="-336550" lvl="0" marL="3429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If no overrides are received, it will shorten this delay period</a:t>
            </a:r>
          </a:p>
          <a:p>
            <a:pPr indent="-336550" lvl="0" marL="3429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Currently, minimum delay set to 30 minutes, maximum at 24 hours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/>
        </p:nvSpPr>
        <p:spPr>
          <a:xfrm>
            <a:off x="114300" y="443052"/>
            <a:ext cx="66294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rIns="67500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" sz="23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Performance</a:t>
            </a:r>
          </a:p>
        </p:txBody>
      </p:sp>
      <p:cxnSp>
        <p:nvCxnSpPr>
          <p:cNvPr id="297" name="Shape 297"/>
          <p:cNvCxnSpPr/>
          <p:nvPr/>
        </p:nvCxnSpPr>
        <p:spPr>
          <a:xfrm>
            <a:off x="0" y="853818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98" name="Shape 298"/>
          <p:cNvSpPr txBox="1"/>
          <p:nvPr/>
        </p:nvSpPr>
        <p:spPr>
          <a:xfrm>
            <a:off x="114300" y="4627175"/>
            <a:ext cx="4216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Electrical and Computer Engineering </a:t>
            </a:r>
          </a:p>
        </p:txBody>
      </p:sp>
      <p:sp>
        <p:nvSpPr>
          <p:cNvPr id="299" name="Shape 299"/>
          <p:cNvSpPr/>
          <p:nvPr/>
        </p:nvSpPr>
        <p:spPr>
          <a:xfrm>
            <a:off x="0" y="953812"/>
            <a:ext cx="91440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Power Consumption</a:t>
            </a:r>
          </a:p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Uses 85mW idle, unchanged during WiFi setup</a:t>
            </a:r>
          </a:p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Peak of 145mW while adjusting shade position</a:t>
            </a:r>
          </a:p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Average power consumption very close to 85mW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Energy Comparison</a:t>
            </a:r>
          </a:p>
          <a:p>
            <a:pPr indent="-336550" lvl="0" marL="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Uses roughly 2Wh/day, operating 24/7</a:t>
            </a:r>
          </a:p>
          <a:p>
            <a:pPr indent="-336550" lvl="0" marL="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Compare to 30Wh for a 15W CFL bulb, used for 2 hours/day</a:t>
            </a:r>
          </a:p>
          <a:p>
            <a:pPr indent="-336550" lvl="0" marL="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Comparable to running a 1500W space heater for 5 seconds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/>
        </p:nvSpPr>
        <p:spPr>
          <a:xfrm>
            <a:off x="114300" y="443052"/>
            <a:ext cx="66294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rIns="67500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" sz="23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Demo Overview</a:t>
            </a:r>
          </a:p>
        </p:txBody>
      </p:sp>
      <p:cxnSp>
        <p:nvCxnSpPr>
          <p:cNvPr id="306" name="Shape 306"/>
          <p:cNvCxnSpPr/>
          <p:nvPr/>
        </p:nvCxnSpPr>
        <p:spPr>
          <a:xfrm>
            <a:off x="0" y="853818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07" name="Shape 307"/>
          <p:cNvSpPr txBox="1"/>
          <p:nvPr/>
        </p:nvSpPr>
        <p:spPr>
          <a:xfrm>
            <a:off x="114300" y="4627175"/>
            <a:ext cx="4216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Electrical and Computer Engineering </a:t>
            </a:r>
          </a:p>
        </p:txBody>
      </p:sp>
      <p:sp>
        <p:nvSpPr>
          <p:cNvPr id="308" name="Shape 308"/>
          <p:cNvSpPr/>
          <p:nvPr/>
        </p:nvSpPr>
        <p:spPr>
          <a:xfrm>
            <a:off x="0" y="953812"/>
            <a:ext cx="91440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Full account &amp; shade setup</a:t>
            </a: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100">
                <a:solidFill>
                  <a:schemeClr val="dk1"/>
                </a:solidFill>
              </a:rPr>
              <a:t>User creation/login</a:t>
            </a:r>
          </a:p>
          <a:p>
            <a:pPr indent="-361950" lvl="1" marL="9144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100">
                <a:solidFill>
                  <a:schemeClr val="dk1"/>
                </a:solidFill>
              </a:rPr>
              <a:t>Link a Nest Account</a:t>
            </a: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100">
                <a:solidFill>
                  <a:schemeClr val="dk1"/>
                </a:solidFill>
              </a:rPr>
              <a:t>Create a shade and connect it to a network</a:t>
            </a:r>
          </a:p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Shade behavior modes</a:t>
            </a:r>
          </a:p>
          <a:p>
            <a:pPr indent="-361950" lvl="1" marL="9144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100">
                <a:solidFill>
                  <a:schemeClr val="dk1"/>
                </a:solidFill>
              </a:rPr>
              <a:t>Open/Closed</a:t>
            </a: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100">
                <a:solidFill>
                  <a:schemeClr val="dk1"/>
                </a:solidFill>
              </a:rPr>
              <a:t>Energy mode - adjust light levels/temperature levels</a:t>
            </a: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100">
                <a:solidFill>
                  <a:schemeClr val="dk1"/>
                </a:solidFill>
              </a:rPr>
              <a:t>Manually override, then cancel from within the App</a:t>
            </a: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100">
                <a:solidFill>
                  <a:schemeClr val="dk1"/>
                </a:solidFill>
              </a:rPr>
              <a:t>Schedule - create several back to back schedule items</a:t>
            </a:r>
          </a:p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During the demo we will be collecting light levels to show within the App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/>
        </p:nvSpPr>
        <p:spPr>
          <a:xfrm>
            <a:off x="114300" y="443052"/>
            <a:ext cx="66294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rIns="67500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" sz="23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Demo</a:t>
            </a:r>
          </a:p>
        </p:txBody>
      </p:sp>
      <p:cxnSp>
        <p:nvCxnSpPr>
          <p:cNvPr id="315" name="Shape 315"/>
          <p:cNvCxnSpPr/>
          <p:nvPr/>
        </p:nvCxnSpPr>
        <p:spPr>
          <a:xfrm>
            <a:off x="0" y="853818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16" name="Shape 316"/>
          <p:cNvSpPr txBox="1"/>
          <p:nvPr/>
        </p:nvSpPr>
        <p:spPr>
          <a:xfrm>
            <a:off x="114300" y="4627175"/>
            <a:ext cx="4216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Electrical and Computer Engineering </a:t>
            </a:r>
          </a:p>
        </p:txBody>
      </p:sp>
      <p:sp>
        <p:nvSpPr>
          <p:cNvPr id="317" name="Shape 317"/>
          <p:cNvSpPr/>
          <p:nvPr/>
        </p:nvSpPr>
        <p:spPr>
          <a:xfrm>
            <a:off x="0" y="953812"/>
            <a:ext cx="91440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0" y="1906050"/>
            <a:ext cx="9144000" cy="20684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114300" y="4627175"/>
            <a:ext cx="4244400" cy="2768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Electrical and Computer Engineering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/>
        </p:nvSpPr>
        <p:spPr>
          <a:xfrm>
            <a:off x="114300" y="4627175"/>
            <a:ext cx="424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Electrical and Computer Engineering 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114300" y="443052"/>
            <a:ext cx="66294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rIns="67500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" sz="23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Cost Analysis</a:t>
            </a:r>
          </a:p>
        </p:txBody>
      </p:sp>
      <p:cxnSp>
        <p:nvCxnSpPr>
          <p:cNvPr id="332" name="Shape 332"/>
          <p:cNvCxnSpPr/>
          <p:nvPr/>
        </p:nvCxnSpPr>
        <p:spPr>
          <a:xfrm>
            <a:off x="0" y="853818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333" name="Shape 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625" y="1240262"/>
            <a:ext cx="6562725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114300" y="443052"/>
            <a:ext cx="66294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rIns="67500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" sz="23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System Requirements</a:t>
            </a:r>
          </a:p>
        </p:txBody>
      </p:sp>
      <p:sp>
        <p:nvSpPr>
          <p:cNvPr id="154" name="Shape 154"/>
          <p:cNvSpPr/>
          <p:nvPr/>
        </p:nvSpPr>
        <p:spPr>
          <a:xfrm>
            <a:off x="0" y="950075"/>
            <a:ext cx="6629400" cy="3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336550" lvl="0" marL="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Improve internal temperature control</a:t>
            </a:r>
          </a:p>
          <a:p>
            <a:pPr indent="-336550" lvl="0" marL="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Able to run continuously</a:t>
            </a:r>
          </a:p>
          <a:p>
            <a:pPr indent="-336550" lvl="0" marL="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User definable behavior and scheduling</a:t>
            </a:r>
          </a:p>
          <a:p>
            <a:pPr indent="-336550" lvl="0" marL="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Easy control through a mobile app</a:t>
            </a:r>
          </a:p>
          <a:p>
            <a:pPr indent="-336550" lvl="0" marL="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Always allow for manual override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cxnSp>
        <p:nvCxnSpPr>
          <p:cNvPr id="155" name="Shape 155"/>
          <p:cNvCxnSpPr/>
          <p:nvPr/>
        </p:nvCxnSpPr>
        <p:spPr>
          <a:xfrm>
            <a:off x="0" y="853818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56" name="Shape 156"/>
          <p:cNvSpPr txBox="1"/>
          <p:nvPr/>
        </p:nvSpPr>
        <p:spPr>
          <a:xfrm>
            <a:off x="114300" y="4627175"/>
            <a:ext cx="4216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Electrical and Computer Engineering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Shape 161"/>
          <p:cNvGraphicFramePr/>
          <p:nvPr/>
        </p:nvGraphicFramePr>
        <p:xfrm>
          <a:off x="952500" y="861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{FA2AF640-EA0F-4A60-B604-1A241B955C21}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Outdoor Light Level Sensor With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+/-50% precision over 0.5-120,000 lux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BH1620FVC-TR Photodiode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Shade to Internet Communication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IEEE 802.11 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Motor Producing ~4 kg*cm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Dynamixel ax-12a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User to Device Communication Security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PSK Encryption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Web Based Data Storage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AWS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Data Security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Encrypted Signatures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Continuous Power Source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Standard US 120V Wall AC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Remote Control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Android App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Manual Control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Physical Switch on Device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2" name="Shape 162"/>
          <p:cNvSpPr txBox="1"/>
          <p:nvPr/>
        </p:nvSpPr>
        <p:spPr>
          <a:xfrm>
            <a:off x="114300" y="443052"/>
            <a:ext cx="66294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rIns="67500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" sz="23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Specifications</a:t>
            </a:r>
          </a:p>
        </p:txBody>
      </p:sp>
      <p:cxnSp>
        <p:nvCxnSpPr>
          <p:cNvPr id="163" name="Shape 163"/>
          <p:cNvCxnSpPr/>
          <p:nvPr/>
        </p:nvCxnSpPr>
        <p:spPr>
          <a:xfrm>
            <a:off x="0" y="853818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114300" y="443052"/>
            <a:ext cx="6629400" cy="410699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rIns="67500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" sz="23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Design</a:t>
            </a:r>
          </a:p>
        </p:txBody>
      </p:sp>
      <p:cxnSp>
        <p:nvCxnSpPr>
          <p:cNvPr id="170" name="Shape 170"/>
          <p:cNvCxnSpPr/>
          <p:nvPr/>
        </p:nvCxnSpPr>
        <p:spPr>
          <a:xfrm>
            <a:off x="0" y="853818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71" name="Shape 171"/>
          <p:cNvSpPr txBox="1"/>
          <p:nvPr/>
        </p:nvSpPr>
        <p:spPr>
          <a:xfrm>
            <a:off x="114300" y="4627175"/>
            <a:ext cx="4216200" cy="2768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Electrical and Computer Engineering </a:t>
            </a:r>
          </a:p>
        </p:txBody>
      </p:sp>
      <p:grpSp>
        <p:nvGrpSpPr>
          <p:cNvPr id="172" name="Shape 172"/>
          <p:cNvGrpSpPr/>
          <p:nvPr/>
        </p:nvGrpSpPr>
        <p:grpSpPr>
          <a:xfrm>
            <a:off x="374421" y="1421300"/>
            <a:ext cx="7717392" cy="2709899"/>
            <a:chOff x="374421" y="1802300"/>
            <a:chExt cx="7717392" cy="2709899"/>
          </a:xfrm>
        </p:grpSpPr>
        <p:sp>
          <p:nvSpPr>
            <p:cNvPr id="173" name="Shape 173"/>
            <p:cNvSpPr/>
            <p:nvPr/>
          </p:nvSpPr>
          <p:spPr>
            <a:xfrm>
              <a:off x="1661768" y="1918237"/>
              <a:ext cx="1703052" cy="1309824"/>
            </a:xfrm>
            <a:prstGeom prst="cloud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1000"/>
                <a:t>AWS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3609248" y="1802300"/>
              <a:ext cx="3637799" cy="2709899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1000"/>
                <a:t>Shade Unit</a:t>
              </a:r>
            </a:p>
          </p:txBody>
        </p:sp>
        <p:sp>
          <p:nvSpPr>
            <p:cNvPr id="175" name="Shape 175"/>
            <p:cNvSpPr/>
            <p:nvPr/>
          </p:nvSpPr>
          <p:spPr>
            <a:xfrm>
              <a:off x="3673917" y="2058654"/>
              <a:ext cx="1266300" cy="2407800"/>
            </a:xfrm>
            <a:prstGeom prst="rect">
              <a:avLst/>
            </a:prstGeom>
            <a:solidFill>
              <a:srgbClr val="93C47D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900"/>
                <a:t>Control Unit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5782726" y="2058325"/>
              <a:ext cx="1376399" cy="822300"/>
            </a:xfrm>
            <a:prstGeom prst="rect">
              <a:avLst/>
            </a:prstGeom>
            <a:solidFill>
              <a:srgbClr val="E0666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900"/>
                <a:t>Light Sensor</a:t>
              </a:r>
            </a:p>
          </p:txBody>
        </p:sp>
        <p:sp>
          <p:nvSpPr>
            <p:cNvPr id="177" name="Shape 177"/>
            <p:cNvSpPr/>
            <p:nvPr/>
          </p:nvSpPr>
          <p:spPr>
            <a:xfrm>
              <a:off x="5849824" y="3644467"/>
              <a:ext cx="1234799" cy="822300"/>
            </a:xfrm>
            <a:prstGeom prst="rect">
              <a:avLst/>
            </a:prstGeom>
            <a:solidFill>
              <a:srgbClr val="F6B26B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900"/>
                <a:t>Shade Actuator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7408414" y="2231443"/>
              <a:ext cx="683399" cy="683399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800"/>
                <a:t>Sun</a:t>
              </a:r>
            </a:p>
          </p:txBody>
        </p:sp>
        <p:cxnSp>
          <p:nvCxnSpPr>
            <p:cNvPr id="179" name="Shape 179"/>
            <p:cNvCxnSpPr>
              <a:stCxn id="178" idx="2"/>
              <a:endCxn id="180" idx="3"/>
            </p:cNvCxnSpPr>
            <p:nvPr/>
          </p:nvCxnSpPr>
          <p:spPr>
            <a:xfrm rot="10800000">
              <a:off x="7029514" y="2573143"/>
              <a:ext cx="3789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81" name="Shape 181"/>
            <p:cNvCxnSpPr>
              <a:stCxn id="182" idx="1"/>
              <a:endCxn id="183" idx="3"/>
            </p:cNvCxnSpPr>
            <p:nvPr/>
          </p:nvCxnSpPr>
          <p:spPr>
            <a:xfrm rot="10800000">
              <a:off x="4850708" y="2573041"/>
              <a:ext cx="9720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84" name="Shape 184"/>
            <p:cNvCxnSpPr>
              <a:stCxn id="185" idx="3"/>
              <a:endCxn id="177" idx="1"/>
            </p:cNvCxnSpPr>
            <p:nvPr/>
          </p:nvCxnSpPr>
          <p:spPr>
            <a:xfrm>
              <a:off x="4214029" y="4055645"/>
              <a:ext cx="16359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86" name="Shape 186"/>
            <p:cNvCxnSpPr>
              <a:stCxn id="177" idx="1"/>
              <a:endCxn id="185" idx="3"/>
            </p:cNvCxnSpPr>
            <p:nvPr/>
          </p:nvCxnSpPr>
          <p:spPr>
            <a:xfrm rot="10800000">
              <a:off x="4213924" y="4055617"/>
              <a:ext cx="16359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87" name="Shape 187"/>
            <p:cNvCxnSpPr>
              <a:stCxn id="188" idx="1"/>
              <a:endCxn id="175" idx="3"/>
            </p:cNvCxnSpPr>
            <p:nvPr/>
          </p:nvCxnSpPr>
          <p:spPr>
            <a:xfrm rot="10800000">
              <a:off x="4940173" y="3262549"/>
              <a:ext cx="12522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189" name="Shape 189"/>
            <p:cNvSpPr/>
            <p:nvPr/>
          </p:nvSpPr>
          <p:spPr>
            <a:xfrm>
              <a:off x="1723242" y="3650200"/>
              <a:ext cx="1580100" cy="810900"/>
            </a:xfrm>
            <a:prstGeom prst="rect">
              <a:avLst/>
            </a:prstGeom>
            <a:solidFill>
              <a:srgbClr val="B4A7D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900"/>
                <a:t>Android App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3735529" y="2422741"/>
              <a:ext cx="478500" cy="300599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800"/>
                <a:t>WiFi</a:t>
              </a:r>
            </a:p>
          </p:txBody>
        </p:sp>
        <p:sp>
          <p:nvSpPr>
            <p:cNvPr id="183" name="Shape 183"/>
            <p:cNvSpPr/>
            <p:nvPr/>
          </p:nvSpPr>
          <p:spPr>
            <a:xfrm>
              <a:off x="4372277" y="2422741"/>
              <a:ext cx="478500" cy="300599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800"/>
                <a:t>ADC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3735529" y="3905345"/>
              <a:ext cx="478500" cy="300599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800"/>
                <a:t>MCU</a:t>
              </a:r>
            </a:p>
          </p:txBody>
        </p:sp>
        <p:cxnSp>
          <p:nvCxnSpPr>
            <p:cNvPr id="191" name="Shape 191"/>
            <p:cNvCxnSpPr>
              <a:stCxn id="183" idx="2"/>
              <a:endCxn id="185" idx="0"/>
            </p:cNvCxnSpPr>
            <p:nvPr/>
          </p:nvCxnSpPr>
          <p:spPr>
            <a:xfrm flipH="1">
              <a:off x="3974927" y="2723341"/>
              <a:ext cx="636600" cy="11820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92" name="Shape 192"/>
            <p:cNvCxnSpPr>
              <a:stCxn id="185" idx="0"/>
              <a:endCxn id="190" idx="2"/>
            </p:cNvCxnSpPr>
            <p:nvPr/>
          </p:nvCxnSpPr>
          <p:spPr>
            <a:xfrm rot="10800000">
              <a:off x="3974779" y="2723345"/>
              <a:ext cx="0" cy="11820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93" name="Shape 193"/>
            <p:cNvCxnSpPr>
              <a:stCxn id="190" idx="2"/>
              <a:endCxn id="185" idx="0"/>
            </p:cNvCxnSpPr>
            <p:nvPr/>
          </p:nvCxnSpPr>
          <p:spPr>
            <a:xfrm>
              <a:off x="3974779" y="2723341"/>
              <a:ext cx="0" cy="11820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188" name="Shape 188"/>
            <p:cNvSpPr/>
            <p:nvPr/>
          </p:nvSpPr>
          <p:spPr>
            <a:xfrm>
              <a:off x="6192373" y="3112250"/>
              <a:ext cx="557099" cy="300599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800"/>
                <a:t>Power Supply</a:t>
              </a:r>
            </a:p>
          </p:txBody>
        </p:sp>
        <p:cxnSp>
          <p:nvCxnSpPr>
            <p:cNvPr id="194" name="Shape 194"/>
            <p:cNvCxnSpPr>
              <a:stCxn id="188" idx="2"/>
              <a:endCxn id="177" idx="0"/>
            </p:cNvCxnSpPr>
            <p:nvPr/>
          </p:nvCxnSpPr>
          <p:spPr>
            <a:xfrm flipH="1">
              <a:off x="6467323" y="3412849"/>
              <a:ext cx="3600" cy="2316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95" name="Shape 195"/>
            <p:cNvCxnSpPr>
              <a:stCxn id="188" idx="0"/>
              <a:endCxn id="176" idx="2"/>
            </p:cNvCxnSpPr>
            <p:nvPr/>
          </p:nvCxnSpPr>
          <p:spPr>
            <a:xfrm rot="10800000">
              <a:off x="6470923" y="2880650"/>
              <a:ext cx="0" cy="2316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180" name="Shape 180"/>
            <p:cNvSpPr/>
            <p:nvPr/>
          </p:nvSpPr>
          <p:spPr>
            <a:xfrm>
              <a:off x="6510849" y="2422750"/>
              <a:ext cx="518700" cy="300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800"/>
                <a:t>Photo</a:t>
              </a:r>
            </a:p>
            <a:p>
              <a:pPr lvl="0" rtl="0" algn="ctr">
                <a:spcBef>
                  <a:spcPts val="0"/>
                </a:spcBef>
                <a:buNone/>
              </a:pPr>
              <a:r>
                <a:rPr b="1" lang="en" sz="800"/>
                <a:t>Diode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5822708" y="2422741"/>
              <a:ext cx="478500" cy="300599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800"/>
                <a:t>Log Amp</a:t>
              </a:r>
            </a:p>
          </p:txBody>
        </p:sp>
        <p:cxnSp>
          <p:nvCxnSpPr>
            <p:cNvPr id="196" name="Shape 196"/>
            <p:cNvCxnSpPr>
              <a:stCxn id="180" idx="1"/>
              <a:endCxn id="182" idx="3"/>
            </p:cNvCxnSpPr>
            <p:nvPr/>
          </p:nvCxnSpPr>
          <p:spPr>
            <a:xfrm rot="10800000">
              <a:off x="6301149" y="2573050"/>
              <a:ext cx="2097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197" name="Shape 197"/>
            <p:cNvSpPr/>
            <p:nvPr/>
          </p:nvSpPr>
          <p:spPr>
            <a:xfrm>
              <a:off x="2764312" y="3978016"/>
              <a:ext cx="478500" cy="300599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800"/>
                <a:t>UI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1771539" y="3978025"/>
              <a:ext cx="636600" cy="300599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800"/>
                <a:t>App backend</a:t>
              </a:r>
            </a:p>
          </p:txBody>
        </p:sp>
        <p:cxnSp>
          <p:nvCxnSpPr>
            <p:cNvPr id="199" name="Shape 199"/>
            <p:cNvCxnSpPr>
              <a:stCxn id="198" idx="3"/>
              <a:endCxn id="197" idx="1"/>
            </p:cNvCxnSpPr>
            <p:nvPr/>
          </p:nvCxnSpPr>
          <p:spPr>
            <a:xfrm>
              <a:off x="2408139" y="4128324"/>
              <a:ext cx="3561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200" name="Shape 200"/>
            <p:cNvCxnSpPr>
              <a:stCxn id="197" idx="1"/>
              <a:endCxn id="198" idx="3"/>
            </p:cNvCxnSpPr>
            <p:nvPr/>
          </p:nvCxnSpPr>
          <p:spPr>
            <a:xfrm rot="10800000">
              <a:off x="2408212" y="4128316"/>
              <a:ext cx="3561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201" name="Shape 201"/>
            <p:cNvSpPr/>
            <p:nvPr/>
          </p:nvSpPr>
          <p:spPr>
            <a:xfrm>
              <a:off x="374421" y="2228037"/>
              <a:ext cx="893808" cy="687420"/>
            </a:xfrm>
            <a:prstGeom prst="cloud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1000"/>
                <a:t>Nest Cloud</a:t>
              </a:r>
            </a:p>
          </p:txBody>
        </p:sp>
        <p:cxnSp>
          <p:nvCxnSpPr>
            <p:cNvPr id="202" name="Shape 202"/>
            <p:cNvCxnSpPr>
              <a:stCxn id="173" idx="1"/>
              <a:endCxn id="189" idx="0"/>
            </p:cNvCxnSpPr>
            <p:nvPr/>
          </p:nvCxnSpPr>
          <p:spPr>
            <a:xfrm>
              <a:off x="2513294" y="3226666"/>
              <a:ext cx="0" cy="4236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203" name="Shape 203"/>
            <p:cNvCxnSpPr>
              <a:stCxn id="189" idx="0"/>
              <a:endCxn id="173" idx="1"/>
            </p:cNvCxnSpPr>
            <p:nvPr/>
          </p:nvCxnSpPr>
          <p:spPr>
            <a:xfrm rot="10800000">
              <a:off x="2513292" y="3226600"/>
              <a:ext cx="0" cy="4236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204" name="Shape 204"/>
            <p:cNvCxnSpPr>
              <a:stCxn id="173" idx="0"/>
              <a:endCxn id="190" idx="1"/>
            </p:cNvCxnSpPr>
            <p:nvPr/>
          </p:nvCxnSpPr>
          <p:spPr>
            <a:xfrm>
              <a:off x="3363401" y="2573149"/>
              <a:ext cx="3720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205" name="Shape 205"/>
            <p:cNvCxnSpPr>
              <a:stCxn id="190" idx="1"/>
              <a:endCxn id="173" idx="0"/>
            </p:cNvCxnSpPr>
            <p:nvPr/>
          </p:nvCxnSpPr>
          <p:spPr>
            <a:xfrm rot="10800000">
              <a:off x="3363529" y="2573041"/>
              <a:ext cx="3720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206" name="Shape 206"/>
            <p:cNvSpPr/>
            <p:nvPr/>
          </p:nvSpPr>
          <p:spPr>
            <a:xfrm>
              <a:off x="1934934" y="2476506"/>
              <a:ext cx="478500" cy="300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800"/>
                <a:t>User Data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2523199" y="2476500"/>
              <a:ext cx="557100" cy="300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800"/>
                <a:t>Shade Data</a:t>
              </a:r>
            </a:p>
          </p:txBody>
        </p:sp>
        <p:cxnSp>
          <p:nvCxnSpPr>
            <p:cNvPr id="208" name="Shape 208"/>
            <p:cNvCxnSpPr>
              <a:stCxn id="189" idx="0"/>
              <a:endCxn id="189" idx="0"/>
            </p:cNvCxnSpPr>
            <p:nvPr/>
          </p:nvCxnSpPr>
          <p:spPr>
            <a:xfrm>
              <a:off x="2513292" y="3650200"/>
              <a:ext cx="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209" name="Shape 209"/>
            <p:cNvCxnSpPr>
              <a:stCxn id="189" idx="0"/>
              <a:endCxn id="190" idx="1"/>
            </p:cNvCxnSpPr>
            <p:nvPr/>
          </p:nvCxnSpPr>
          <p:spPr>
            <a:xfrm flipH="1" rot="10800000">
              <a:off x="2513292" y="2572900"/>
              <a:ext cx="1222200" cy="10773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210" name="Shape 210"/>
            <p:cNvCxnSpPr>
              <a:stCxn id="190" idx="1"/>
              <a:endCxn id="189" idx="0"/>
            </p:cNvCxnSpPr>
            <p:nvPr/>
          </p:nvCxnSpPr>
          <p:spPr>
            <a:xfrm flipH="1">
              <a:off x="2513329" y="2573041"/>
              <a:ext cx="1222200" cy="10773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211" name="Shape 211"/>
            <p:cNvSpPr txBox="1"/>
            <p:nvPr/>
          </p:nvSpPr>
          <p:spPr>
            <a:xfrm>
              <a:off x="4482780" y="3788041"/>
              <a:ext cx="557099" cy="300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b="1" lang="en" sz="900"/>
                <a:t>TX/RX</a:t>
              </a:r>
            </a:p>
          </p:txBody>
        </p:sp>
        <p:sp>
          <p:nvSpPr>
            <p:cNvPr id="212" name="Shape 212"/>
            <p:cNvSpPr txBox="1"/>
            <p:nvPr/>
          </p:nvSpPr>
          <p:spPr>
            <a:xfrm>
              <a:off x="4980585" y="2190053"/>
              <a:ext cx="750600" cy="566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900"/>
                <a:t>Voltage Regulator</a:t>
              </a:r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5403100" y="3007877"/>
              <a:ext cx="557099" cy="300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900"/>
                <a:t>3.3V</a:t>
              </a:r>
            </a:p>
          </p:txBody>
        </p:sp>
        <p:sp>
          <p:nvSpPr>
            <p:cNvPr id="214" name="Shape 214"/>
            <p:cNvSpPr txBox="1"/>
            <p:nvPr/>
          </p:nvSpPr>
          <p:spPr>
            <a:xfrm>
              <a:off x="6393700" y="3355835"/>
              <a:ext cx="557099" cy="300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900"/>
                <a:t>10V</a:t>
              </a: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6384621" y="2831631"/>
              <a:ext cx="557099" cy="300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900"/>
                <a:t>10V</a:t>
              </a:r>
            </a:p>
          </p:txBody>
        </p:sp>
      </p:grpSp>
      <p:cxnSp>
        <p:nvCxnSpPr>
          <p:cNvPr id="216" name="Shape 216"/>
          <p:cNvCxnSpPr>
            <a:stCxn id="201" idx="0"/>
            <a:endCxn id="173" idx="2"/>
          </p:cNvCxnSpPr>
          <p:nvPr/>
        </p:nvCxnSpPr>
        <p:spPr>
          <a:xfrm>
            <a:off x="1267484" y="2190747"/>
            <a:ext cx="399600" cy="1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7" name="Shape 217"/>
          <p:cNvCxnSpPr>
            <a:stCxn id="189" idx="0"/>
            <a:endCxn id="201" idx="0"/>
          </p:cNvCxnSpPr>
          <p:nvPr/>
        </p:nvCxnSpPr>
        <p:spPr>
          <a:xfrm rot="10800000">
            <a:off x="1267392" y="2190700"/>
            <a:ext cx="1245900" cy="1078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8" name="Shape 218"/>
          <p:cNvCxnSpPr>
            <a:stCxn id="173" idx="2"/>
            <a:endCxn id="201" idx="0"/>
          </p:cNvCxnSpPr>
          <p:nvPr/>
        </p:nvCxnSpPr>
        <p:spPr>
          <a:xfrm rot="10800000">
            <a:off x="1267451" y="2190649"/>
            <a:ext cx="399600" cy="1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9" name="Shape 219"/>
          <p:cNvCxnSpPr>
            <a:stCxn id="201" idx="0"/>
            <a:endCxn id="189" idx="0"/>
          </p:cNvCxnSpPr>
          <p:nvPr/>
        </p:nvCxnSpPr>
        <p:spPr>
          <a:xfrm>
            <a:off x="1267484" y="2190747"/>
            <a:ext cx="1245900" cy="1078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114300" y="443052"/>
            <a:ext cx="66294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rIns="67500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" sz="23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CDR Review</a:t>
            </a:r>
          </a:p>
        </p:txBody>
      </p:sp>
      <p:cxnSp>
        <p:nvCxnSpPr>
          <p:cNvPr id="226" name="Shape 226"/>
          <p:cNvCxnSpPr/>
          <p:nvPr/>
        </p:nvCxnSpPr>
        <p:spPr>
          <a:xfrm>
            <a:off x="0" y="853818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27" name="Shape 227"/>
          <p:cNvSpPr txBox="1"/>
          <p:nvPr/>
        </p:nvSpPr>
        <p:spPr>
          <a:xfrm>
            <a:off x="114300" y="4627175"/>
            <a:ext cx="4216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Electrical and Computer Engineering </a:t>
            </a:r>
          </a:p>
        </p:txBody>
      </p:sp>
      <p:sp>
        <p:nvSpPr>
          <p:cNvPr id="228" name="Shape 228"/>
          <p:cNvSpPr/>
          <p:nvPr/>
        </p:nvSpPr>
        <p:spPr>
          <a:xfrm>
            <a:off x="0" y="953812"/>
            <a:ext cx="91440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336550" lvl="0" marL="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Full app to database functionality</a:t>
            </a:r>
          </a:p>
          <a:p>
            <a:pPr indent="-336550" lvl="0" marL="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Nest integration and account linking in App</a:t>
            </a:r>
          </a:p>
          <a:p>
            <a:pPr indent="-336550" lvl="0" marL="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Manual controls</a:t>
            </a:r>
          </a:p>
          <a:p>
            <a:pPr indent="-336550" lvl="0" marL="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Power supply and PCB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114300" y="443052"/>
            <a:ext cx="66294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rIns="67500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" sz="23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App Finalization</a:t>
            </a:r>
          </a:p>
        </p:txBody>
      </p:sp>
      <p:cxnSp>
        <p:nvCxnSpPr>
          <p:cNvPr id="235" name="Shape 235"/>
          <p:cNvCxnSpPr/>
          <p:nvPr/>
        </p:nvCxnSpPr>
        <p:spPr>
          <a:xfrm>
            <a:off x="0" y="853818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36" name="Shape 236"/>
          <p:cNvSpPr txBox="1"/>
          <p:nvPr/>
        </p:nvSpPr>
        <p:spPr>
          <a:xfrm>
            <a:off x="114300" y="4627175"/>
            <a:ext cx="4216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Electrical and Computer Engineering </a:t>
            </a:r>
          </a:p>
        </p:txBody>
      </p:sp>
      <p:sp>
        <p:nvSpPr>
          <p:cNvPr id="237" name="Shape 237"/>
          <p:cNvSpPr/>
          <p:nvPr/>
        </p:nvSpPr>
        <p:spPr>
          <a:xfrm>
            <a:off x="0" y="953825"/>
            <a:ext cx="69915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336550" lvl="0" marL="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User creation/log-in</a:t>
            </a:r>
          </a:p>
          <a:p>
            <a:pPr indent="-336550" lvl="0" marL="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Better visualization for schedules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9187" y="853824"/>
            <a:ext cx="2066212" cy="367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5077" y="853812"/>
            <a:ext cx="2066225" cy="3673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0" y="953825"/>
            <a:ext cx="91440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Finalized shade to network setup</a:t>
            </a:r>
          </a:p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Process is similar to Chromecast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114300" y="443052"/>
            <a:ext cx="66294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rIns="67500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" sz="23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Device Setup</a:t>
            </a:r>
          </a:p>
        </p:txBody>
      </p:sp>
      <p:cxnSp>
        <p:nvCxnSpPr>
          <p:cNvPr id="247" name="Shape 247"/>
          <p:cNvCxnSpPr/>
          <p:nvPr/>
        </p:nvCxnSpPr>
        <p:spPr>
          <a:xfrm>
            <a:off x="0" y="853818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48" name="Shape 248"/>
          <p:cNvSpPr txBox="1"/>
          <p:nvPr/>
        </p:nvSpPr>
        <p:spPr>
          <a:xfrm>
            <a:off x="114300" y="4627175"/>
            <a:ext cx="4216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Electrical and Computer Engineering 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0" y="1723025"/>
            <a:ext cx="4330500" cy="28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Enter information about new Shade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Enter ID from the physical shade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Select network and enter password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Disconnect from current network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Connect to device’s access point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Push network and hashed password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Reconnect to old network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Check if AWS was updated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Alert user about results</a:t>
            </a:r>
          </a:p>
        </p:txBody>
      </p:sp>
      <p:sp>
        <p:nvSpPr>
          <p:cNvPr id="250" name="Shape 250"/>
          <p:cNvSpPr/>
          <p:nvPr/>
        </p:nvSpPr>
        <p:spPr>
          <a:xfrm>
            <a:off x="4330500" y="1894400"/>
            <a:ext cx="276300" cy="6978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4330500" y="2709425"/>
            <a:ext cx="276300" cy="16008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 txBox="1"/>
          <p:nvPr/>
        </p:nvSpPr>
        <p:spPr>
          <a:xfrm>
            <a:off x="4646975" y="2026572"/>
            <a:ext cx="27534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Requires User Input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4646975" y="3278813"/>
            <a:ext cx="27534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Runs In Background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/>
        </p:nvSpPr>
        <p:spPr>
          <a:xfrm>
            <a:off x="114300" y="443052"/>
            <a:ext cx="66294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rIns="67500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" sz="23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Sunlight Data Visualization</a:t>
            </a:r>
          </a:p>
        </p:txBody>
      </p:sp>
      <p:cxnSp>
        <p:nvCxnSpPr>
          <p:cNvPr id="260" name="Shape 260"/>
          <p:cNvCxnSpPr/>
          <p:nvPr/>
        </p:nvCxnSpPr>
        <p:spPr>
          <a:xfrm>
            <a:off x="0" y="853818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61" name="Shape 261"/>
          <p:cNvSpPr txBox="1"/>
          <p:nvPr/>
        </p:nvSpPr>
        <p:spPr>
          <a:xfrm>
            <a:off x="114300" y="4627175"/>
            <a:ext cx="4216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Electrical and Computer Engineering </a:t>
            </a:r>
          </a:p>
        </p:txBody>
      </p:sp>
      <p:sp>
        <p:nvSpPr>
          <p:cNvPr id="262" name="Shape 262"/>
          <p:cNvSpPr/>
          <p:nvPr/>
        </p:nvSpPr>
        <p:spPr>
          <a:xfrm>
            <a:off x="0" y="953812"/>
            <a:ext cx="91440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Sunlight levels are being recorded</a:t>
            </a:r>
          </a:p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Update approx. every 15 minutes</a:t>
            </a:r>
          </a:p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The App shows a graph of this data</a:t>
            </a:r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952" y="853826"/>
            <a:ext cx="2066221" cy="367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114300" y="443052"/>
            <a:ext cx="66294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7500" rIns="67500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" sz="23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Shade Behavior - Energy Efficiency</a:t>
            </a:r>
          </a:p>
        </p:txBody>
      </p:sp>
      <p:cxnSp>
        <p:nvCxnSpPr>
          <p:cNvPr id="270" name="Shape 270"/>
          <p:cNvCxnSpPr/>
          <p:nvPr/>
        </p:nvCxnSpPr>
        <p:spPr>
          <a:xfrm>
            <a:off x="0" y="853818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71" name="Shape 271"/>
          <p:cNvSpPr txBox="1"/>
          <p:nvPr/>
        </p:nvSpPr>
        <p:spPr>
          <a:xfrm>
            <a:off x="114300" y="4627175"/>
            <a:ext cx="4216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Electrical and Computer Engineering </a:t>
            </a:r>
          </a:p>
        </p:txBody>
      </p:sp>
      <p:sp>
        <p:nvSpPr>
          <p:cNvPr id="272" name="Shape 272"/>
          <p:cNvSpPr/>
          <p:nvPr/>
        </p:nvSpPr>
        <p:spPr>
          <a:xfrm>
            <a:off x="0" y="953825"/>
            <a:ext cx="91440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336550" lvl="0" marL="3429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Energy Efficiency decision based on 3 variables</a:t>
            </a:r>
          </a:p>
          <a:p>
            <a:pPr indent="-361950" lvl="1" marL="9144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100">
                <a:solidFill>
                  <a:schemeClr val="dk1"/>
                </a:solidFill>
              </a:rPr>
              <a:t>Sun’s angle of elevation, temperature, and light level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36550" lvl="0" marL="3429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Want house to be warmer: if it’s bright outside, track the sun up to 20 degrees, if it’s dark close the shades to keep in heat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36550" lvl="0" marL="3429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Want house to be colder: if it’s sunny, close the shades, if it’s dark open the shades to let out heat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