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32918400" cx="21945600"/>
  <p:notesSz cx="7315200" cy="9601200"/>
  <p:embeddedFontLst>
    <p:embeddedFont>
      <p:font typeface="Architects Daughter"/>
      <p:regular r:id="rId8"/>
    </p:embeddedFont>
    <p:embeddedFont>
      <p:font typeface="Balthazar"/>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E829E5C6-F9EA-4847-AFCB-560D1440BD8D}">
  <a:tblStyle styleId="{E829E5C6-F9EA-4847-AFCB-560D1440BD8D}" styleName="Table_0"/>
  <a:tblStyle styleId="{8A1AB1B1-0004-4D2B-845F-DEFFC0858B01}" styleName="Table_1">
    <a:wholeTbl>
      <a:tcTxStyle b="off" i="off">
        <a:font>
          <a:latin typeface="Times New Roman"/>
          <a:ea typeface="Times New Roman"/>
          <a:cs typeface="Times New Roman"/>
        </a:font>
        <a:schemeClr val="dk1"/>
      </a:tcTxStyle>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chemeClr val="accent1"/>
              </a:solidFill>
              <a:prstDash val="solid"/>
              <a:round/>
              <a:headEnd len="med" w="med" type="none"/>
              <a:tailEnd len="med" w="med" type="none"/>
            </a:ln>
          </a:insideH>
          <a:insideV>
            <a:ln cap="flat" cmpd="sng" w="9525">
              <a:solidFill>
                <a:schemeClr val="accent1"/>
              </a:solidFill>
              <a:prstDash val="solid"/>
              <a:round/>
              <a:headEnd len="med" w="med" type="none"/>
              <a:tailEnd len="med" w="med" type="none"/>
            </a:ln>
          </a:insideV>
        </a:tcBdr>
        <a:fill>
          <a:solidFill>
            <a:srgbClr val="FFFFFF">
              <a:alpha val="0"/>
            </a:srgbClr>
          </a:solidFill>
        </a:fill>
      </a:tcStyle>
    </a:wholeTbl>
    <a:band1H>
      <a:tcStyle>
        <a:fill>
          <a:solidFill>
            <a:schemeClr val="accent1">
              <a:alpha val="40000"/>
            </a:schemeClr>
          </a:solidFill>
        </a:fill>
      </a:tcStyle>
    </a:band1H>
    <a:band1V>
      <a:tcStyle>
        <a:tcBdr>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tcBdr>
        <a:fill>
          <a:solidFill>
            <a:schemeClr val="accent1">
              <a:alpha val="40000"/>
            </a:schemeClr>
          </a:solidFill>
        </a:fill>
      </a:tcStyle>
    </a:band1V>
    <a:lastCol>
      <a:tcTxStyle b="on" i="off"/>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chemeClr val="accent1"/>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chemeClr val="accent1"/>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Times New Roman"/>
          <a:ea typeface="Times New Roman"/>
          <a:cs typeface="Times New Roman"/>
        </a:font>
        <a:schemeClr val="lt1"/>
      </a:tcTxStyle>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1"/>
          </a:solidFill>
        </a:fill>
      </a:tcStyle>
    </a:firstRow>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Balthaza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ArchitectsDaugh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219425" y="720075"/>
            <a:ext cx="4877024"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731500" y="4560550"/>
            <a:ext cx="5852149" cy="4320525"/>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2444750" y="715962"/>
            <a:ext cx="2427287" cy="3638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82" name="Shape 82"/>
          <p:cNvSpPr txBox="1"/>
          <p:nvPr>
            <p:ph idx="1" type="body"/>
          </p:nvPr>
        </p:nvSpPr>
        <p:spPr>
          <a:xfrm>
            <a:off x="974725" y="4594225"/>
            <a:ext cx="5365749" cy="4278312"/>
          </a:xfrm>
          <a:prstGeom prst="rect">
            <a:avLst/>
          </a:prstGeom>
          <a:noFill/>
          <a:ln>
            <a:noFill/>
          </a:ln>
        </p:spPr>
        <p:txBody>
          <a:bodyPr anchorCtr="0" anchor="t" bIns="50800" lIns="101600" rIns="101600" tIns="50800">
            <a:noAutofit/>
          </a:bodyPr>
          <a:lstStyle/>
          <a:p>
            <a:pPr indent="0" lvl="0" marL="0" marR="0" rtl="0" algn="l">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731500" y="4560550"/>
            <a:ext cx="5852149" cy="4320525"/>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1" name="Shape 121"/>
          <p:cNvSpPr/>
          <p:nvPr>
            <p:ph idx="2" type="sldImg"/>
          </p:nvPr>
        </p:nvSpPr>
        <p:spPr>
          <a:xfrm>
            <a:off x="1219425" y="720075"/>
            <a:ext cx="4877024"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0" name="Shape 70"/>
          <p:cNvSpPr txBox="1"/>
          <p:nvPr>
            <p:ph idx="1" type="body"/>
          </p:nvPr>
        </p:nvSpPr>
        <p:spPr>
          <a:xfrm rot="5400000">
            <a:off x="1098550" y="10061574"/>
            <a:ext cx="19748499" cy="18649950"/>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2" name="Shape 72"/>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3" name="Shape 73"/>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99012" y="13762038"/>
            <a:ext cx="26335038" cy="46624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6" name="Shape 76"/>
          <p:cNvSpPr txBox="1"/>
          <p:nvPr>
            <p:ph idx="1" type="body"/>
          </p:nvPr>
        </p:nvSpPr>
        <p:spPr>
          <a:xfrm rot="5400000">
            <a:off x="-4602163" y="9175750"/>
            <a:ext cx="26335038" cy="13835062"/>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8" name="Shape 78"/>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9" name="Shape 79"/>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646238" y="10226675"/>
            <a:ext cx="18653124" cy="705484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17" name="Shape 17"/>
          <p:cNvSpPr txBox="1"/>
          <p:nvPr>
            <p:ph idx="1" type="subTitle"/>
          </p:nvPr>
        </p:nvSpPr>
        <p:spPr>
          <a:xfrm>
            <a:off x="3292475" y="18653125"/>
            <a:ext cx="15360650" cy="8413749"/>
          </a:xfrm>
          <a:prstGeom prst="rect">
            <a:avLst/>
          </a:prstGeom>
          <a:noFill/>
          <a:ln>
            <a:noFill/>
          </a:ln>
        </p:spPr>
        <p:txBody>
          <a:bodyPr anchorCtr="0" anchor="t" bIns="91425" lIns="91425" rIns="91425" tIns="91425"/>
          <a:lstStyle>
            <a:lvl1pPr indent="0" lvl="0" marL="0" marR="0" rtl="0" algn="ctr">
              <a:spcBef>
                <a:spcPts val="2260"/>
              </a:spcBef>
              <a:spcAft>
                <a:spcPts val="0"/>
              </a:spcAft>
              <a:buClr>
                <a:schemeClr val="dk1"/>
              </a:buClr>
              <a:buFont typeface="Times New Roman"/>
              <a:buNone/>
              <a:defRPr b="0" i="0" sz="11300" u="none" cap="none" strike="noStrike">
                <a:solidFill>
                  <a:schemeClr val="dk1"/>
                </a:solidFill>
                <a:latin typeface="Times New Roman"/>
                <a:ea typeface="Times New Roman"/>
                <a:cs typeface="Times New Roman"/>
                <a:sym typeface="Times New Roman"/>
              </a:defRPr>
            </a:lvl1pPr>
            <a:lvl2pPr indent="0" lvl="1" marL="457200" marR="0" rtl="0" algn="ctr">
              <a:spcBef>
                <a:spcPts val="1960"/>
              </a:spcBef>
              <a:spcAft>
                <a:spcPts val="0"/>
              </a:spcAft>
              <a:buClr>
                <a:schemeClr val="dk1"/>
              </a:buClr>
              <a:buFont typeface="Times New Roman"/>
              <a:buNone/>
              <a:defRPr b="0" i="0" sz="9800" u="none" cap="none" strike="noStrike">
                <a:solidFill>
                  <a:schemeClr val="dk1"/>
                </a:solidFill>
                <a:latin typeface="Times New Roman"/>
                <a:ea typeface="Times New Roman"/>
                <a:cs typeface="Times New Roman"/>
                <a:sym typeface="Times New Roman"/>
              </a:defRPr>
            </a:lvl2pPr>
            <a:lvl3pPr indent="0" lvl="2" marL="914400" marR="0" rtl="0" algn="ctr">
              <a:spcBef>
                <a:spcPts val="1680"/>
              </a:spcBef>
              <a:spcAft>
                <a:spcPts val="0"/>
              </a:spcAft>
              <a:buClr>
                <a:schemeClr val="dk1"/>
              </a:buClr>
              <a:buFont typeface="Times New Roman"/>
              <a:buNone/>
              <a:defRPr b="0" i="0" sz="8400" u="none" cap="none" strike="noStrike">
                <a:solidFill>
                  <a:schemeClr val="dk1"/>
                </a:solidFill>
                <a:latin typeface="Times New Roman"/>
                <a:ea typeface="Times New Roman"/>
                <a:cs typeface="Times New Roman"/>
                <a:sym typeface="Times New Roman"/>
              </a:defRPr>
            </a:lvl3pPr>
            <a:lvl4pPr indent="0" lvl="3" marL="13716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4pPr>
            <a:lvl5pPr indent="0" lvl="4" marL="18288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5pPr>
            <a:lvl6pPr indent="0" lvl="5" marL="22860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6pPr>
            <a:lvl7pPr indent="0" lvl="6" marL="27432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7pPr>
            <a:lvl8pPr indent="0" lvl="7" marL="32004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8pPr>
            <a:lvl9pPr indent="0" lvl="8" marL="36576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23" name="Shape 23"/>
          <p:cNvSpPr txBox="1"/>
          <p:nvPr>
            <p:ph idx="1" type="body"/>
          </p:nvPr>
        </p:nvSpPr>
        <p:spPr>
          <a:xfrm>
            <a:off x="1647825" y="9512300"/>
            <a:ext cx="18649950" cy="19748499"/>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25" name="Shape 25"/>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26" name="Shape 26"/>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1733550" y="21153437"/>
            <a:ext cx="18653124" cy="65373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29" name="Shape 29"/>
          <p:cNvSpPr txBox="1"/>
          <p:nvPr>
            <p:ph idx="1" type="body"/>
          </p:nvPr>
        </p:nvSpPr>
        <p:spPr>
          <a:xfrm>
            <a:off x="1733550" y="13952537"/>
            <a:ext cx="18653124" cy="7200900"/>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Clr>
                <a:schemeClr val="dk1"/>
              </a:buClr>
              <a:buFont typeface="Times New Roman"/>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3pPr>
            <a:lvl4pPr indent="0" lvl="3" marL="1371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18288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22860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27432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32004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3657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30" name="Shape 30"/>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1" name="Shape 31"/>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2" name="Shape 32"/>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35" name="Shape 35"/>
          <p:cNvSpPr txBox="1"/>
          <p:nvPr>
            <p:ph idx="1" type="body"/>
          </p:nvPr>
        </p:nvSpPr>
        <p:spPr>
          <a:xfrm>
            <a:off x="1647825" y="9512300"/>
            <a:ext cx="9248775" cy="19748499"/>
          </a:xfrm>
          <a:prstGeom prst="rect">
            <a:avLst/>
          </a:prstGeom>
          <a:noFill/>
          <a:ln>
            <a:noFill/>
          </a:ln>
        </p:spPr>
        <p:txBody>
          <a:bodyPr anchorCtr="0" anchor="t" bIns="91425" lIns="91425" rIns="91425" tIns="91425"/>
          <a:lstStyle>
            <a:lvl1pPr indent="-1031875" lvl="0" marL="1209675"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866775" lvl="1" marL="26193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688975" lvl="2" marL="40290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701675" lvl="3" marL="56419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701675" lvl="4" marL="72548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701675" lvl="5" marL="7712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701675" lvl="6" marL="81692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701675" lvl="7" marL="86264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701675" lvl="8" marL="90836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6" name="Shape 36"/>
          <p:cNvSpPr txBox="1"/>
          <p:nvPr>
            <p:ph idx="2" type="body"/>
          </p:nvPr>
        </p:nvSpPr>
        <p:spPr>
          <a:xfrm>
            <a:off x="11049000" y="9512300"/>
            <a:ext cx="9248775" cy="19748499"/>
          </a:xfrm>
          <a:prstGeom prst="rect">
            <a:avLst/>
          </a:prstGeom>
          <a:noFill/>
          <a:ln>
            <a:noFill/>
          </a:ln>
        </p:spPr>
        <p:txBody>
          <a:bodyPr anchorCtr="0" anchor="t" bIns="91425" lIns="91425" rIns="91425" tIns="91425"/>
          <a:lstStyle>
            <a:lvl1pPr indent="-1031875" lvl="0" marL="1209675"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866775" lvl="1" marL="26193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688975" lvl="2" marL="40290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701675" lvl="3" marL="56419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701675" lvl="4" marL="72548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701675" lvl="5" marL="7712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701675" lvl="6" marL="81692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701675" lvl="7" marL="86264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701675" lvl="8" marL="90836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7" name="Shape 37"/>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8" name="Shape 38"/>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1096962" y="1317625"/>
            <a:ext cx="19751675"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42" name="Shape 42"/>
          <p:cNvSpPr txBox="1"/>
          <p:nvPr>
            <p:ph idx="1" type="body"/>
          </p:nvPr>
        </p:nvSpPr>
        <p:spPr>
          <a:xfrm>
            <a:off x="1096962" y="7369175"/>
            <a:ext cx="9696450" cy="3070224"/>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3" name="Shape 43"/>
          <p:cNvSpPr txBox="1"/>
          <p:nvPr>
            <p:ph idx="2" type="body"/>
          </p:nvPr>
        </p:nvSpPr>
        <p:spPr>
          <a:xfrm>
            <a:off x="1096962" y="10439400"/>
            <a:ext cx="9696450" cy="18965862"/>
          </a:xfrm>
          <a:prstGeom prst="rect">
            <a:avLst/>
          </a:prstGeom>
          <a:noFill/>
          <a:ln>
            <a:noFill/>
          </a:ln>
        </p:spPr>
        <p:txBody>
          <a:bodyPr anchorCtr="0" anchor="t" bIns="91425" lIns="91425" rIns="91425" tIns="91425"/>
          <a:lstStyle>
            <a:lvl1pPr indent="-1057275" lvl="0" marL="12096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892175" lvl="1" marL="26193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701675" lvl="2" marL="4029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714375" lvl="3" marL="56419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714375" lvl="4" marL="72548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714375" lvl="5" marL="77120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714375" lvl="6" marL="81692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714375" lvl="7" marL="86264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714375" lvl="8" marL="90836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4" name="Shape 44"/>
          <p:cNvSpPr txBox="1"/>
          <p:nvPr>
            <p:ph idx="3" type="body"/>
          </p:nvPr>
        </p:nvSpPr>
        <p:spPr>
          <a:xfrm>
            <a:off x="11147425" y="7369175"/>
            <a:ext cx="9701213" cy="3070224"/>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5" name="Shape 45"/>
          <p:cNvSpPr txBox="1"/>
          <p:nvPr>
            <p:ph idx="4" type="body"/>
          </p:nvPr>
        </p:nvSpPr>
        <p:spPr>
          <a:xfrm>
            <a:off x="11147425" y="10439400"/>
            <a:ext cx="9701213" cy="18965862"/>
          </a:xfrm>
          <a:prstGeom prst="rect">
            <a:avLst/>
          </a:prstGeom>
          <a:noFill/>
          <a:ln>
            <a:noFill/>
          </a:ln>
        </p:spPr>
        <p:txBody>
          <a:bodyPr anchorCtr="0" anchor="t" bIns="91425" lIns="91425" rIns="91425" tIns="91425"/>
          <a:lstStyle>
            <a:lvl1pPr indent="-1057275" lvl="0" marL="12096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892175" lvl="1" marL="26193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701675" lvl="2" marL="4029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714375" lvl="3" marL="56419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714375" lvl="4" marL="72548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714375" lvl="5" marL="77120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714375" lvl="6" marL="81692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714375" lvl="7" marL="86264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714375" lvl="8" marL="90836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6" name="Shape 46"/>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47" name="Shape 47"/>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48" name="Shape 48"/>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51" name="Shape 51"/>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52" name="Shape 52"/>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53" name="Shape 53"/>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1096962" y="1311275"/>
            <a:ext cx="7219950" cy="557688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56" name="Shape 56"/>
          <p:cNvSpPr txBox="1"/>
          <p:nvPr>
            <p:ph idx="1" type="body"/>
          </p:nvPr>
        </p:nvSpPr>
        <p:spPr>
          <a:xfrm>
            <a:off x="8580438" y="1311275"/>
            <a:ext cx="12268199" cy="28093989"/>
          </a:xfrm>
          <a:prstGeom prst="rect">
            <a:avLst/>
          </a:prstGeom>
          <a:noFill/>
          <a:ln>
            <a:noFill/>
          </a:ln>
        </p:spPr>
        <p:txBody>
          <a:bodyPr anchorCtr="0" anchor="t" bIns="91425" lIns="91425" rIns="91425" tIns="91425"/>
          <a:lstStyle>
            <a:lvl1pPr indent="-1006475" lvl="0" marL="1209675"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841375" lvl="1" marL="2619375"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663575" lvl="2" marL="40290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688975" lvl="3" marL="56419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688975" lvl="4" marL="72548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688975" lvl="5" marL="77120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688975" lvl="6" marL="81692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688975" lvl="7" marL="86264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688975" lvl="8" marL="90836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57" name="Shape 57"/>
          <p:cNvSpPr txBox="1"/>
          <p:nvPr>
            <p:ph idx="2" type="body"/>
          </p:nvPr>
        </p:nvSpPr>
        <p:spPr>
          <a:xfrm>
            <a:off x="1096962" y="6888163"/>
            <a:ext cx="7219950" cy="225171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58" name="Shape 58"/>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59" name="Shape 59"/>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60" name="Shape 60"/>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4302125" y="23042562"/>
            <a:ext cx="13166725" cy="2720974"/>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63" name="Shape 63"/>
          <p:cNvSpPr/>
          <p:nvPr>
            <p:ph idx="2" type="pic"/>
          </p:nvPr>
        </p:nvSpPr>
        <p:spPr>
          <a:xfrm>
            <a:off x="4302125" y="2941638"/>
            <a:ext cx="13166725" cy="19750086"/>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 type="body"/>
          </p:nvPr>
        </p:nvSpPr>
        <p:spPr>
          <a:xfrm>
            <a:off x="4302125" y="25763537"/>
            <a:ext cx="13166725" cy="3862387"/>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65" name="Shape 65"/>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66" name="Shape 66"/>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67" name="Shape 67"/>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 name="Shape 7"/>
          <p:cNvSpPr txBox="1"/>
          <p:nvPr>
            <p:ph idx="1" type="body"/>
          </p:nvPr>
        </p:nvSpPr>
        <p:spPr>
          <a:xfrm>
            <a:off x="1647825" y="9512300"/>
            <a:ext cx="18649950" cy="19748499"/>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2.png"/><Relationship Id="rId11" Type="http://schemas.openxmlformats.org/officeDocument/2006/relationships/image" Target="../media/image03.jpg"/><Relationship Id="rId10" Type="http://schemas.openxmlformats.org/officeDocument/2006/relationships/image" Target="../media/image15.png"/><Relationship Id="rId9" Type="http://schemas.openxmlformats.org/officeDocument/2006/relationships/image" Target="../media/image04.png"/><Relationship Id="rId5" Type="http://schemas.openxmlformats.org/officeDocument/2006/relationships/image" Target="../media/image08.jpg"/><Relationship Id="rId6" Type="http://schemas.openxmlformats.org/officeDocument/2006/relationships/image" Target="../media/image16.png"/><Relationship Id="rId7" Type="http://schemas.openxmlformats.org/officeDocument/2006/relationships/image" Target="../media/image09.png"/><Relationship Id="rId8" Type="http://schemas.openxmlformats.org/officeDocument/2006/relationships/image" Target="../media/image0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6.png"/><Relationship Id="rId4" Type="http://schemas.openxmlformats.org/officeDocument/2006/relationships/image" Target="../media/image10.png"/><Relationship Id="rId10" Type="http://schemas.openxmlformats.org/officeDocument/2006/relationships/image" Target="../media/image14.png"/><Relationship Id="rId9"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07.png"/><Relationship Id="rId7" Type="http://schemas.openxmlformats.org/officeDocument/2006/relationships/image" Target="../media/image05.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p:nvPr/>
        </p:nvSpPr>
        <p:spPr>
          <a:xfrm>
            <a:off x="698500" y="831850"/>
            <a:ext cx="20655000" cy="31362600"/>
          </a:xfrm>
          <a:prstGeom prst="rect">
            <a:avLst/>
          </a:prstGeom>
          <a:noFill/>
          <a:ln cap="flat" cmpd="sng" w="12700">
            <a:solidFill>
              <a:srgbClr val="3333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85" name="Shape 85"/>
          <p:cNvSpPr/>
          <p:nvPr/>
        </p:nvSpPr>
        <p:spPr>
          <a:xfrm>
            <a:off x="561975" y="668337"/>
            <a:ext cx="20916900" cy="31678500"/>
          </a:xfrm>
          <a:prstGeom prst="rect">
            <a:avLst/>
          </a:prstGeom>
          <a:noFill/>
          <a:ln cap="flat" cmpd="sng" w="12700">
            <a:solidFill>
              <a:srgbClr val="3333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86" name="Shape 86"/>
          <p:cNvSpPr/>
          <p:nvPr/>
        </p:nvSpPr>
        <p:spPr>
          <a:xfrm>
            <a:off x="433425" y="512787"/>
            <a:ext cx="21189900" cy="32000700"/>
          </a:xfrm>
          <a:prstGeom prst="rect">
            <a:avLst/>
          </a:prstGeom>
          <a:noFill/>
          <a:ln cap="flat" cmpd="sng" w="12700">
            <a:solidFill>
              <a:srgbClr val="333399"/>
            </a:solidFill>
            <a:prstDash val="solid"/>
            <a:miter/>
            <a:headEnd len="med" w="med" type="none"/>
            <a:tailEnd len="med" w="med" type="none"/>
          </a:ln>
        </p:spPr>
        <p:txBody>
          <a:bodyPr anchorCtr="0" anchor="ctr" bIns="45700" lIns="91425" rIns="91425" tIns="45700">
            <a:noAutofit/>
          </a:bodyPr>
          <a:lstStyle/>
          <a:p>
            <a:pPr lvl="0" rtl="0">
              <a:spcBef>
                <a:spcPts val="0"/>
              </a:spcBef>
              <a:buNone/>
            </a:pPr>
            <a:r>
              <a:rPr lang="en-US"/>
              <a:t>v</a:t>
            </a:r>
          </a:p>
        </p:txBody>
      </p:sp>
      <p:cxnSp>
        <p:nvCxnSpPr>
          <p:cNvPr id="87" name="Shape 87"/>
          <p:cNvCxnSpPr/>
          <p:nvPr/>
        </p:nvCxnSpPr>
        <p:spPr>
          <a:xfrm>
            <a:off x="703262" y="3789362"/>
            <a:ext cx="20650199" cy="0"/>
          </a:xfrm>
          <a:prstGeom prst="straightConnector1">
            <a:avLst/>
          </a:prstGeom>
          <a:noFill/>
          <a:ln cap="flat" cmpd="sng" w="12700">
            <a:solidFill>
              <a:srgbClr val="333399"/>
            </a:solidFill>
            <a:prstDash val="solid"/>
            <a:round/>
            <a:headEnd len="med" w="med" type="none"/>
            <a:tailEnd len="med" w="med" type="none"/>
          </a:ln>
        </p:spPr>
      </p:cxnSp>
      <p:sp>
        <p:nvSpPr>
          <p:cNvPr id="88" name="Shape 88"/>
          <p:cNvSpPr/>
          <p:nvPr/>
        </p:nvSpPr>
        <p:spPr>
          <a:xfrm>
            <a:off x="698500" y="855662"/>
            <a:ext cx="20654963" cy="125095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rPr>
              <a:t>SigninGlove</a:t>
            </a:r>
          </a:p>
        </p:txBody>
      </p:sp>
      <p:sp>
        <p:nvSpPr>
          <p:cNvPr id="89" name="Shape 89"/>
          <p:cNvSpPr/>
          <p:nvPr/>
        </p:nvSpPr>
        <p:spPr>
          <a:xfrm>
            <a:off x="698500" y="2093913"/>
            <a:ext cx="20578763" cy="125095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3000">
                <a:solidFill>
                  <a:srgbClr val="881C1C"/>
                </a:solidFill>
              </a:rPr>
              <a:t>Aaron Gilbert</a:t>
            </a:r>
            <a:r>
              <a:rPr b="1" i="0" lang="en-US" sz="3000" u="none" cap="none" strike="noStrike">
                <a:solidFill>
                  <a:srgbClr val="881C1C"/>
                </a:solidFill>
                <a:latin typeface="Arial"/>
                <a:ea typeface="Arial"/>
                <a:cs typeface="Arial"/>
                <a:sym typeface="Arial"/>
              </a:rPr>
              <a:t>, John</a:t>
            </a:r>
            <a:r>
              <a:rPr b="1" lang="en-US" sz="3000">
                <a:solidFill>
                  <a:srgbClr val="881C1C"/>
                </a:solidFill>
              </a:rPr>
              <a:t> Gontowicz</a:t>
            </a:r>
            <a:r>
              <a:rPr b="1" i="0" lang="en-US" sz="3000" u="none" cap="none" strike="noStrike">
                <a:solidFill>
                  <a:srgbClr val="881C1C"/>
                </a:solidFill>
                <a:latin typeface="Arial"/>
                <a:ea typeface="Arial"/>
                <a:cs typeface="Arial"/>
                <a:sym typeface="Arial"/>
              </a:rPr>
              <a:t>, </a:t>
            </a:r>
            <a:r>
              <a:rPr b="1" lang="en-US" sz="3000">
                <a:solidFill>
                  <a:srgbClr val="881C1C"/>
                </a:solidFill>
              </a:rPr>
              <a:t>Mathew Lau</a:t>
            </a:r>
            <a:r>
              <a:rPr b="1" i="0" lang="en-US" sz="3000" u="none" cap="none" strike="noStrike">
                <a:solidFill>
                  <a:srgbClr val="881C1C"/>
                </a:solidFill>
                <a:latin typeface="Arial"/>
                <a:ea typeface="Arial"/>
                <a:cs typeface="Arial"/>
                <a:sym typeface="Arial"/>
              </a:rPr>
              <a:t>, </a:t>
            </a:r>
            <a:r>
              <a:rPr b="1" lang="en-US" sz="3000">
                <a:solidFill>
                  <a:srgbClr val="881C1C"/>
                </a:solidFill>
              </a:rPr>
              <a:t>Kacey Looney</a:t>
            </a:r>
          </a:p>
          <a:p>
            <a:pPr indent="0" lvl="0" marL="0" marR="0" rtl="0" algn="ctr">
              <a:spcBef>
                <a:spcPts val="0"/>
              </a:spcBef>
              <a:spcAft>
                <a:spcPts val="0"/>
              </a:spcAft>
              <a:buSzPct val="25000"/>
              <a:buNone/>
            </a:pPr>
            <a:r>
              <a:rPr b="1" i="0" lang="en-US" sz="3000" u="none" cap="none" strike="noStrike">
                <a:solidFill>
                  <a:srgbClr val="881C1C"/>
                </a:solidFill>
                <a:latin typeface="Arial"/>
                <a:ea typeface="Arial"/>
                <a:cs typeface="Arial"/>
                <a:sym typeface="Arial"/>
              </a:rPr>
              <a:t>Faculty Advisor: Prof. </a:t>
            </a:r>
            <a:r>
              <a:rPr b="1" lang="en-US" sz="3000">
                <a:solidFill>
                  <a:srgbClr val="881C1C"/>
                </a:solidFill>
              </a:rPr>
              <a:t>Robert Jackson</a:t>
            </a:r>
            <a:r>
              <a:rPr b="1" i="0" lang="en-US" sz="3000" u="none" cap="none" strike="noStrike">
                <a:solidFill>
                  <a:srgbClr val="881C1C"/>
                </a:solidFill>
                <a:latin typeface="Arial"/>
                <a:ea typeface="Arial"/>
                <a:cs typeface="Arial"/>
                <a:sym typeface="Arial"/>
              </a:rPr>
              <a:t> </a:t>
            </a:r>
          </a:p>
        </p:txBody>
      </p:sp>
      <p:cxnSp>
        <p:nvCxnSpPr>
          <p:cNvPr id="90" name="Shape 90"/>
          <p:cNvCxnSpPr/>
          <p:nvPr/>
        </p:nvCxnSpPr>
        <p:spPr>
          <a:xfrm>
            <a:off x="703262" y="30259337"/>
            <a:ext cx="20650199" cy="0"/>
          </a:xfrm>
          <a:prstGeom prst="straightConnector1">
            <a:avLst/>
          </a:prstGeom>
          <a:noFill/>
          <a:ln cap="flat" cmpd="sng" w="12700">
            <a:solidFill>
              <a:srgbClr val="333399"/>
            </a:solidFill>
            <a:prstDash val="solid"/>
            <a:round/>
            <a:headEnd len="med" w="med" type="none"/>
            <a:tailEnd len="med" w="med" type="none"/>
          </a:ln>
        </p:spPr>
      </p:cxnSp>
      <p:pic>
        <p:nvPicPr>
          <p:cNvPr id="91" name="Shape 91"/>
          <p:cNvPicPr preferRelativeResize="0"/>
          <p:nvPr/>
        </p:nvPicPr>
        <p:blipFill/>
        <p:spPr>
          <a:xfrm>
            <a:off x="1331912" y="30480000"/>
            <a:ext cx="1574800" cy="1579563"/>
          </a:xfrm>
          <a:prstGeom prst="rect">
            <a:avLst/>
          </a:prstGeom>
          <a:solidFill>
            <a:srgbClr val="FFFFFF"/>
          </a:solidFill>
          <a:ln>
            <a:noFill/>
          </a:ln>
        </p:spPr>
      </p:pic>
      <p:sp>
        <p:nvSpPr>
          <p:cNvPr id="92" name="Shape 92"/>
          <p:cNvSpPr txBox="1"/>
          <p:nvPr/>
        </p:nvSpPr>
        <p:spPr>
          <a:xfrm>
            <a:off x="720725" y="30480000"/>
            <a:ext cx="20540700" cy="1446600"/>
          </a:xfrm>
          <a:prstGeom prst="rect">
            <a:avLst/>
          </a:prstGeom>
          <a:noFill/>
          <a:ln>
            <a:noFill/>
          </a:ln>
        </p:spPr>
        <p:txBody>
          <a:bodyPr anchorCtr="0" anchor="ctr" bIns="45700" lIns="91425" rIns="91425" tIns="45700">
            <a:noAutofit/>
          </a:bodyPr>
          <a:lstStyle/>
          <a:p>
            <a:pPr indent="0" lvl="0" marL="0" marR="0" rtl="0" algn="ctr">
              <a:lnSpc>
                <a:spcPct val="60000"/>
              </a:lnSpc>
              <a:spcBef>
                <a:spcPts val="0"/>
              </a:spcBef>
              <a:spcAft>
                <a:spcPts val="0"/>
              </a:spcAft>
              <a:buSzPct val="25000"/>
              <a:buNone/>
            </a:pPr>
            <a:r>
              <a:rPr b="0" i="0" lang="en-US" sz="2000" u="none" cap="none" strike="noStrike">
                <a:solidFill>
                  <a:schemeClr val="dk1"/>
                </a:solidFill>
                <a:latin typeface="Arial"/>
                <a:ea typeface="Arial"/>
                <a:cs typeface="Arial"/>
                <a:sym typeface="Arial"/>
              </a:rPr>
              <a:t>Department of Electrical and Computer Engineering</a:t>
            </a:r>
          </a:p>
          <a:p>
            <a:pPr indent="0" lvl="0" marL="0" marR="0" rtl="0" algn="l">
              <a:lnSpc>
                <a:spcPct val="60000"/>
              </a:lnSpc>
              <a:spcBef>
                <a:spcPts val="0"/>
              </a:spcBef>
              <a:spcAft>
                <a:spcPts val="0"/>
              </a:spcAft>
              <a:buNone/>
            </a:pPr>
            <a:r>
              <a:t/>
            </a:r>
            <a:endParaRPr b="0" i="0" sz="2000" u="none" cap="none" strike="noStrike">
              <a:solidFill>
                <a:srgbClr val="0066CC"/>
              </a:solidFill>
              <a:latin typeface="Comic Sans MS"/>
              <a:ea typeface="Comic Sans MS"/>
              <a:cs typeface="Comic Sans MS"/>
              <a:sym typeface="Comic Sans MS"/>
            </a:endParaRPr>
          </a:p>
          <a:p>
            <a:pPr indent="0" lvl="0" marL="0" marR="0" rtl="0" algn="ctr">
              <a:lnSpc>
                <a:spcPct val="60000"/>
              </a:lnSpc>
              <a:spcBef>
                <a:spcPts val="0"/>
              </a:spcBef>
              <a:spcAft>
                <a:spcPts val="0"/>
              </a:spcAft>
              <a:buSzPct val="25000"/>
              <a:buNone/>
            </a:pPr>
            <a:r>
              <a:rPr b="1" i="0" lang="en-US" sz="3200" u="none" cap="none" strike="noStrike">
                <a:solidFill>
                  <a:srgbClr val="39935B"/>
                </a:solidFill>
                <a:latin typeface="Balthazar"/>
                <a:ea typeface="Balthazar"/>
                <a:cs typeface="Balthazar"/>
                <a:sym typeface="Balthazar"/>
              </a:rPr>
              <a:t>ECE 415/ECE 416 – SENIOR DESIGN PROJECT 2016</a:t>
            </a:r>
          </a:p>
          <a:p>
            <a:pPr indent="0" lvl="0" marL="0" marR="0" rtl="0" algn="ctr">
              <a:lnSpc>
                <a:spcPct val="60000"/>
              </a:lnSpc>
              <a:spcBef>
                <a:spcPts val="0"/>
              </a:spcBef>
              <a:spcAft>
                <a:spcPts val="0"/>
              </a:spcAft>
              <a:buNone/>
            </a:pPr>
            <a:r>
              <a:t/>
            </a:r>
            <a:endParaRPr b="0" i="0" sz="1800" u="none" cap="none" strike="noStrike">
              <a:solidFill>
                <a:schemeClr val="dk1"/>
              </a:solidFill>
              <a:latin typeface="Architects Daughter"/>
              <a:ea typeface="Architects Daughter"/>
              <a:cs typeface="Architects Daughter"/>
              <a:sym typeface="Architects Daughter"/>
            </a:endParaRPr>
          </a:p>
          <a:p>
            <a:pPr indent="0" lvl="0" marL="0" marR="0" rtl="0" algn="l">
              <a:lnSpc>
                <a:spcPct val="60000"/>
              </a:lnSpc>
              <a:spcBef>
                <a:spcPts val="0"/>
              </a:spcBef>
              <a:spcAft>
                <a:spcPts val="0"/>
              </a:spcAft>
              <a:buNone/>
            </a:pPr>
            <a:r>
              <a:t/>
            </a:r>
            <a:endParaRPr b="0" i="0" sz="1800" u="none" cap="none" strike="noStrike">
              <a:solidFill>
                <a:schemeClr val="dk1"/>
              </a:solidFill>
              <a:latin typeface="Architects Daughter"/>
              <a:ea typeface="Architects Daughter"/>
              <a:cs typeface="Architects Daughter"/>
              <a:sym typeface="Architects Daughter"/>
            </a:endParaRPr>
          </a:p>
          <a:p>
            <a:pPr indent="0" lvl="0" marL="0" marR="0" rtl="0" algn="ctr">
              <a:lnSpc>
                <a:spcPct val="40000"/>
              </a:lnSpc>
              <a:spcBef>
                <a:spcPts val="0"/>
              </a:spcBef>
              <a:spcAft>
                <a:spcPts val="0"/>
              </a:spcAft>
              <a:buSzPct val="25000"/>
              <a:buNone/>
            </a:pPr>
            <a:r>
              <a:rPr b="0" i="0" lang="en-US" sz="2200" u="none" cap="none" strike="noStrike">
                <a:solidFill>
                  <a:schemeClr val="dk1"/>
                </a:solidFill>
                <a:latin typeface="Arial"/>
                <a:ea typeface="Arial"/>
                <a:cs typeface="Arial"/>
                <a:sym typeface="Arial"/>
              </a:rPr>
              <a:t>College of Engineering - University of Massachusetts Amherst</a:t>
            </a:r>
          </a:p>
        </p:txBody>
      </p:sp>
      <p:sp>
        <p:nvSpPr>
          <p:cNvPr id="93" name="Shape 93"/>
          <p:cNvSpPr txBox="1"/>
          <p:nvPr/>
        </p:nvSpPr>
        <p:spPr>
          <a:xfrm>
            <a:off x="17206815" y="30480000"/>
            <a:ext cx="3762568" cy="144655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8800" u="none" cap="none" strike="noStrike">
                <a:solidFill>
                  <a:schemeClr val="dk1"/>
                </a:solidFill>
                <a:latin typeface="Arial"/>
                <a:ea typeface="Arial"/>
                <a:cs typeface="Arial"/>
                <a:sym typeface="Arial"/>
              </a:rPr>
              <a:t>SDP16</a:t>
            </a:r>
          </a:p>
        </p:txBody>
      </p:sp>
      <p:sp>
        <p:nvSpPr>
          <p:cNvPr id="94" name="Shape 94"/>
          <p:cNvSpPr/>
          <p:nvPr/>
        </p:nvSpPr>
        <p:spPr>
          <a:xfrm>
            <a:off x="1143100" y="4500575"/>
            <a:ext cx="90093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3800" u="none" cap="none" strike="noStrike">
                <a:solidFill>
                  <a:srgbClr val="881C1C"/>
                </a:solidFill>
                <a:latin typeface="Arial"/>
                <a:ea typeface="Arial"/>
                <a:cs typeface="Arial"/>
                <a:sym typeface="Arial"/>
              </a:rPr>
              <a:t>Abstract</a:t>
            </a:r>
          </a:p>
          <a:p>
            <a:pPr indent="0" lvl="0" marL="0" marR="0" rtl="0" algn="just">
              <a:spcBef>
                <a:spcPts val="0"/>
              </a:spcBef>
              <a:spcAft>
                <a:spcPts val="0"/>
              </a:spcAft>
              <a:buSzPct val="25000"/>
              <a:buNone/>
            </a:pPr>
            <a:r>
              <a:rPr b="1" lang="en-US" sz="2800"/>
              <a:t>The SigninGlove is a portable American Sign Language translator that would allow the user to communicate with those around them using a wearable glove and their cellphone. The glove contains a variety of sensors that are connected to a Raspberry Pi which wirelessly sends a string to the application that then translates the user’s sign. This would allow a sign language user to be understood in everyday situations that currently lead to miscommunication.</a:t>
            </a:r>
          </a:p>
        </p:txBody>
      </p:sp>
      <p:sp>
        <p:nvSpPr>
          <p:cNvPr id="95" name="Shape 95"/>
          <p:cNvSpPr/>
          <p:nvPr/>
        </p:nvSpPr>
        <p:spPr>
          <a:xfrm>
            <a:off x="1142981" y="10515162"/>
            <a:ext cx="90093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3800" u="none" cap="none" strike="noStrike">
                <a:solidFill>
                  <a:srgbClr val="881C1C"/>
                </a:solidFill>
                <a:latin typeface="Arial"/>
                <a:ea typeface="Arial"/>
                <a:cs typeface="Arial"/>
                <a:sym typeface="Arial"/>
              </a:rPr>
              <a:t>Block Diagram</a:t>
            </a:r>
          </a:p>
        </p:txBody>
      </p:sp>
      <p:sp>
        <p:nvSpPr>
          <p:cNvPr id="96" name="Shape 96"/>
          <p:cNvSpPr/>
          <p:nvPr/>
        </p:nvSpPr>
        <p:spPr>
          <a:xfrm>
            <a:off x="11778550" y="4511675"/>
            <a:ext cx="90093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3800" u="none" cap="none" strike="noStrike">
                <a:solidFill>
                  <a:srgbClr val="881C1C"/>
                </a:solidFill>
                <a:latin typeface="Arial"/>
                <a:ea typeface="Arial"/>
                <a:cs typeface="Arial"/>
                <a:sym typeface="Arial"/>
              </a:rPr>
              <a:t>System Overview</a:t>
            </a:r>
          </a:p>
          <a:p>
            <a:pPr indent="0" lvl="0" marL="0" marR="0" rtl="0" algn="ctr">
              <a:spcBef>
                <a:spcPts val="0"/>
              </a:spcBef>
              <a:spcAft>
                <a:spcPts val="0"/>
              </a:spcAft>
              <a:buNone/>
            </a:pPr>
            <a:r>
              <a:t/>
            </a:r>
            <a:endParaRPr b="1" sz="3800">
              <a:solidFill>
                <a:srgbClr val="881C1C"/>
              </a:solidFill>
            </a:endParaRPr>
          </a:p>
        </p:txBody>
      </p:sp>
      <p:sp>
        <p:nvSpPr>
          <p:cNvPr id="97" name="Shape 97"/>
          <p:cNvSpPr/>
          <p:nvPr/>
        </p:nvSpPr>
        <p:spPr>
          <a:xfrm>
            <a:off x="11659250" y="14828237"/>
            <a:ext cx="9247800" cy="81834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3800" u="none" cap="none" strike="noStrike">
                <a:solidFill>
                  <a:srgbClr val="881C1C"/>
                </a:solidFill>
                <a:latin typeface="Arial"/>
                <a:ea typeface="Arial"/>
                <a:cs typeface="Arial"/>
                <a:sym typeface="Arial"/>
              </a:rPr>
              <a:t>Results</a:t>
            </a:r>
          </a:p>
          <a:p>
            <a:pPr indent="0" lvl="0" marL="0" marR="0" rtl="0" algn="just">
              <a:spcBef>
                <a:spcPts val="0"/>
              </a:spcBef>
              <a:spcAft>
                <a:spcPts val="0"/>
              </a:spcAft>
              <a:buSzPct val="25000"/>
              <a:buNone/>
            </a:pPr>
            <a:r>
              <a:rPr b="1" lang="en-US" sz="2800"/>
              <a:t>The glove displays the correct translation in one of the three choices 86% of the time. When the sign does not appear in the choices the user has the option to try the sign again or to update the value of the sign to what they are currently signing. The user can also add any signs not currently in the application by completing the sign three times.</a:t>
            </a:r>
          </a:p>
          <a:p>
            <a:pPr indent="0" lvl="0" marL="0" marR="0" rtl="0" algn="just">
              <a:spcBef>
                <a:spcPts val="0"/>
              </a:spcBef>
              <a:spcAft>
                <a:spcPts val="0"/>
              </a:spcAft>
              <a:buNone/>
            </a:pPr>
            <a:r>
              <a:t/>
            </a:r>
            <a:endParaRPr b="1" sz="2800"/>
          </a:p>
          <a:p>
            <a:pPr indent="0" lvl="0" marL="0" marR="0" rtl="0" algn="just">
              <a:spcBef>
                <a:spcPts val="0"/>
              </a:spcBef>
              <a:spcAft>
                <a:spcPts val="0"/>
              </a:spcAft>
              <a:buSzPct val="25000"/>
              <a:buNone/>
            </a:pPr>
            <a:r>
              <a:rPr b="1" lang="en-US" sz="2800"/>
              <a:t>Using a variety of sentences, the glove was tested among 15 different people. These people needed to write what they believed the glove was saying as  a user signed the test sentences. The user was understood 82% of the time when using the glove. Although the glove did not put sentences in the correct grammatical order, the general point was understood and helped facilitate communication.</a:t>
            </a:r>
          </a:p>
        </p:txBody>
      </p:sp>
      <p:sp>
        <p:nvSpPr>
          <p:cNvPr id="98" name="Shape 98"/>
          <p:cNvSpPr/>
          <p:nvPr/>
        </p:nvSpPr>
        <p:spPr>
          <a:xfrm>
            <a:off x="1556987" y="20102350"/>
            <a:ext cx="90093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3800" u="none" cap="none" strike="noStrike">
                <a:solidFill>
                  <a:srgbClr val="881C1C"/>
                </a:solidFill>
                <a:latin typeface="Arial"/>
                <a:ea typeface="Arial"/>
                <a:cs typeface="Arial"/>
                <a:sym typeface="Arial"/>
              </a:rPr>
              <a:t>Specifications</a:t>
            </a:r>
          </a:p>
        </p:txBody>
      </p:sp>
      <p:sp>
        <p:nvSpPr>
          <p:cNvPr id="99" name="Shape 99"/>
          <p:cNvSpPr/>
          <p:nvPr/>
        </p:nvSpPr>
        <p:spPr>
          <a:xfrm>
            <a:off x="11778550" y="23011650"/>
            <a:ext cx="9009300" cy="70185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3800" u="none" cap="none" strike="noStrike">
                <a:solidFill>
                  <a:srgbClr val="881C1C"/>
                </a:solidFill>
                <a:latin typeface="Arial"/>
                <a:ea typeface="Arial"/>
                <a:cs typeface="Arial"/>
                <a:sym typeface="Arial"/>
              </a:rPr>
              <a:t>Acknowledgement</a:t>
            </a:r>
          </a:p>
          <a:p>
            <a:pPr indent="-69850" lvl="0" marL="0" marR="0" rtl="0" algn="just">
              <a:spcBef>
                <a:spcPts val="0"/>
              </a:spcBef>
              <a:spcAft>
                <a:spcPts val="0"/>
              </a:spcAft>
              <a:buClr>
                <a:schemeClr val="dk1"/>
              </a:buClr>
              <a:buSzPct val="39285"/>
              <a:buFont typeface="Arial"/>
              <a:buNone/>
            </a:pPr>
            <a:r>
              <a:rPr b="1" lang="en-US" sz="2800"/>
              <a:t>All those involved in the SigninGlove would like to extend a thank you to Professor Robert Jackson for all his help and advice throughout the project. Professor Jackson helped us keep on track with this project and provided valuable insight throughout the semester. We would like to thank our faculty advisors, Professor Alfred DeFonzo and Professor Lixin Gao, for all of their questions and comments during PDR, MDR, and CDR that helped us look closely at our project and make changes and improvements where needed. Additional thanks to Konner Looney for coming in and testing our glove and giving us feedback on our project.</a:t>
            </a:r>
          </a:p>
          <a:p>
            <a:pPr indent="0" lvl="0" marL="0" marR="0" rtl="0" algn="just">
              <a:spcBef>
                <a:spcPts val="0"/>
              </a:spcBef>
              <a:spcAft>
                <a:spcPts val="0"/>
              </a:spcAft>
              <a:buNone/>
            </a:pPr>
            <a:r>
              <a:t/>
            </a:r>
            <a:endParaRPr b="1" sz="2800"/>
          </a:p>
        </p:txBody>
      </p:sp>
      <p:pic>
        <p:nvPicPr>
          <p:cNvPr id="100" name="Shape 100"/>
          <p:cNvPicPr preferRelativeResize="0"/>
          <p:nvPr/>
        </p:nvPicPr>
        <p:blipFill rotWithShape="1">
          <a:blip r:embed="rId3">
            <a:alphaModFix/>
          </a:blip>
          <a:srcRect b="0" l="0" r="0" t="0"/>
          <a:stretch/>
        </p:blipFill>
        <p:spPr>
          <a:xfrm>
            <a:off x="2803075" y="30480002"/>
            <a:ext cx="1719900" cy="1725300"/>
          </a:xfrm>
          <a:prstGeom prst="rect">
            <a:avLst/>
          </a:prstGeom>
          <a:noFill/>
          <a:ln>
            <a:noFill/>
          </a:ln>
        </p:spPr>
      </p:pic>
      <p:pic>
        <p:nvPicPr>
          <p:cNvPr id="101" name="Shape 101"/>
          <p:cNvPicPr preferRelativeResize="0"/>
          <p:nvPr/>
        </p:nvPicPr>
        <p:blipFill>
          <a:blip r:embed="rId4">
            <a:alphaModFix/>
          </a:blip>
          <a:stretch>
            <a:fillRect/>
          </a:stretch>
        </p:blipFill>
        <p:spPr>
          <a:xfrm>
            <a:off x="1143037" y="11549501"/>
            <a:ext cx="9009176" cy="4010799"/>
          </a:xfrm>
          <a:prstGeom prst="rect">
            <a:avLst/>
          </a:prstGeom>
          <a:noFill/>
          <a:ln cap="flat" cmpd="sng" w="12700">
            <a:solidFill>
              <a:srgbClr val="333399"/>
            </a:solidFill>
            <a:prstDash val="solid"/>
            <a:miter/>
            <a:headEnd len="med" w="med" type="none"/>
            <a:tailEnd len="med" w="med" type="none"/>
          </a:ln>
        </p:spPr>
      </p:pic>
      <p:sp>
        <p:nvSpPr>
          <p:cNvPr id="102" name="Shape 102"/>
          <p:cNvSpPr txBox="1"/>
          <p:nvPr/>
        </p:nvSpPr>
        <p:spPr>
          <a:xfrm>
            <a:off x="1142975" y="15984175"/>
            <a:ext cx="9009300" cy="3702300"/>
          </a:xfrm>
          <a:prstGeom prst="rect">
            <a:avLst/>
          </a:prstGeom>
          <a:noFill/>
          <a:ln>
            <a:noFill/>
          </a:ln>
        </p:spPr>
        <p:txBody>
          <a:bodyPr anchorCtr="0" anchor="t" bIns="91425" lIns="91425" rIns="91425" tIns="91425">
            <a:noAutofit/>
          </a:bodyPr>
          <a:lstStyle/>
          <a:p>
            <a:pPr lvl="0" algn="just">
              <a:spcBef>
                <a:spcPts val="0"/>
              </a:spcBef>
              <a:buNone/>
            </a:pPr>
            <a:r>
              <a:rPr b="1" lang="en-US" sz="2800"/>
              <a:t>The glove contains five flex sensors on each finger and ten pressure sensors throughout the glove. An IMU is used to measure both the angle of the hand and the motion. These values are sent to a raspberry pi that converts the readings to a string that is sent to the android app. The android app then translates this string and displays the translated sign.</a:t>
            </a:r>
          </a:p>
        </p:txBody>
      </p:sp>
      <p:pic>
        <p:nvPicPr>
          <p:cNvPr id="103" name="Shape 103"/>
          <p:cNvPicPr preferRelativeResize="0"/>
          <p:nvPr/>
        </p:nvPicPr>
        <p:blipFill rotWithShape="1">
          <a:blip r:embed="rId5">
            <a:alphaModFix/>
          </a:blip>
          <a:srcRect b="11164" l="0" r="8450" t="16523"/>
          <a:stretch/>
        </p:blipFill>
        <p:spPr>
          <a:xfrm>
            <a:off x="12117124" y="5472125"/>
            <a:ext cx="8332230" cy="3702244"/>
          </a:xfrm>
          <a:prstGeom prst="rect">
            <a:avLst/>
          </a:prstGeom>
          <a:noFill/>
          <a:ln>
            <a:noFill/>
          </a:ln>
        </p:spPr>
      </p:pic>
      <p:sp>
        <p:nvSpPr>
          <p:cNvPr id="104" name="Shape 104"/>
          <p:cNvSpPr txBox="1"/>
          <p:nvPr/>
        </p:nvSpPr>
        <p:spPr>
          <a:xfrm>
            <a:off x="11778500" y="9589100"/>
            <a:ext cx="9009300" cy="4366500"/>
          </a:xfrm>
          <a:prstGeom prst="rect">
            <a:avLst/>
          </a:prstGeom>
          <a:noFill/>
          <a:ln>
            <a:noFill/>
          </a:ln>
        </p:spPr>
        <p:txBody>
          <a:bodyPr anchorCtr="0" anchor="t" bIns="91425" lIns="91425" rIns="91425" tIns="91425">
            <a:noAutofit/>
          </a:bodyPr>
          <a:lstStyle/>
          <a:p>
            <a:pPr lvl="0" algn="just">
              <a:spcBef>
                <a:spcPts val="0"/>
              </a:spcBef>
              <a:buNone/>
            </a:pPr>
            <a:r>
              <a:rPr b="1" lang="en-US" sz="2800"/>
              <a:t>The glove is made of five flex sensors and and ten pressure sensors. Each of these sensors are put through a voltage comparator circuit which outputs 0.5 mV when the sensors are not in use and 3.2V when they are in use. The Pi translates a low voltage into a 0 and a high voltage into a one and sends a string of these along with the gyroscope and accelerometer values to the Android application through TCP. The Android app then searches for the string and finds the three most similar strings and displays the results for the user to choose.</a:t>
            </a:r>
          </a:p>
        </p:txBody>
      </p:sp>
      <p:pic>
        <p:nvPicPr>
          <p:cNvPr id="105" name="Shape 105"/>
          <p:cNvPicPr preferRelativeResize="0"/>
          <p:nvPr/>
        </p:nvPicPr>
        <p:blipFill>
          <a:blip r:embed="rId6">
            <a:alphaModFix/>
          </a:blip>
          <a:stretch>
            <a:fillRect/>
          </a:stretch>
        </p:blipFill>
        <p:spPr>
          <a:xfrm>
            <a:off x="17741110" y="834175"/>
            <a:ext cx="2693969" cy="2846548"/>
          </a:xfrm>
          <a:prstGeom prst="rect">
            <a:avLst/>
          </a:prstGeom>
          <a:noFill/>
          <a:ln>
            <a:noFill/>
          </a:ln>
        </p:spPr>
      </p:pic>
      <p:pic>
        <p:nvPicPr>
          <p:cNvPr id="106" name="Shape 106"/>
          <p:cNvPicPr preferRelativeResize="0"/>
          <p:nvPr/>
        </p:nvPicPr>
        <p:blipFill rotWithShape="1">
          <a:blip r:embed="rId7">
            <a:alphaModFix/>
          </a:blip>
          <a:srcRect b="0" l="15604" r="26319" t="0"/>
          <a:stretch/>
        </p:blipFill>
        <p:spPr>
          <a:xfrm>
            <a:off x="4802674" y="26866250"/>
            <a:ext cx="1719999" cy="2697100"/>
          </a:xfrm>
          <a:prstGeom prst="rect">
            <a:avLst/>
          </a:prstGeom>
          <a:noFill/>
          <a:ln>
            <a:noFill/>
          </a:ln>
        </p:spPr>
      </p:pic>
      <p:pic>
        <p:nvPicPr>
          <p:cNvPr id="107" name="Shape 107"/>
          <p:cNvPicPr preferRelativeResize="0"/>
          <p:nvPr/>
        </p:nvPicPr>
        <p:blipFill>
          <a:blip r:embed="rId8">
            <a:alphaModFix/>
          </a:blip>
          <a:stretch>
            <a:fillRect/>
          </a:stretch>
        </p:blipFill>
        <p:spPr>
          <a:xfrm>
            <a:off x="1083175" y="26866200"/>
            <a:ext cx="1719992" cy="2697137"/>
          </a:xfrm>
          <a:prstGeom prst="rect">
            <a:avLst/>
          </a:prstGeom>
          <a:noFill/>
          <a:ln>
            <a:noFill/>
          </a:ln>
        </p:spPr>
      </p:pic>
      <p:sp>
        <p:nvSpPr>
          <p:cNvPr id="108" name="Shape 108"/>
          <p:cNvSpPr/>
          <p:nvPr/>
        </p:nvSpPr>
        <p:spPr>
          <a:xfrm>
            <a:off x="1142975" y="25895400"/>
            <a:ext cx="90093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3800">
                <a:solidFill>
                  <a:srgbClr val="881C1C"/>
                </a:solidFill>
              </a:rPr>
              <a:t>Team</a:t>
            </a:r>
          </a:p>
        </p:txBody>
      </p:sp>
      <p:pic>
        <p:nvPicPr>
          <p:cNvPr id="109" name="Shape 109"/>
          <p:cNvPicPr preferRelativeResize="0"/>
          <p:nvPr/>
        </p:nvPicPr>
        <p:blipFill>
          <a:blip r:embed="rId9">
            <a:alphaModFix/>
          </a:blip>
          <a:stretch>
            <a:fillRect/>
          </a:stretch>
        </p:blipFill>
        <p:spPr>
          <a:xfrm>
            <a:off x="8588782" y="26866237"/>
            <a:ext cx="1719993" cy="2697102"/>
          </a:xfrm>
          <a:prstGeom prst="rect">
            <a:avLst/>
          </a:prstGeom>
          <a:noFill/>
          <a:ln>
            <a:noFill/>
          </a:ln>
        </p:spPr>
      </p:pic>
      <p:pic>
        <p:nvPicPr>
          <p:cNvPr id="110" name="Shape 110"/>
          <p:cNvPicPr preferRelativeResize="0"/>
          <p:nvPr/>
        </p:nvPicPr>
        <p:blipFill rotWithShape="1">
          <a:blip r:embed="rId10">
            <a:alphaModFix/>
          </a:blip>
          <a:srcRect b="6533" l="37635" r="24455" t="2722"/>
          <a:stretch/>
        </p:blipFill>
        <p:spPr>
          <a:xfrm>
            <a:off x="2942925" y="26866225"/>
            <a:ext cx="1720000" cy="2697150"/>
          </a:xfrm>
          <a:prstGeom prst="rect">
            <a:avLst/>
          </a:prstGeom>
          <a:noFill/>
          <a:ln>
            <a:noFill/>
          </a:ln>
        </p:spPr>
      </p:pic>
      <p:pic>
        <p:nvPicPr>
          <p:cNvPr id="111" name="Shape 111"/>
          <p:cNvPicPr preferRelativeResize="0"/>
          <p:nvPr/>
        </p:nvPicPr>
        <p:blipFill rotWithShape="1">
          <a:blip r:embed="rId11">
            <a:alphaModFix/>
          </a:blip>
          <a:srcRect b="0" l="19904" r="16381" t="0"/>
          <a:stretch/>
        </p:blipFill>
        <p:spPr>
          <a:xfrm flipH="1">
            <a:off x="6662414" y="26866225"/>
            <a:ext cx="1719994" cy="2697102"/>
          </a:xfrm>
          <a:prstGeom prst="rect">
            <a:avLst/>
          </a:prstGeom>
          <a:noFill/>
          <a:ln>
            <a:noFill/>
          </a:ln>
        </p:spPr>
      </p:pic>
      <p:sp>
        <p:nvSpPr>
          <p:cNvPr id="112" name="Shape 112"/>
          <p:cNvSpPr txBox="1"/>
          <p:nvPr/>
        </p:nvSpPr>
        <p:spPr>
          <a:xfrm>
            <a:off x="1083175" y="29563325"/>
            <a:ext cx="1719900" cy="466800"/>
          </a:xfrm>
          <a:prstGeom prst="rect">
            <a:avLst/>
          </a:prstGeom>
          <a:noFill/>
          <a:ln>
            <a:noFill/>
          </a:ln>
        </p:spPr>
        <p:txBody>
          <a:bodyPr anchorCtr="0" anchor="t" bIns="91425" lIns="91425" rIns="91425" tIns="91425">
            <a:noAutofit/>
          </a:bodyPr>
          <a:lstStyle/>
          <a:p>
            <a:pPr lvl="0" rtl="0" algn="ctr">
              <a:spcBef>
                <a:spcPts val="0"/>
              </a:spcBef>
              <a:buClr>
                <a:schemeClr val="dk1"/>
              </a:buClr>
              <a:buSzPct val="61111"/>
              <a:buFont typeface="Arial"/>
              <a:buNone/>
            </a:pPr>
            <a:r>
              <a:rPr b="1" lang="en-US" sz="1800"/>
              <a:t>John Gontowicz</a:t>
            </a:r>
          </a:p>
          <a:p>
            <a:pPr lvl="0">
              <a:spcBef>
                <a:spcPts val="0"/>
              </a:spcBef>
              <a:buNone/>
            </a:pPr>
            <a:r>
              <a:t/>
            </a:r>
            <a:endParaRPr/>
          </a:p>
        </p:txBody>
      </p:sp>
      <p:sp>
        <p:nvSpPr>
          <p:cNvPr id="113" name="Shape 113"/>
          <p:cNvSpPr txBox="1"/>
          <p:nvPr/>
        </p:nvSpPr>
        <p:spPr>
          <a:xfrm>
            <a:off x="2942975" y="29571900"/>
            <a:ext cx="1719900" cy="466800"/>
          </a:xfrm>
          <a:prstGeom prst="rect">
            <a:avLst/>
          </a:prstGeom>
          <a:noFill/>
          <a:ln>
            <a:noFill/>
          </a:ln>
        </p:spPr>
        <p:txBody>
          <a:bodyPr anchorCtr="0" anchor="t" bIns="91425" lIns="91425" rIns="91425" tIns="91425">
            <a:noAutofit/>
          </a:bodyPr>
          <a:lstStyle/>
          <a:p>
            <a:pPr lvl="0" rtl="0" algn="ctr">
              <a:spcBef>
                <a:spcPts val="0"/>
              </a:spcBef>
              <a:buNone/>
            </a:pPr>
            <a:r>
              <a:rPr b="1" lang="en-US" sz="1800"/>
              <a:t>Aaron</a:t>
            </a:r>
          </a:p>
          <a:p>
            <a:pPr lvl="0" rtl="0" algn="ctr">
              <a:spcBef>
                <a:spcPts val="0"/>
              </a:spcBef>
              <a:buNone/>
            </a:pPr>
            <a:r>
              <a:rPr b="1" lang="en-US" sz="1800"/>
              <a:t>Gilbert</a:t>
            </a:r>
          </a:p>
          <a:p>
            <a:pPr lvl="0" rtl="0">
              <a:spcBef>
                <a:spcPts val="0"/>
              </a:spcBef>
              <a:buNone/>
            </a:pPr>
            <a:r>
              <a:t/>
            </a:r>
            <a:endParaRPr/>
          </a:p>
        </p:txBody>
      </p:sp>
      <p:sp>
        <p:nvSpPr>
          <p:cNvPr id="114" name="Shape 114"/>
          <p:cNvSpPr txBox="1"/>
          <p:nvPr/>
        </p:nvSpPr>
        <p:spPr>
          <a:xfrm>
            <a:off x="4802775" y="29571900"/>
            <a:ext cx="1719900" cy="466800"/>
          </a:xfrm>
          <a:prstGeom prst="rect">
            <a:avLst/>
          </a:prstGeom>
          <a:noFill/>
          <a:ln>
            <a:noFill/>
          </a:ln>
        </p:spPr>
        <p:txBody>
          <a:bodyPr anchorCtr="0" anchor="t" bIns="91425" lIns="91425" rIns="91425" tIns="91425">
            <a:noAutofit/>
          </a:bodyPr>
          <a:lstStyle/>
          <a:p>
            <a:pPr lvl="0" rtl="0" algn="ctr">
              <a:spcBef>
                <a:spcPts val="0"/>
              </a:spcBef>
              <a:buNone/>
            </a:pPr>
            <a:r>
              <a:rPr b="1" lang="en-US" sz="1800"/>
              <a:t>Robert Jackson</a:t>
            </a:r>
          </a:p>
          <a:p>
            <a:pPr lvl="0" rtl="0">
              <a:spcBef>
                <a:spcPts val="0"/>
              </a:spcBef>
              <a:buNone/>
            </a:pPr>
            <a:r>
              <a:t/>
            </a:r>
            <a:endParaRPr/>
          </a:p>
        </p:txBody>
      </p:sp>
      <p:sp>
        <p:nvSpPr>
          <p:cNvPr id="115" name="Shape 115"/>
          <p:cNvSpPr txBox="1"/>
          <p:nvPr/>
        </p:nvSpPr>
        <p:spPr>
          <a:xfrm>
            <a:off x="6662575" y="29571900"/>
            <a:ext cx="1719900" cy="466800"/>
          </a:xfrm>
          <a:prstGeom prst="rect">
            <a:avLst/>
          </a:prstGeom>
          <a:noFill/>
          <a:ln>
            <a:noFill/>
          </a:ln>
        </p:spPr>
        <p:txBody>
          <a:bodyPr anchorCtr="0" anchor="t" bIns="91425" lIns="91425" rIns="91425" tIns="91425">
            <a:noAutofit/>
          </a:bodyPr>
          <a:lstStyle/>
          <a:p>
            <a:pPr lvl="0" rtl="0" algn="ctr">
              <a:spcBef>
                <a:spcPts val="0"/>
              </a:spcBef>
              <a:buNone/>
            </a:pPr>
            <a:r>
              <a:rPr b="1" lang="en-US" sz="1800"/>
              <a:t>Kacey</a:t>
            </a:r>
          </a:p>
          <a:p>
            <a:pPr lvl="0" rtl="0" algn="ctr">
              <a:spcBef>
                <a:spcPts val="0"/>
              </a:spcBef>
              <a:buNone/>
            </a:pPr>
            <a:r>
              <a:rPr b="1" lang="en-US" sz="1800"/>
              <a:t>Looney</a:t>
            </a:r>
          </a:p>
          <a:p>
            <a:pPr lvl="0" rtl="0">
              <a:spcBef>
                <a:spcPts val="0"/>
              </a:spcBef>
              <a:buNone/>
            </a:pPr>
            <a:r>
              <a:t/>
            </a:r>
            <a:endParaRPr/>
          </a:p>
        </p:txBody>
      </p:sp>
      <p:sp>
        <p:nvSpPr>
          <p:cNvPr id="116" name="Shape 116"/>
          <p:cNvSpPr txBox="1"/>
          <p:nvPr/>
        </p:nvSpPr>
        <p:spPr>
          <a:xfrm>
            <a:off x="8588825" y="29571900"/>
            <a:ext cx="1719900" cy="466800"/>
          </a:xfrm>
          <a:prstGeom prst="rect">
            <a:avLst/>
          </a:prstGeom>
          <a:noFill/>
          <a:ln>
            <a:noFill/>
          </a:ln>
        </p:spPr>
        <p:txBody>
          <a:bodyPr anchorCtr="0" anchor="t" bIns="91425" lIns="91425" rIns="91425" tIns="91425">
            <a:noAutofit/>
          </a:bodyPr>
          <a:lstStyle/>
          <a:p>
            <a:pPr lvl="0" rtl="0" algn="ctr">
              <a:spcBef>
                <a:spcPts val="0"/>
              </a:spcBef>
              <a:buNone/>
            </a:pPr>
            <a:r>
              <a:rPr b="1" lang="en-US" sz="1800"/>
              <a:t>Mathew</a:t>
            </a:r>
          </a:p>
          <a:p>
            <a:pPr lvl="0" rtl="0" algn="ctr">
              <a:spcBef>
                <a:spcPts val="0"/>
              </a:spcBef>
              <a:buNone/>
            </a:pPr>
            <a:r>
              <a:rPr b="1" lang="en-US" sz="1800"/>
              <a:t>Lau</a:t>
            </a:r>
          </a:p>
          <a:p>
            <a:pPr lvl="0" rtl="0">
              <a:spcBef>
                <a:spcPts val="0"/>
              </a:spcBef>
              <a:buNone/>
            </a:pPr>
            <a:r>
              <a:t/>
            </a:r>
            <a:endParaRPr/>
          </a:p>
        </p:txBody>
      </p:sp>
      <p:pic>
        <p:nvPicPr>
          <p:cNvPr id="117" name="Shape 117"/>
          <p:cNvPicPr preferRelativeResize="0"/>
          <p:nvPr/>
        </p:nvPicPr>
        <p:blipFill>
          <a:blip r:embed="rId6">
            <a:alphaModFix/>
          </a:blip>
          <a:stretch>
            <a:fillRect/>
          </a:stretch>
        </p:blipFill>
        <p:spPr>
          <a:xfrm flipH="1">
            <a:off x="1829010" y="834175"/>
            <a:ext cx="2693969" cy="2846548"/>
          </a:xfrm>
          <a:prstGeom prst="rect">
            <a:avLst/>
          </a:prstGeom>
          <a:noFill/>
          <a:ln>
            <a:noFill/>
          </a:ln>
        </p:spPr>
      </p:pic>
      <p:graphicFrame>
        <p:nvGraphicFramePr>
          <p:cNvPr id="118" name="Shape 118"/>
          <p:cNvGraphicFramePr/>
          <p:nvPr/>
        </p:nvGraphicFramePr>
        <p:xfrm>
          <a:off x="1143087" y="21108200"/>
          <a:ext cx="3000000" cy="3000000"/>
        </p:xfrm>
        <a:graphic>
          <a:graphicData uri="http://schemas.openxmlformats.org/drawingml/2006/table">
            <a:tbl>
              <a:tblPr>
                <a:noFill/>
                <a:tableStyleId>{E829E5C6-F9EA-4847-AFCB-560D1440BD8D}</a:tableStyleId>
              </a:tblPr>
              <a:tblGrid>
                <a:gridCol w="3671450"/>
                <a:gridCol w="3092800"/>
                <a:gridCol w="1616225"/>
                <a:gridCol w="1456600"/>
              </a:tblGrid>
              <a:tr h="701325">
                <a:tc>
                  <a:txBody>
                    <a:bodyPr>
                      <a:noAutofit/>
                    </a:bodyPr>
                    <a:lstStyle/>
                    <a:p>
                      <a:pPr lvl="0" rtl="0">
                        <a:lnSpc>
                          <a:spcPct val="115000"/>
                        </a:lnSpc>
                        <a:spcBef>
                          <a:spcPts val="0"/>
                        </a:spcBef>
                        <a:buNone/>
                      </a:pPr>
                      <a:r>
                        <a:rPr lang="en-US" sz="3000">
                          <a:solidFill>
                            <a:srgbClr val="FFFFFF"/>
                          </a:solidFill>
                        </a:rPr>
                        <a:t>Specification</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7F0000"/>
                    </a:solidFill>
                  </a:tcPr>
                </a:tc>
                <a:tc>
                  <a:txBody>
                    <a:bodyPr>
                      <a:noAutofit/>
                    </a:bodyPr>
                    <a:lstStyle/>
                    <a:p>
                      <a:pPr lvl="0" rtl="0">
                        <a:lnSpc>
                          <a:spcPct val="115000"/>
                        </a:lnSpc>
                        <a:spcBef>
                          <a:spcPts val="0"/>
                        </a:spcBef>
                        <a:buNone/>
                      </a:pPr>
                      <a:r>
                        <a:rPr lang="en-US" sz="3000">
                          <a:solidFill>
                            <a:srgbClr val="FFFFFF"/>
                          </a:solidFill>
                        </a:rPr>
                        <a:t>Unit of Measure</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7F0000"/>
                    </a:solidFill>
                  </a:tcPr>
                </a:tc>
                <a:tc>
                  <a:txBody>
                    <a:bodyPr>
                      <a:noAutofit/>
                    </a:bodyPr>
                    <a:lstStyle/>
                    <a:p>
                      <a:pPr lvl="0" rtl="0">
                        <a:lnSpc>
                          <a:spcPct val="115000"/>
                        </a:lnSpc>
                        <a:spcBef>
                          <a:spcPts val="0"/>
                        </a:spcBef>
                        <a:buNone/>
                      </a:pPr>
                      <a:r>
                        <a:rPr lang="en-US" sz="3000">
                          <a:solidFill>
                            <a:srgbClr val="FFFFFF"/>
                          </a:solidFill>
                        </a:rPr>
                        <a:t>Target</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7F0000"/>
                    </a:solidFill>
                  </a:tcPr>
                </a:tc>
                <a:tc>
                  <a:txBody>
                    <a:bodyPr>
                      <a:noAutofit/>
                    </a:bodyPr>
                    <a:lstStyle/>
                    <a:p>
                      <a:pPr lvl="0" rtl="0">
                        <a:lnSpc>
                          <a:spcPct val="115000"/>
                        </a:lnSpc>
                        <a:spcBef>
                          <a:spcPts val="0"/>
                        </a:spcBef>
                        <a:buNone/>
                      </a:pPr>
                      <a:r>
                        <a:rPr lang="en-US" sz="3000">
                          <a:solidFill>
                            <a:srgbClr val="FFFFFF"/>
                          </a:solidFill>
                        </a:rPr>
                        <a:t>Actual</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solidFill>
                      <a:srgbClr val="7F0000"/>
                    </a:solidFill>
                  </a:tcPr>
                </a:tc>
              </a:tr>
              <a:tr h="701325">
                <a:tc>
                  <a:txBody>
                    <a:bodyPr>
                      <a:noAutofit/>
                    </a:bodyPr>
                    <a:lstStyle/>
                    <a:p>
                      <a:pPr lvl="0" rtl="0">
                        <a:lnSpc>
                          <a:spcPct val="115000"/>
                        </a:lnSpc>
                        <a:spcBef>
                          <a:spcPts val="0"/>
                        </a:spcBef>
                        <a:buNone/>
                      </a:pPr>
                      <a:r>
                        <a:rPr lang="en-US" sz="3000"/>
                        <a:t>Weight</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Ounces</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&lt;16</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15</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r>
              <a:tr h="701325">
                <a:tc>
                  <a:txBody>
                    <a:bodyPr>
                      <a:noAutofit/>
                    </a:bodyPr>
                    <a:lstStyle/>
                    <a:p>
                      <a:pPr lvl="0" rtl="0">
                        <a:lnSpc>
                          <a:spcPct val="115000"/>
                        </a:lnSpc>
                        <a:spcBef>
                          <a:spcPts val="0"/>
                        </a:spcBef>
                        <a:buNone/>
                      </a:pPr>
                      <a:r>
                        <a:rPr lang="en-US" sz="3000"/>
                        <a:t>Battery Life</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Hours</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&gt;4</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4</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r>
              <a:tr h="701325">
                <a:tc>
                  <a:txBody>
                    <a:bodyPr>
                      <a:noAutofit/>
                    </a:bodyPr>
                    <a:lstStyle/>
                    <a:p>
                      <a:pPr lvl="0" rtl="0">
                        <a:lnSpc>
                          <a:spcPct val="115000"/>
                        </a:lnSpc>
                        <a:spcBef>
                          <a:spcPts val="0"/>
                        </a:spcBef>
                        <a:buNone/>
                      </a:pPr>
                      <a:r>
                        <a:rPr lang="en-US" sz="3000"/>
                        <a:t>Connection Distance</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Feet</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&gt;10</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15</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r>
              <a:tr h="701325">
                <a:tc>
                  <a:txBody>
                    <a:bodyPr>
                      <a:noAutofit/>
                    </a:bodyPr>
                    <a:lstStyle/>
                    <a:p>
                      <a:pPr lvl="0" rtl="0">
                        <a:lnSpc>
                          <a:spcPct val="115000"/>
                        </a:lnSpc>
                        <a:spcBef>
                          <a:spcPts val="0"/>
                        </a:spcBef>
                        <a:buNone/>
                      </a:pPr>
                      <a:r>
                        <a:rPr lang="en-US" sz="3000"/>
                        <a:t>Delay</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Milliseconds</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&lt;500</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~250</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r>
              <a:tr h="701325">
                <a:tc>
                  <a:txBody>
                    <a:bodyPr>
                      <a:noAutofit/>
                    </a:bodyPr>
                    <a:lstStyle/>
                    <a:p>
                      <a:pPr lvl="0" rtl="0">
                        <a:lnSpc>
                          <a:spcPct val="115000"/>
                        </a:lnSpc>
                        <a:spcBef>
                          <a:spcPts val="0"/>
                        </a:spcBef>
                        <a:buNone/>
                      </a:pPr>
                      <a:r>
                        <a:rPr lang="en-US" sz="3000"/>
                        <a:t>Accuracy</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Sign to Word</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&gt;75%</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~85%</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r>
              <a:tr h="701325">
                <a:tc>
                  <a:txBody>
                    <a:bodyPr>
                      <a:noAutofit/>
                    </a:bodyPr>
                    <a:lstStyle/>
                    <a:p>
                      <a:pPr lvl="0" rtl="0">
                        <a:lnSpc>
                          <a:spcPct val="115000"/>
                        </a:lnSpc>
                        <a:spcBef>
                          <a:spcPts val="0"/>
                        </a:spcBef>
                        <a:buNone/>
                      </a:pPr>
                      <a:r>
                        <a:rPr lang="en-US" sz="3000"/>
                        <a:t>Cost</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Dollars</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&lt;500</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c>
                  <a:txBody>
                    <a:bodyPr>
                      <a:noAutofit/>
                    </a:bodyPr>
                    <a:lstStyle/>
                    <a:p>
                      <a:pPr lvl="0" rtl="0">
                        <a:lnSpc>
                          <a:spcPct val="115000"/>
                        </a:lnSpc>
                        <a:spcBef>
                          <a:spcPts val="0"/>
                        </a:spcBef>
                        <a:buNone/>
                      </a:pPr>
                      <a:r>
                        <a:rPr lang="en-US" sz="3000"/>
                        <a:t>209</a:t>
                      </a:r>
                    </a:p>
                  </a:txBody>
                  <a:tcPr marT="25400" marB="25400" marR="38100" marL="38100">
                    <a:lnL cap="flat" cmpd="sng" w="12700">
                      <a:solidFill>
                        <a:srgbClr val="A3A3A3"/>
                      </a:solidFill>
                      <a:prstDash val="solid"/>
                      <a:round/>
                      <a:headEnd len="med" w="med" type="none"/>
                      <a:tailEnd len="med" w="med" type="none"/>
                    </a:lnL>
                    <a:lnR cap="flat" cmpd="sng" w="12700">
                      <a:solidFill>
                        <a:srgbClr val="A3A3A3"/>
                      </a:solidFill>
                      <a:prstDash val="solid"/>
                      <a:round/>
                      <a:headEnd len="med" w="med" type="none"/>
                      <a:tailEnd len="med" w="med" type="none"/>
                    </a:lnR>
                    <a:lnT cap="flat" cmpd="sng" w="12700">
                      <a:solidFill>
                        <a:srgbClr val="A3A3A3"/>
                      </a:solidFill>
                      <a:prstDash val="solid"/>
                      <a:round/>
                      <a:headEnd len="med" w="med" type="none"/>
                      <a:tailEnd len="med" w="med" type="none"/>
                    </a:lnT>
                    <a:lnB cap="flat" cmpd="sng" w="12700">
                      <a:solidFill>
                        <a:srgbClr val="A3A3A3"/>
                      </a:solidFill>
                      <a:prstDash val="solid"/>
                      <a:round/>
                      <a:headEnd len="med" w="med" type="none"/>
                      <a:tailEnd len="med" w="med" type="none"/>
                    </a:lnB>
                  </a:tcPr>
                </a:tc>
              </a:tr>
            </a:tbl>
          </a:graphicData>
        </a:graphic>
      </p:graphicFrame>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p:nvPr/>
        </p:nvSpPr>
        <p:spPr>
          <a:xfrm>
            <a:off x="457200" y="457200"/>
            <a:ext cx="10058400" cy="32004000"/>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124" name="Shape 124"/>
          <p:cNvSpPr/>
          <p:nvPr/>
        </p:nvSpPr>
        <p:spPr>
          <a:xfrm>
            <a:off x="11277713" y="457200"/>
            <a:ext cx="10058400" cy="32004000"/>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125" name="Shape 125"/>
          <p:cNvSpPr/>
          <p:nvPr/>
        </p:nvSpPr>
        <p:spPr>
          <a:xfrm>
            <a:off x="12770700" y="15440662"/>
            <a:ext cx="7072200" cy="9447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3800" u="none" cap="none" strike="noStrike">
                <a:solidFill>
                  <a:srgbClr val="881C1C"/>
                </a:solidFill>
                <a:latin typeface="Arial"/>
                <a:ea typeface="Arial"/>
                <a:cs typeface="Arial"/>
                <a:sym typeface="Arial"/>
              </a:rPr>
              <a:t>Cost</a:t>
            </a:r>
          </a:p>
        </p:txBody>
      </p:sp>
      <p:sp>
        <p:nvSpPr>
          <p:cNvPr id="126" name="Shape 126"/>
          <p:cNvSpPr/>
          <p:nvPr/>
        </p:nvSpPr>
        <p:spPr>
          <a:xfrm>
            <a:off x="1949450" y="1600200"/>
            <a:ext cx="70740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3800">
                <a:solidFill>
                  <a:srgbClr val="881C1C"/>
                </a:solidFill>
              </a:rPr>
              <a:t>Sensors</a:t>
            </a:r>
          </a:p>
        </p:txBody>
      </p:sp>
      <p:sp>
        <p:nvSpPr>
          <p:cNvPr id="127" name="Shape 127"/>
          <p:cNvSpPr/>
          <p:nvPr/>
        </p:nvSpPr>
        <p:spPr>
          <a:xfrm>
            <a:off x="12877800" y="1600200"/>
            <a:ext cx="7073899" cy="125095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3800">
                <a:solidFill>
                  <a:srgbClr val="881C1C"/>
                </a:solidFill>
              </a:rPr>
              <a:t>Android App</a:t>
            </a:r>
          </a:p>
        </p:txBody>
      </p:sp>
      <p:sp>
        <p:nvSpPr>
          <p:cNvPr id="128" name="Shape 128"/>
          <p:cNvSpPr/>
          <p:nvPr/>
        </p:nvSpPr>
        <p:spPr>
          <a:xfrm>
            <a:off x="2002288" y="20949175"/>
            <a:ext cx="70722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3800">
                <a:solidFill>
                  <a:srgbClr val="881C1C"/>
                </a:solidFill>
              </a:rPr>
              <a:t>Raspberry Pi</a:t>
            </a:r>
          </a:p>
        </p:txBody>
      </p:sp>
      <p:graphicFrame>
        <p:nvGraphicFramePr>
          <p:cNvPr id="129" name="Shape 129"/>
          <p:cNvGraphicFramePr/>
          <p:nvPr/>
        </p:nvGraphicFramePr>
        <p:xfrm>
          <a:off x="11697651" y="16908600"/>
          <a:ext cx="3000000" cy="3000000"/>
        </p:xfrm>
        <a:graphic>
          <a:graphicData uri="http://schemas.openxmlformats.org/drawingml/2006/table">
            <a:tbl>
              <a:tblPr bandRow="1" firstRow="1">
                <a:gradFill>
                  <a:gsLst>
                    <a:gs pos="0">
                      <a:srgbClr val="8DFFD8"/>
                    </a:gs>
                    <a:gs pos="35000">
                      <a:srgbClr val="B0FFE2"/>
                    </a:gs>
                    <a:gs pos="100000">
                      <a:srgbClr val="DFFFF4"/>
                    </a:gs>
                  </a:gsLst>
                  <a:lin ang="16200000" scaled="0"/>
                </a:gradFill>
                <a:tableStyleId>{8A1AB1B1-0004-4D2B-845F-DEFFC0858B01}</a:tableStyleId>
              </a:tblPr>
              <a:tblGrid>
                <a:gridCol w="5020300"/>
                <a:gridCol w="2099000"/>
                <a:gridCol w="2099000"/>
              </a:tblGrid>
              <a:tr h="1320875">
                <a:tc>
                  <a:txBody>
                    <a:bodyPr>
                      <a:noAutofit/>
                    </a:bodyPr>
                    <a:lstStyle/>
                    <a:p>
                      <a:pPr indent="0" lvl="0" marL="0" marR="0" rtl="0" algn="l">
                        <a:spcBef>
                          <a:spcPts val="0"/>
                        </a:spcBef>
                        <a:buSzPct val="25000"/>
                        <a:buNone/>
                      </a:pPr>
                      <a:r>
                        <a:rPr lang="en-US" sz="3600" u="none" cap="none" strike="noStrike">
                          <a:solidFill>
                            <a:srgbClr val="000000"/>
                          </a:solidFill>
                        </a:rPr>
                        <a:t>Part</a:t>
                      </a:r>
                    </a:p>
                  </a:txBody>
                  <a:tcPr marT="45725" marB="45725" marR="91450" marL="91450"/>
                </a:tc>
                <a:tc>
                  <a:txBody>
                    <a:bodyPr>
                      <a:noAutofit/>
                    </a:bodyPr>
                    <a:lstStyle/>
                    <a:p>
                      <a:pPr indent="0" lvl="0" marL="0" marR="0" rtl="0" algn="l">
                        <a:spcBef>
                          <a:spcPts val="0"/>
                        </a:spcBef>
                        <a:buSzPct val="25000"/>
                        <a:buNone/>
                      </a:pPr>
                      <a:r>
                        <a:rPr lang="en-US" sz="3600">
                          <a:solidFill>
                            <a:srgbClr val="000000"/>
                          </a:solidFill>
                        </a:rPr>
                        <a:t>Price per Unit</a:t>
                      </a:r>
                    </a:p>
                  </a:txBody>
                  <a:tcPr marT="45725" marB="45725" marR="91450" marL="91450"/>
                </a:tc>
                <a:tc>
                  <a:txBody>
                    <a:bodyPr>
                      <a:noAutofit/>
                    </a:bodyPr>
                    <a:lstStyle/>
                    <a:p>
                      <a:pPr indent="0" lvl="0" marL="0" marR="0" rtl="0" algn="l">
                        <a:spcBef>
                          <a:spcPts val="0"/>
                        </a:spcBef>
                        <a:buNone/>
                      </a:pPr>
                      <a:r>
                        <a:rPr lang="en-US" sz="3600">
                          <a:solidFill>
                            <a:srgbClr val="000000"/>
                          </a:solidFill>
                        </a:rPr>
                        <a:t>Price</a:t>
                      </a:r>
                    </a:p>
                  </a:txBody>
                  <a:tcPr marT="45725" marB="45725" marR="91450" marL="91450"/>
                </a:tc>
              </a:tr>
              <a:tr h="685800">
                <a:tc>
                  <a:txBody>
                    <a:bodyPr>
                      <a:noAutofit/>
                    </a:bodyPr>
                    <a:lstStyle/>
                    <a:p>
                      <a:pPr indent="0" lvl="0" marL="0" marR="0" rtl="0" algn="l">
                        <a:spcBef>
                          <a:spcPts val="0"/>
                        </a:spcBef>
                        <a:buSzPct val="25000"/>
                        <a:buNone/>
                      </a:pPr>
                      <a:r>
                        <a:rPr lang="en-US" sz="3600"/>
                        <a:t>PCB</a:t>
                      </a:r>
                    </a:p>
                  </a:txBody>
                  <a:tcPr marT="45725" marB="45725" marR="91450" marL="91450"/>
                </a:tc>
                <a:tc>
                  <a:txBody>
                    <a:bodyPr>
                      <a:noAutofit/>
                    </a:bodyPr>
                    <a:lstStyle/>
                    <a:p>
                      <a:pPr indent="0" lvl="0" marL="0" marR="0" rtl="0" algn="l">
                        <a:spcBef>
                          <a:spcPts val="0"/>
                        </a:spcBef>
                        <a:buSzPct val="25000"/>
                        <a:buNone/>
                      </a:pPr>
                      <a:r>
                        <a:rPr lang="en-US" sz="3600"/>
                        <a:t>$38</a:t>
                      </a:r>
                    </a:p>
                  </a:txBody>
                  <a:tcPr marT="45725" marB="45725" marR="91450" marL="91450"/>
                </a:tc>
                <a:tc>
                  <a:txBody>
                    <a:bodyPr>
                      <a:noAutofit/>
                    </a:bodyPr>
                    <a:lstStyle/>
                    <a:p>
                      <a:pPr indent="0" lvl="0" marL="0" marR="0" rtl="0" algn="l">
                        <a:spcBef>
                          <a:spcPts val="0"/>
                        </a:spcBef>
                        <a:buNone/>
                      </a:pPr>
                      <a:r>
                        <a:rPr lang="en-US" sz="3600"/>
                        <a:t>$38</a:t>
                      </a:r>
                    </a:p>
                  </a:txBody>
                  <a:tcPr marT="45725" marB="45725" marR="91450" marL="91450"/>
                </a:tc>
              </a:tr>
              <a:tr h="685800">
                <a:tc>
                  <a:txBody>
                    <a:bodyPr>
                      <a:noAutofit/>
                    </a:bodyPr>
                    <a:lstStyle/>
                    <a:p>
                      <a:pPr indent="0" lvl="0" marL="0" marR="0" rtl="0" algn="l">
                        <a:spcBef>
                          <a:spcPts val="0"/>
                        </a:spcBef>
                        <a:buSzPct val="25000"/>
                        <a:buNone/>
                      </a:pPr>
                      <a:r>
                        <a:rPr lang="en-US" sz="3600"/>
                        <a:t>Raspberry Pi</a:t>
                      </a:r>
                    </a:p>
                  </a:txBody>
                  <a:tcPr marT="45725" marB="45725" marR="91450" marL="91450"/>
                </a:tc>
                <a:tc>
                  <a:txBody>
                    <a:bodyPr>
                      <a:noAutofit/>
                    </a:bodyPr>
                    <a:lstStyle/>
                    <a:p>
                      <a:pPr indent="0" lvl="0" marL="0" marR="0" rtl="0" algn="l">
                        <a:spcBef>
                          <a:spcPts val="0"/>
                        </a:spcBef>
                        <a:buSzPct val="25000"/>
                        <a:buNone/>
                      </a:pPr>
                      <a:r>
                        <a:rPr lang="en-US" sz="3600"/>
                        <a:t>$30</a:t>
                      </a:r>
                    </a:p>
                  </a:txBody>
                  <a:tcPr marT="45725" marB="45725" marR="91450" marL="91450"/>
                </a:tc>
                <a:tc>
                  <a:txBody>
                    <a:bodyPr>
                      <a:noAutofit/>
                    </a:bodyPr>
                    <a:lstStyle/>
                    <a:p>
                      <a:pPr indent="0" lvl="0" marL="0" marR="0" rtl="0" algn="l">
                        <a:spcBef>
                          <a:spcPts val="0"/>
                        </a:spcBef>
                        <a:buNone/>
                      </a:pPr>
                      <a:r>
                        <a:rPr lang="en-US" sz="3600"/>
                        <a:t>$30</a:t>
                      </a:r>
                    </a:p>
                  </a:txBody>
                  <a:tcPr marT="45725" marB="45725" marR="91450" marL="91450"/>
                </a:tc>
              </a:tr>
              <a:tr h="685800">
                <a:tc>
                  <a:txBody>
                    <a:bodyPr>
                      <a:noAutofit/>
                    </a:bodyPr>
                    <a:lstStyle/>
                    <a:p>
                      <a:pPr indent="0" lvl="0" marL="0" marR="0" rtl="0" algn="l">
                        <a:spcBef>
                          <a:spcPts val="0"/>
                        </a:spcBef>
                        <a:buSzPct val="25000"/>
                        <a:buNone/>
                      </a:pPr>
                      <a:r>
                        <a:rPr lang="en-US" sz="3600"/>
                        <a:t>Flex Sensors</a:t>
                      </a:r>
                    </a:p>
                  </a:txBody>
                  <a:tcPr marT="45725" marB="45725" marR="91450" marL="91450"/>
                </a:tc>
                <a:tc>
                  <a:txBody>
                    <a:bodyPr>
                      <a:noAutofit/>
                    </a:bodyPr>
                    <a:lstStyle/>
                    <a:p>
                      <a:pPr indent="0" lvl="0" marL="0" marR="0" rtl="0" algn="l">
                        <a:spcBef>
                          <a:spcPts val="0"/>
                        </a:spcBef>
                        <a:buSzPct val="25000"/>
                        <a:buNone/>
                      </a:pPr>
                      <a:r>
                        <a:rPr lang="en-US" sz="3600"/>
                        <a:t>$7</a:t>
                      </a:r>
                    </a:p>
                  </a:txBody>
                  <a:tcPr marT="45725" marB="45725" marR="91450" marL="91450"/>
                </a:tc>
                <a:tc>
                  <a:txBody>
                    <a:bodyPr>
                      <a:noAutofit/>
                    </a:bodyPr>
                    <a:lstStyle/>
                    <a:p>
                      <a:pPr indent="0" lvl="0" marL="0" marR="0" rtl="0" algn="l">
                        <a:spcBef>
                          <a:spcPts val="0"/>
                        </a:spcBef>
                        <a:buNone/>
                      </a:pPr>
                      <a:r>
                        <a:rPr lang="en-US" sz="3600"/>
                        <a:t>$35</a:t>
                      </a:r>
                    </a:p>
                  </a:txBody>
                  <a:tcPr marT="45725" marB="45725" marR="91450" marL="91450"/>
                </a:tc>
              </a:tr>
              <a:tr h="685800">
                <a:tc>
                  <a:txBody>
                    <a:bodyPr>
                      <a:noAutofit/>
                    </a:bodyPr>
                    <a:lstStyle/>
                    <a:p>
                      <a:pPr indent="0" lvl="0" marL="0" marR="0" rtl="0" algn="l">
                        <a:spcBef>
                          <a:spcPts val="0"/>
                        </a:spcBef>
                        <a:buSzPct val="25000"/>
                        <a:buNone/>
                      </a:pPr>
                      <a:r>
                        <a:rPr lang="en-US" sz="3600"/>
                        <a:t>Force Sensitive Resistors - Circle</a:t>
                      </a:r>
                    </a:p>
                  </a:txBody>
                  <a:tcPr marT="45725" marB="45725" marR="91450" marL="91450"/>
                </a:tc>
                <a:tc>
                  <a:txBody>
                    <a:bodyPr>
                      <a:noAutofit/>
                    </a:bodyPr>
                    <a:lstStyle/>
                    <a:p>
                      <a:pPr indent="0" lvl="0" marL="0" marR="0" rtl="0" algn="l">
                        <a:spcBef>
                          <a:spcPts val="0"/>
                        </a:spcBef>
                        <a:buSzPct val="25000"/>
                        <a:buNone/>
                      </a:pPr>
                      <a:r>
                        <a:rPr lang="en-US" sz="3600"/>
                        <a:t>$7</a:t>
                      </a:r>
                    </a:p>
                  </a:txBody>
                  <a:tcPr marT="45725" marB="45725" marR="91450" marL="91450"/>
                </a:tc>
                <a:tc>
                  <a:txBody>
                    <a:bodyPr>
                      <a:noAutofit/>
                    </a:bodyPr>
                    <a:lstStyle/>
                    <a:p>
                      <a:pPr indent="0" lvl="0" marL="0" marR="0" rtl="0" algn="l">
                        <a:spcBef>
                          <a:spcPts val="0"/>
                        </a:spcBef>
                        <a:buNone/>
                      </a:pPr>
                      <a:r>
                        <a:rPr lang="en-US" sz="3600"/>
                        <a:t>$56</a:t>
                      </a:r>
                    </a:p>
                  </a:txBody>
                  <a:tcPr marT="45725" marB="45725" marR="91450" marL="91450"/>
                </a:tc>
              </a:tr>
              <a:tr h="685800">
                <a:tc>
                  <a:txBody>
                    <a:bodyPr>
                      <a:noAutofit/>
                    </a:bodyPr>
                    <a:lstStyle/>
                    <a:p>
                      <a:pPr lvl="0" rtl="0">
                        <a:spcBef>
                          <a:spcPts val="0"/>
                        </a:spcBef>
                        <a:buClr>
                          <a:schemeClr val="dk1"/>
                        </a:buClr>
                        <a:buSzPct val="25000"/>
                        <a:buFont typeface="Arial"/>
                        <a:buNone/>
                      </a:pPr>
                      <a:r>
                        <a:rPr lang="en-US" sz="3600"/>
                        <a:t>Force Sensitive Resistors - Square</a:t>
                      </a:r>
                    </a:p>
                  </a:txBody>
                  <a:tcPr marT="45725" marB="45725" marR="91450" marL="91450"/>
                </a:tc>
                <a:tc>
                  <a:txBody>
                    <a:bodyPr>
                      <a:noAutofit/>
                    </a:bodyPr>
                    <a:lstStyle/>
                    <a:p>
                      <a:pPr indent="0" lvl="0" marL="0" marR="0" rtl="0" algn="l">
                        <a:spcBef>
                          <a:spcPts val="0"/>
                        </a:spcBef>
                        <a:buNone/>
                      </a:pPr>
                      <a:r>
                        <a:rPr lang="en-US" sz="3600"/>
                        <a:t>$8</a:t>
                      </a:r>
                    </a:p>
                  </a:txBody>
                  <a:tcPr marT="45725" marB="45725" marR="91450" marL="91450"/>
                </a:tc>
                <a:tc>
                  <a:txBody>
                    <a:bodyPr>
                      <a:noAutofit/>
                    </a:bodyPr>
                    <a:lstStyle/>
                    <a:p>
                      <a:pPr indent="0" lvl="0" marL="0" marR="0" rtl="0" algn="l">
                        <a:spcBef>
                          <a:spcPts val="0"/>
                        </a:spcBef>
                        <a:buNone/>
                      </a:pPr>
                      <a:r>
                        <a:rPr lang="en-US" sz="3600"/>
                        <a:t>$16</a:t>
                      </a:r>
                    </a:p>
                  </a:txBody>
                  <a:tcPr marT="45725" marB="45725" marR="91450" marL="91450"/>
                </a:tc>
              </a:tr>
              <a:tr h="685800">
                <a:tc>
                  <a:txBody>
                    <a:bodyPr>
                      <a:noAutofit/>
                    </a:bodyPr>
                    <a:lstStyle/>
                    <a:p>
                      <a:pPr lvl="0" rtl="0">
                        <a:spcBef>
                          <a:spcPts val="0"/>
                        </a:spcBef>
                        <a:buNone/>
                      </a:pPr>
                      <a:r>
                        <a:rPr lang="en-US" sz="3600"/>
                        <a:t>BerryIMU</a:t>
                      </a:r>
                    </a:p>
                  </a:txBody>
                  <a:tcPr marT="45725" marB="45725" marR="91450" marL="91450"/>
                </a:tc>
                <a:tc>
                  <a:txBody>
                    <a:bodyPr>
                      <a:noAutofit/>
                    </a:bodyPr>
                    <a:lstStyle/>
                    <a:p>
                      <a:pPr indent="0" lvl="0" marL="0" marR="0" rtl="0" algn="l">
                        <a:spcBef>
                          <a:spcPts val="0"/>
                        </a:spcBef>
                        <a:buNone/>
                      </a:pPr>
                      <a:r>
                        <a:rPr lang="en-US" sz="3600"/>
                        <a:t>$34</a:t>
                      </a:r>
                    </a:p>
                  </a:txBody>
                  <a:tcPr marT="45725" marB="45725" marR="91450" marL="91450"/>
                </a:tc>
                <a:tc>
                  <a:txBody>
                    <a:bodyPr>
                      <a:noAutofit/>
                    </a:bodyPr>
                    <a:lstStyle/>
                    <a:p>
                      <a:pPr indent="0" lvl="0" marL="0" marR="0" rtl="0" algn="l">
                        <a:spcBef>
                          <a:spcPts val="0"/>
                        </a:spcBef>
                        <a:buNone/>
                      </a:pPr>
                      <a:r>
                        <a:rPr lang="en-US" sz="3600"/>
                        <a:t>$34</a:t>
                      </a:r>
                    </a:p>
                  </a:txBody>
                  <a:tcPr marT="45725" marB="45725" marR="91450" marL="91450"/>
                </a:tc>
              </a:tr>
              <a:tr h="685800">
                <a:tc>
                  <a:txBody>
                    <a:bodyPr>
                      <a:noAutofit/>
                    </a:bodyPr>
                    <a:lstStyle/>
                    <a:p>
                      <a:pPr indent="0" lvl="0" marL="0" marR="0" rtl="0" algn="l">
                        <a:spcBef>
                          <a:spcPts val="0"/>
                        </a:spcBef>
                        <a:buSzPct val="25000"/>
                        <a:buNone/>
                      </a:pPr>
                      <a:r>
                        <a:rPr lang="en-US" sz="3600"/>
                        <a:t>Total</a:t>
                      </a:r>
                    </a:p>
                  </a:txBody>
                  <a:tcPr marT="45725" marB="45725" marR="91450" marL="91450"/>
                </a:tc>
                <a:tc>
                  <a:txBody>
                    <a:bodyPr>
                      <a:noAutofit/>
                    </a:bodyPr>
                    <a:lstStyle/>
                    <a:p>
                      <a:pPr indent="0" lvl="0" marL="0" marR="0" rtl="0" algn="l">
                        <a:spcBef>
                          <a:spcPts val="0"/>
                        </a:spcBef>
                        <a:buSzPct val="25000"/>
                        <a:buNone/>
                      </a:pPr>
                      <a:r>
                        <a:t/>
                      </a:r>
                      <a:endParaRPr sz="3600"/>
                    </a:p>
                  </a:txBody>
                  <a:tcPr marT="45725" marB="45725" marR="91450" marL="91450"/>
                </a:tc>
                <a:tc>
                  <a:txBody>
                    <a:bodyPr>
                      <a:noAutofit/>
                    </a:bodyPr>
                    <a:lstStyle/>
                    <a:p>
                      <a:pPr indent="0" lvl="0" marL="0" marR="0" rtl="0" algn="l">
                        <a:spcBef>
                          <a:spcPts val="0"/>
                        </a:spcBef>
                        <a:buNone/>
                      </a:pPr>
                      <a:r>
                        <a:rPr lang="en-US" sz="3600"/>
                        <a:t>$209</a:t>
                      </a:r>
                    </a:p>
                  </a:txBody>
                  <a:tcPr marT="45725" marB="45725" marR="91450" marL="91450"/>
                </a:tc>
              </a:tr>
            </a:tbl>
          </a:graphicData>
        </a:graphic>
      </p:graphicFrame>
      <p:sp>
        <p:nvSpPr>
          <p:cNvPr id="130" name="Shape 130"/>
          <p:cNvSpPr/>
          <p:nvPr/>
        </p:nvSpPr>
        <p:spPr>
          <a:xfrm>
            <a:off x="13993800" y="15981862"/>
            <a:ext cx="4626000" cy="9447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4000" u="none" cap="none" strike="noStrike">
                <a:solidFill>
                  <a:schemeClr val="dk1"/>
                </a:solidFill>
                <a:latin typeface="Arial"/>
                <a:ea typeface="Arial"/>
                <a:cs typeface="Arial"/>
                <a:sym typeface="Arial"/>
              </a:rPr>
              <a:t>Development</a:t>
            </a:r>
          </a:p>
        </p:txBody>
      </p:sp>
      <p:sp>
        <p:nvSpPr>
          <p:cNvPr id="131" name="Shape 131"/>
          <p:cNvSpPr/>
          <p:nvPr/>
        </p:nvSpPr>
        <p:spPr>
          <a:xfrm>
            <a:off x="14101000" y="24125537"/>
            <a:ext cx="4627500" cy="9447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4000" u="none" cap="none" strike="noStrike">
                <a:solidFill>
                  <a:schemeClr val="dk1"/>
                </a:solidFill>
                <a:latin typeface="Arial"/>
                <a:ea typeface="Arial"/>
                <a:cs typeface="Arial"/>
                <a:sym typeface="Arial"/>
              </a:rPr>
              <a:t>Production</a:t>
            </a:r>
          </a:p>
        </p:txBody>
      </p:sp>
      <p:sp>
        <p:nvSpPr>
          <p:cNvPr id="132" name="Shape 132"/>
          <p:cNvSpPr/>
          <p:nvPr/>
        </p:nvSpPr>
        <p:spPr>
          <a:xfrm>
            <a:off x="1959825" y="9952312"/>
            <a:ext cx="70740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3800">
                <a:solidFill>
                  <a:srgbClr val="881C1C"/>
                </a:solidFill>
              </a:rPr>
              <a:t>BerryIMU</a:t>
            </a:r>
          </a:p>
        </p:txBody>
      </p:sp>
      <p:sp>
        <p:nvSpPr>
          <p:cNvPr id="133" name="Shape 133"/>
          <p:cNvSpPr txBox="1"/>
          <p:nvPr/>
        </p:nvSpPr>
        <p:spPr>
          <a:xfrm>
            <a:off x="679900" y="25679875"/>
            <a:ext cx="9717000" cy="5988000"/>
          </a:xfrm>
          <a:prstGeom prst="rect">
            <a:avLst/>
          </a:prstGeom>
          <a:noFill/>
          <a:ln>
            <a:noFill/>
          </a:ln>
        </p:spPr>
        <p:txBody>
          <a:bodyPr anchorCtr="0" anchor="t" bIns="91425" lIns="91425" rIns="91425" tIns="91425">
            <a:noAutofit/>
          </a:bodyPr>
          <a:lstStyle/>
          <a:p>
            <a:pPr lvl="0">
              <a:spcBef>
                <a:spcPts val="0"/>
              </a:spcBef>
              <a:buNone/>
            </a:pPr>
            <a:r>
              <a:t/>
            </a:r>
            <a:endParaRPr b="1" sz="2800"/>
          </a:p>
          <a:p>
            <a:pPr lvl="0">
              <a:spcBef>
                <a:spcPts val="0"/>
              </a:spcBef>
              <a:buNone/>
            </a:pPr>
            <a:r>
              <a:rPr b="1" lang="en-US" sz="2800"/>
              <a:t>The system utilizes a Raspberry Pi 2 Model B as an interface between the glove’s sensors and the Android application. Using the GPIO pins, a script running onboard is able to read the values at each sensor, and process the values prior to transmission. The sensor values are expressed in a 22 character string that contains the values of all the sensors together. </a:t>
            </a:r>
            <a:br>
              <a:rPr b="1" lang="en-US" sz="2800"/>
            </a:br>
          </a:p>
          <a:p>
            <a:pPr lvl="0">
              <a:spcBef>
                <a:spcPts val="0"/>
              </a:spcBef>
              <a:buNone/>
            </a:pPr>
            <a:r>
              <a:rPr b="1" lang="en-US" sz="2800"/>
              <a:t>The Raspberry Pi is configured to be an access point, which allows the Pi to communicate with the phone over  WiFi using TCP. Through this connection, the 22 character string is sent to the App to be interpreted, and</a:t>
            </a:r>
          </a:p>
          <a:p>
            <a:pPr lvl="0">
              <a:spcBef>
                <a:spcPts val="0"/>
              </a:spcBef>
              <a:buNone/>
            </a:pPr>
            <a:r>
              <a:rPr b="1" lang="en-US" sz="2800"/>
              <a:t>displayed on-screen.</a:t>
            </a:r>
          </a:p>
        </p:txBody>
      </p:sp>
      <p:pic>
        <p:nvPicPr>
          <p:cNvPr id="134" name="Shape 134"/>
          <p:cNvPicPr preferRelativeResize="0"/>
          <p:nvPr/>
        </p:nvPicPr>
        <p:blipFill rotWithShape="1">
          <a:blip r:embed="rId3">
            <a:alphaModFix/>
          </a:blip>
          <a:srcRect b="0" l="0" r="2419" t="0"/>
          <a:stretch/>
        </p:blipFill>
        <p:spPr>
          <a:xfrm>
            <a:off x="568550" y="22200174"/>
            <a:ext cx="9716999" cy="3649699"/>
          </a:xfrm>
          <a:prstGeom prst="rect">
            <a:avLst/>
          </a:prstGeom>
          <a:noFill/>
          <a:ln>
            <a:noFill/>
          </a:ln>
        </p:spPr>
      </p:pic>
      <p:pic>
        <p:nvPicPr>
          <p:cNvPr id="135" name="Shape 135"/>
          <p:cNvPicPr preferRelativeResize="0"/>
          <p:nvPr/>
        </p:nvPicPr>
        <p:blipFill rotWithShape="1">
          <a:blip r:embed="rId4">
            <a:alphaModFix/>
          </a:blip>
          <a:srcRect b="19215" l="0" r="24806" t="10835"/>
          <a:stretch/>
        </p:blipFill>
        <p:spPr>
          <a:xfrm>
            <a:off x="2729925" y="10734348"/>
            <a:ext cx="5315425" cy="3649699"/>
          </a:xfrm>
          <a:prstGeom prst="rect">
            <a:avLst/>
          </a:prstGeom>
          <a:noFill/>
          <a:ln>
            <a:noFill/>
          </a:ln>
        </p:spPr>
      </p:pic>
      <p:sp>
        <p:nvSpPr>
          <p:cNvPr id="136" name="Shape 136"/>
          <p:cNvSpPr txBox="1"/>
          <p:nvPr/>
        </p:nvSpPr>
        <p:spPr>
          <a:xfrm>
            <a:off x="708225" y="14712900"/>
            <a:ext cx="9577200" cy="6338700"/>
          </a:xfrm>
          <a:prstGeom prst="rect">
            <a:avLst/>
          </a:prstGeom>
          <a:noFill/>
          <a:ln>
            <a:noFill/>
          </a:ln>
        </p:spPr>
        <p:txBody>
          <a:bodyPr anchorCtr="0" anchor="t" bIns="91425" lIns="91425" rIns="91425" tIns="91425">
            <a:noAutofit/>
          </a:bodyPr>
          <a:lstStyle/>
          <a:p>
            <a:pPr lvl="0">
              <a:spcBef>
                <a:spcPts val="0"/>
              </a:spcBef>
              <a:buNone/>
            </a:pPr>
            <a:r>
              <a:rPr b="1" lang="en-US" sz="2800"/>
              <a:t>The BerryIMU is a Gyroscope, Accelerometer, and Magnetometer board that connects to the Raspberry Pi 2 via the I2C bus. The board detects its angular orientation through the gyroscope, and acceleration through the accelerometer. Located on the back of the hand, the chip provides data about position and movement while signing. This allows the Raspberry Pi to differentiate signs that involve different angles and movement.</a:t>
            </a:r>
          </a:p>
          <a:p>
            <a:pPr lvl="0">
              <a:spcBef>
                <a:spcPts val="0"/>
              </a:spcBef>
              <a:buNone/>
            </a:pPr>
            <a:r>
              <a:t/>
            </a:r>
            <a:endParaRPr b="1" sz="2800"/>
          </a:p>
          <a:p>
            <a:pPr lvl="0">
              <a:spcBef>
                <a:spcPts val="0"/>
              </a:spcBef>
              <a:buNone/>
            </a:pPr>
            <a:r>
              <a:rPr b="1" lang="en-US" sz="2800"/>
              <a:t>On the Raspberry Pi, samples of the Accel/Gyro are taken for the duration of the sign movement. After, the minimum and maximum values are determined, and appended to the static sensor values.</a:t>
            </a:r>
          </a:p>
          <a:p>
            <a:pPr lvl="0">
              <a:spcBef>
                <a:spcPts val="0"/>
              </a:spcBef>
              <a:buNone/>
            </a:pPr>
            <a:r>
              <a:t/>
            </a:r>
            <a:endParaRPr b="1" sz="2800"/>
          </a:p>
          <a:p>
            <a:pPr lvl="0">
              <a:spcBef>
                <a:spcPts val="0"/>
              </a:spcBef>
              <a:buNone/>
            </a:pPr>
            <a:r>
              <a:t/>
            </a:r>
            <a:endParaRPr b="1" sz="2800"/>
          </a:p>
        </p:txBody>
      </p:sp>
      <p:sp>
        <p:nvSpPr>
          <p:cNvPr id="137" name="Shape 137"/>
          <p:cNvSpPr txBox="1"/>
          <p:nvPr/>
        </p:nvSpPr>
        <p:spPr>
          <a:xfrm>
            <a:off x="11277600" y="7276362"/>
            <a:ext cx="10058400" cy="4952400"/>
          </a:xfrm>
          <a:prstGeom prst="rect">
            <a:avLst/>
          </a:prstGeom>
          <a:noFill/>
          <a:ln>
            <a:noFill/>
          </a:ln>
        </p:spPr>
        <p:txBody>
          <a:bodyPr anchorCtr="0" anchor="t" bIns="91425" lIns="91425" rIns="91425" tIns="91425">
            <a:noAutofit/>
          </a:bodyPr>
          <a:lstStyle/>
          <a:p>
            <a:pPr lvl="0" rtl="0">
              <a:spcBef>
                <a:spcPts val="0"/>
              </a:spcBef>
              <a:buNone/>
            </a:pPr>
            <a:r>
              <a:rPr b="1" lang="en-US" sz="2800"/>
              <a:t>The Android app starts by loading the saved database of signs into memory for quicker access. The user then presses the big circular button (“Sign”) to start recording data. Once the user lets go of the button, the data is received from the Pi. Now, the app searches through and calculates the probability for each entry in the database using the algorithm shown below. Lastly, the top three </a:t>
            </a:r>
            <a:r>
              <a:rPr b="1" lang="en-US" sz="2800">
                <a:solidFill>
                  <a:schemeClr val="dk1"/>
                </a:solidFill>
              </a:rPr>
              <a:t>probable </a:t>
            </a:r>
            <a:r>
              <a:rPr b="1" lang="en-US" sz="2800"/>
              <a:t>results are shown. Some features implemented are adding (three samples taken) and removing signs from the database, word correction, TextToSpeech, calibration, and haptic/visual feedback for deaf people.</a:t>
            </a:r>
          </a:p>
        </p:txBody>
      </p:sp>
      <p:pic>
        <p:nvPicPr>
          <p:cNvPr id="138" name="Shape 138"/>
          <p:cNvPicPr preferRelativeResize="0"/>
          <p:nvPr/>
        </p:nvPicPr>
        <p:blipFill>
          <a:blip r:embed="rId5">
            <a:alphaModFix/>
          </a:blip>
          <a:stretch>
            <a:fillRect/>
          </a:stretch>
        </p:blipFill>
        <p:spPr>
          <a:xfrm>
            <a:off x="6762912" y="2347625"/>
            <a:ext cx="3203587" cy="3203587"/>
          </a:xfrm>
          <a:prstGeom prst="rect">
            <a:avLst/>
          </a:prstGeom>
          <a:noFill/>
          <a:ln>
            <a:noFill/>
          </a:ln>
        </p:spPr>
      </p:pic>
      <p:pic>
        <p:nvPicPr>
          <p:cNvPr id="139" name="Shape 139"/>
          <p:cNvPicPr preferRelativeResize="0"/>
          <p:nvPr/>
        </p:nvPicPr>
        <p:blipFill>
          <a:blip r:embed="rId6">
            <a:alphaModFix/>
          </a:blip>
          <a:stretch>
            <a:fillRect/>
          </a:stretch>
        </p:blipFill>
        <p:spPr>
          <a:xfrm>
            <a:off x="1062199" y="2347625"/>
            <a:ext cx="2550700" cy="2550700"/>
          </a:xfrm>
          <a:prstGeom prst="rect">
            <a:avLst/>
          </a:prstGeom>
          <a:noFill/>
          <a:ln>
            <a:noFill/>
          </a:ln>
        </p:spPr>
      </p:pic>
      <p:sp>
        <p:nvSpPr>
          <p:cNvPr id="140" name="Shape 140"/>
          <p:cNvSpPr txBox="1"/>
          <p:nvPr/>
        </p:nvSpPr>
        <p:spPr>
          <a:xfrm>
            <a:off x="830225" y="5271925"/>
            <a:ext cx="9218400" cy="4711800"/>
          </a:xfrm>
          <a:prstGeom prst="rect">
            <a:avLst/>
          </a:prstGeom>
          <a:noFill/>
          <a:ln>
            <a:noFill/>
          </a:ln>
        </p:spPr>
        <p:txBody>
          <a:bodyPr anchorCtr="0" anchor="t" bIns="91425" lIns="91425" rIns="91425" tIns="91425">
            <a:noAutofit/>
          </a:bodyPr>
          <a:lstStyle/>
          <a:p>
            <a:pPr lvl="0">
              <a:spcBef>
                <a:spcPts val="0"/>
              </a:spcBef>
              <a:buNone/>
            </a:pPr>
            <a:r>
              <a:rPr b="1" lang="en-US" sz="2800"/>
              <a:t>The back of each finger has a 2.2” flex sensor that measures how bent the finger is. The tip of each finger, except for the thumb, has a 0.5” force sensitive resistor. These resistors are also found between each finger. Two square force sensitive resistors are overlapped on the palm as well. Each of these sensors are put through a voltage comparator circuit whose output is fed directly into the Pi. The voltage comparator circuit has an output of 0.5 mV until the sensor is used, then the voltage goes to 3.2V.</a:t>
            </a:r>
          </a:p>
        </p:txBody>
      </p:sp>
      <p:pic>
        <p:nvPicPr>
          <p:cNvPr id="141" name="Shape 141"/>
          <p:cNvPicPr preferRelativeResize="0"/>
          <p:nvPr/>
        </p:nvPicPr>
        <p:blipFill>
          <a:blip r:embed="rId7">
            <a:alphaModFix/>
          </a:blip>
          <a:stretch>
            <a:fillRect/>
          </a:stretch>
        </p:blipFill>
        <p:spPr>
          <a:xfrm>
            <a:off x="3685675" y="2598999"/>
            <a:ext cx="3403917" cy="2550700"/>
          </a:xfrm>
          <a:prstGeom prst="rect">
            <a:avLst/>
          </a:prstGeom>
          <a:noFill/>
          <a:ln>
            <a:noFill/>
          </a:ln>
        </p:spPr>
      </p:pic>
      <p:graphicFrame>
        <p:nvGraphicFramePr>
          <p:cNvPr id="142" name="Shape 142"/>
          <p:cNvGraphicFramePr/>
          <p:nvPr/>
        </p:nvGraphicFramePr>
        <p:xfrm>
          <a:off x="11697651" y="25151312"/>
          <a:ext cx="3000000" cy="3000000"/>
        </p:xfrm>
        <a:graphic>
          <a:graphicData uri="http://schemas.openxmlformats.org/drawingml/2006/table">
            <a:tbl>
              <a:tblPr bandRow="1" firstRow="1">
                <a:gradFill>
                  <a:gsLst>
                    <a:gs pos="0">
                      <a:srgbClr val="8DFFD8"/>
                    </a:gs>
                    <a:gs pos="35000">
                      <a:srgbClr val="B0FFE2"/>
                    </a:gs>
                    <a:gs pos="100000">
                      <a:srgbClr val="DFFFF4"/>
                    </a:gs>
                  </a:gsLst>
                  <a:lin ang="16200038" scaled="0"/>
                </a:gradFill>
                <a:tableStyleId>{8A1AB1B1-0004-4D2B-845F-DEFFC0858B01}</a:tableStyleId>
              </a:tblPr>
              <a:tblGrid>
                <a:gridCol w="5020300"/>
                <a:gridCol w="2099000"/>
                <a:gridCol w="2099000"/>
              </a:tblGrid>
              <a:tr h="1432925">
                <a:tc>
                  <a:txBody>
                    <a:bodyPr>
                      <a:noAutofit/>
                    </a:bodyPr>
                    <a:lstStyle/>
                    <a:p>
                      <a:pPr indent="0" lvl="0" marL="0" marR="0" rtl="0" algn="l">
                        <a:spcBef>
                          <a:spcPts val="0"/>
                        </a:spcBef>
                        <a:buSzPct val="25000"/>
                        <a:buNone/>
                      </a:pPr>
                      <a:r>
                        <a:rPr lang="en-US" sz="3600" u="none" cap="none" strike="noStrike">
                          <a:solidFill>
                            <a:srgbClr val="000000"/>
                          </a:solidFill>
                        </a:rPr>
                        <a:t>Part</a:t>
                      </a:r>
                    </a:p>
                  </a:txBody>
                  <a:tcPr marT="45725" marB="45725" marR="91450" marL="91450"/>
                </a:tc>
                <a:tc>
                  <a:txBody>
                    <a:bodyPr>
                      <a:noAutofit/>
                    </a:bodyPr>
                    <a:lstStyle/>
                    <a:p>
                      <a:pPr indent="0" lvl="0" marL="0" marR="0" rtl="0" algn="l">
                        <a:spcBef>
                          <a:spcPts val="0"/>
                        </a:spcBef>
                        <a:buSzPct val="25000"/>
                        <a:buNone/>
                      </a:pPr>
                      <a:r>
                        <a:rPr lang="en-US" sz="3600">
                          <a:solidFill>
                            <a:srgbClr val="000000"/>
                          </a:solidFill>
                        </a:rPr>
                        <a:t>Price per Unit</a:t>
                      </a:r>
                    </a:p>
                  </a:txBody>
                  <a:tcPr marT="45725" marB="45725" marR="91450" marL="91450"/>
                </a:tc>
                <a:tc>
                  <a:txBody>
                    <a:bodyPr>
                      <a:noAutofit/>
                    </a:bodyPr>
                    <a:lstStyle/>
                    <a:p>
                      <a:pPr indent="0" lvl="0" marL="0" marR="0" rtl="0" algn="l">
                        <a:spcBef>
                          <a:spcPts val="0"/>
                        </a:spcBef>
                        <a:buNone/>
                      </a:pPr>
                      <a:r>
                        <a:rPr lang="en-US" sz="3600">
                          <a:solidFill>
                            <a:srgbClr val="000000"/>
                          </a:solidFill>
                        </a:rPr>
                        <a:t>Price</a:t>
                      </a:r>
                    </a:p>
                  </a:txBody>
                  <a:tcPr marT="45725" marB="45725" marR="91450" marL="91450"/>
                </a:tc>
              </a:tr>
              <a:tr h="527600">
                <a:tc>
                  <a:txBody>
                    <a:bodyPr>
                      <a:noAutofit/>
                    </a:bodyPr>
                    <a:lstStyle/>
                    <a:p>
                      <a:pPr indent="0" lvl="0" marL="0" marR="0" rtl="0" algn="l">
                        <a:spcBef>
                          <a:spcPts val="0"/>
                        </a:spcBef>
                        <a:buSzPct val="25000"/>
                        <a:buNone/>
                      </a:pPr>
                      <a:r>
                        <a:rPr lang="en-US" sz="3600"/>
                        <a:t>PCB</a:t>
                      </a:r>
                    </a:p>
                  </a:txBody>
                  <a:tcPr marT="45725" marB="45725" marR="91450" marL="91450"/>
                </a:tc>
                <a:tc>
                  <a:txBody>
                    <a:bodyPr>
                      <a:noAutofit/>
                    </a:bodyPr>
                    <a:lstStyle/>
                    <a:p>
                      <a:pPr indent="0" lvl="0" marL="0" marR="0" rtl="0" algn="l">
                        <a:spcBef>
                          <a:spcPts val="0"/>
                        </a:spcBef>
                        <a:buSzPct val="25000"/>
                        <a:buNone/>
                      </a:pPr>
                      <a:r>
                        <a:rPr lang="en-US" sz="3600"/>
                        <a:t>$15</a:t>
                      </a:r>
                    </a:p>
                  </a:txBody>
                  <a:tcPr marT="45725" marB="45725" marR="91450" marL="91450"/>
                </a:tc>
                <a:tc>
                  <a:txBody>
                    <a:bodyPr>
                      <a:noAutofit/>
                    </a:bodyPr>
                    <a:lstStyle/>
                    <a:p>
                      <a:pPr indent="0" lvl="0" marL="0" marR="0" rtl="0" algn="l">
                        <a:spcBef>
                          <a:spcPts val="0"/>
                        </a:spcBef>
                        <a:buNone/>
                      </a:pPr>
                      <a:r>
                        <a:rPr lang="en-US" sz="3600"/>
                        <a:t>$15</a:t>
                      </a:r>
                    </a:p>
                  </a:txBody>
                  <a:tcPr marT="45725" marB="45725" marR="91450" marL="91450"/>
                </a:tc>
              </a:tr>
              <a:tr h="527600">
                <a:tc>
                  <a:txBody>
                    <a:bodyPr>
                      <a:noAutofit/>
                    </a:bodyPr>
                    <a:lstStyle/>
                    <a:p>
                      <a:pPr indent="0" lvl="0" marL="0" marR="0" rtl="0" algn="l">
                        <a:spcBef>
                          <a:spcPts val="0"/>
                        </a:spcBef>
                        <a:buSzPct val="25000"/>
                        <a:buNone/>
                      </a:pPr>
                      <a:r>
                        <a:rPr lang="en-US" sz="3600"/>
                        <a:t>Microcontroller</a:t>
                      </a:r>
                    </a:p>
                  </a:txBody>
                  <a:tcPr marT="45725" marB="45725" marR="91450" marL="91450"/>
                </a:tc>
                <a:tc>
                  <a:txBody>
                    <a:bodyPr>
                      <a:noAutofit/>
                    </a:bodyPr>
                    <a:lstStyle/>
                    <a:p>
                      <a:pPr indent="0" lvl="0" marL="0" marR="0" rtl="0" algn="l">
                        <a:spcBef>
                          <a:spcPts val="0"/>
                        </a:spcBef>
                        <a:buSzPct val="25000"/>
                        <a:buNone/>
                      </a:pPr>
                      <a:r>
                        <a:rPr lang="en-US" sz="3600"/>
                        <a:t>$8</a:t>
                      </a:r>
                    </a:p>
                  </a:txBody>
                  <a:tcPr marT="45725" marB="45725" marR="91450" marL="91450"/>
                </a:tc>
                <a:tc>
                  <a:txBody>
                    <a:bodyPr>
                      <a:noAutofit/>
                    </a:bodyPr>
                    <a:lstStyle/>
                    <a:p>
                      <a:pPr indent="0" lvl="0" marL="0" marR="0" rtl="0" algn="l">
                        <a:spcBef>
                          <a:spcPts val="0"/>
                        </a:spcBef>
                        <a:buNone/>
                      </a:pPr>
                      <a:r>
                        <a:rPr lang="en-US" sz="3600"/>
                        <a:t>$8</a:t>
                      </a:r>
                    </a:p>
                  </a:txBody>
                  <a:tcPr marT="45725" marB="45725" marR="91450" marL="91450"/>
                </a:tc>
              </a:tr>
              <a:tr h="527600">
                <a:tc>
                  <a:txBody>
                    <a:bodyPr>
                      <a:noAutofit/>
                    </a:bodyPr>
                    <a:lstStyle/>
                    <a:p>
                      <a:pPr indent="0" lvl="0" marL="0" marR="0" rtl="0" algn="l">
                        <a:spcBef>
                          <a:spcPts val="0"/>
                        </a:spcBef>
                        <a:buSzPct val="25000"/>
                        <a:buNone/>
                      </a:pPr>
                      <a:r>
                        <a:rPr lang="en-US" sz="3600"/>
                        <a:t>Flex Sensors</a:t>
                      </a:r>
                    </a:p>
                  </a:txBody>
                  <a:tcPr marT="45725" marB="45725" marR="91450" marL="91450"/>
                </a:tc>
                <a:tc>
                  <a:txBody>
                    <a:bodyPr>
                      <a:noAutofit/>
                    </a:bodyPr>
                    <a:lstStyle/>
                    <a:p>
                      <a:pPr indent="0" lvl="0" marL="0" marR="0" rtl="0" algn="l">
                        <a:spcBef>
                          <a:spcPts val="0"/>
                        </a:spcBef>
                        <a:buSzPct val="25000"/>
                        <a:buNone/>
                      </a:pPr>
                      <a:r>
                        <a:rPr lang="en-US" sz="3600"/>
                        <a:t>$6</a:t>
                      </a:r>
                    </a:p>
                  </a:txBody>
                  <a:tcPr marT="45725" marB="45725" marR="91450" marL="91450"/>
                </a:tc>
                <a:tc>
                  <a:txBody>
                    <a:bodyPr>
                      <a:noAutofit/>
                    </a:bodyPr>
                    <a:lstStyle/>
                    <a:p>
                      <a:pPr indent="0" lvl="0" marL="0" marR="0" rtl="0" algn="l">
                        <a:spcBef>
                          <a:spcPts val="0"/>
                        </a:spcBef>
                        <a:buNone/>
                      </a:pPr>
                      <a:r>
                        <a:rPr lang="en-US" sz="3600"/>
                        <a:t>$30</a:t>
                      </a:r>
                    </a:p>
                  </a:txBody>
                  <a:tcPr marT="45725" marB="45725" marR="91450" marL="91450"/>
                </a:tc>
              </a:tr>
              <a:tr h="980275">
                <a:tc>
                  <a:txBody>
                    <a:bodyPr>
                      <a:noAutofit/>
                    </a:bodyPr>
                    <a:lstStyle/>
                    <a:p>
                      <a:pPr indent="0" lvl="0" marL="0" marR="0" rtl="0" algn="l">
                        <a:spcBef>
                          <a:spcPts val="0"/>
                        </a:spcBef>
                        <a:buSzPct val="25000"/>
                        <a:buNone/>
                      </a:pPr>
                      <a:r>
                        <a:rPr lang="en-US" sz="3600"/>
                        <a:t>Force Sensitive Resistors - Circle</a:t>
                      </a:r>
                    </a:p>
                  </a:txBody>
                  <a:tcPr marT="45725" marB="45725" marR="91450" marL="91450"/>
                </a:tc>
                <a:tc>
                  <a:txBody>
                    <a:bodyPr>
                      <a:noAutofit/>
                    </a:bodyPr>
                    <a:lstStyle/>
                    <a:p>
                      <a:pPr indent="0" lvl="0" marL="0" marR="0" rtl="0" algn="l">
                        <a:spcBef>
                          <a:spcPts val="0"/>
                        </a:spcBef>
                        <a:buSzPct val="25000"/>
                        <a:buNone/>
                      </a:pPr>
                      <a:r>
                        <a:rPr lang="en-US" sz="3600"/>
                        <a:t>$5</a:t>
                      </a:r>
                    </a:p>
                  </a:txBody>
                  <a:tcPr marT="45725" marB="45725" marR="91450" marL="91450"/>
                </a:tc>
                <a:tc>
                  <a:txBody>
                    <a:bodyPr>
                      <a:noAutofit/>
                    </a:bodyPr>
                    <a:lstStyle/>
                    <a:p>
                      <a:pPr indent="0" lvl="0" marL="0" marR="0" rtl="0" algn="l">
                        <a:spcBef>
                          <a:spcPts val="0"/>
                        </a:spcBef>
                        <a:buNone/>
                      </a:pPr>
                      <a:r>
                        <a:rPr lang="en-US" sz="3600"/>
                        <a:t>$40</a:t>
                      </a:r>
                    </a:p>
                  </a:txBody>
                  <a:tcPr marT="45725" marB="45725" marR="91450" marL="91450"/>
                </a:tc>
              </a:tr>
              <a:tr h="980275">
                <a:tc>
                  <a:txBody>
                    <a:bodyPr>
                      <a:noAutofit/>
                    </a:bodyPr>
                    <a:lstStyle/>
                    <a:p>
                      <a:pPr lvl="0" rtl="0">
                        <a:spcBef>
                          <a:spcPts val="0"/>
                        </a:spcBef>
                        <a:buNone/>
                      </a:pPr>
                      <a:r>
                        <a:rPr lang="en-US" sz="3600"/>
                        <a:t>Force Sensitive Resistors - Square</a:t>
                      </a:r>
                    </a:p>
                  </a:txBody>
                  <a:tcPr marT="45725" marB="45725" marR="91450" marL="91450"/>
                </a:tc>
                <a:tc>
                  <a:txBody>
                    <a:bodyPr>
                      <a:noAutofit/>
                    </a:bodyPr>
                    <a:lstStyle/>
                    <a:p>
                      <a:pPr indent="0" lvl="0" marL="0" marR="0" rtl="0" algn="l">
                        <a:spcBef>
                          <a:spcPts val="0"/>
                        </a:spcBef>
                        <a:buNone/>
                      </a:pPr>
                      <a:r>
                        <a:rPr lang="en-US" sz="3600"/>
                        <a:t>$6</a:t>
                      </a:r>
                    </a:p>
                  </a:txBody>
                  <a:tcPr marT="45725" marB="45725" marR="91450" marL="91450"/>
                </a:tc>
                <a:tc>
                  <a:txBody>
                    <a:bodyPr>
                      <a:noAutofit/>
                    </a:bodyPr>
                    <a:lstStyle/>
                    <a:p>
                      <a:pPr indent="0" lvl="0" marL="0" marR="0" rtl="0" algn="l">
                        <a:spcBef>
                          <a:spcPts val="0"/>
                        </a:spcBef>
                        <a:buNone/>
                      </a:pPr>
                      <a:r>
                        <a:rPr lang="en-US" sz="3600"/>
                        <a:t>$12</a:t>
                      </a:r>
                    </a:p>
                  </a:txBody>
                  <a:tcPr marT="45725" marB="45725" marR="91450" marL="91450"/>
                </a:tc>
              </a:tr>
              <a:tr h="527600">
                <a:tc>
                  <a:txBody>
                    <a:bodyPr>
                      <a:noAutofit/>
                    </a:bodyPr>
                    <a:lstStyle/>
                    <a:p>
                      <a:pPr lvl="0" rtl="0">
                        <a:spcBef>
                          <a:spcPts val="0"/>
                        </a:spcBef>
                        <a:buNone/>
                      </a:pPr>
                      <a:r>
                        <a:rPr lang="en-US" sz="3600"/>
                        <a:t>Gyro/Accelerometer</a:t>
                      </a:r>
                    </a:p>
                  </a:txBody>
                  <a:tcPr marT="45725" marB="45725" marR="91450" marL="91450"/>
                </a:tc>
                <a:tc>
                  <a:txBody>
                    <a:bodyPr>
                      <a:noAutofit/>
                    </a:bodyPr>
                    <a:lstStyle/>
                    <a:p>
                      <a:pPr indent="0" lvl="0" marL="0" marR="0" rtl="0" algn="l">
                        <a:spcBef>
                          <a:spcPts val="0"/>
                        </a:spcBef>
                        <a:buNone/>
                      </a:pPr>
                      <a:r>
                        <a:rPr lang="en-US" sz="3600"/>
                        <a:t>$4</a:t>
                      </a:r>
                    </a:p>
                  </a:txBody>
                  <a:tcPr marT="45725" marB="45725" marR="91450" marL="91450"/>
                </a:tc>
                <a:tc>
                  <a:txBody>
                    <a:bodyPr>
                      <a:noAutofit/>
                    </a:bodyPr>
                    <a:lstStyle/>
                    <a:p>
                      <a:pPr indent="0" lvl="0" marL="0" marR="0" rtl="0" algn="l">
                        <a:spcBef>
                          <a:spcPts val="0"/>
                        </a:spcBef>
                        <a:buNone/>
                      </a:pPr>
                      <a:r>
                        <a:rPr lang="en-US" sz="3600"/>
                        <a:t>$4</a:t>
                      </a:r>
                    </a:p>
                  </a:txBody>
                  <a:tcPr marT="45725" marB="45725" marR="91450" marL="91450"/>
                </a:tc>
              </a:tr>
              <a:tr h="527600">
                <a:tc>
                  <a:txBody>
                    <a:bodyPr>
                      <a:noAutofit/>
                    </a:bodyPr>
                    <a:lstStyle/>
                    <a:p>
                      <a:pPr indent="0" lvl="0" marL="0" marR="0" rtl="0" algn="l">
                        <a:spcBef>
                          <a:spcPts val="0"/>
                        </a:spcBef>
                        <a:buSzPct val="25000"/>
                        <a:buNone/>
                      </a:pPr>
                      <a:r>
                        <a:rPr lang="en-US" sz="3600"/>
                        <a:t>Total</a:t>
                      </a:r>
                    </a:p>
                  </a:txBody>
                  <a:tcPr marT="45725" marB="45725" marR="91450" marL="91450"/>
                </a:tc>
                <a:tc>
                  <a:txBody>
                    <a:bodyPr>
                      <a:noAutofit/>
                    </a:bodyPr>
                    <a:lstStyle/>
                    <a:p>
                      <a:pPr indent="0" lvl="0" marL="0" marR="0" rtl="0" algn="l">
                        <a:spcBef>
                          <a:spcPts val="0"/>
                        </a:spcBef>
                        <a:buSzPct val="25000"/>
                        <a:buNone/>
                      </a:pPr>
                      <a:r>
                        <a:t/>
                      </a:r>
                      <a:endParaRPr sz="3600"/>
                    </a:p>
                  </a:txBody>
                  <a:tcPr marT="45725" marB="45725" marR="91450" marL="91450"/>
                </a:tc>
                <a:tc>
                  <a:txBody>
                    <a:bodyPr>
                      <a:noAutofit/>
                    </a:bodyPr>
                    <a:lstStyle/>
                    <a:p>
                      <a:pPr indent="0" lvl="0" marL="0" marR="0" rtl="0" algn="l">
                        <a:spcBef>
                          <a:spcPts val="0"/>
                        </a:spcBef>
                        <a:buNone/>
                      </a:pPr>
                      <a:r>
                        <a:rPr lang="en-US" sz="3600"/>
                        <a:t>$109</a:t>
                      </a:r>
                    </a:p>
                  </a:txBody>
                  <a:tcPr marT="45725" marB="45725" marR="91450" marL="91450"/>
                </a:tc>
              </a:tr>
            </a:tbl>
          </a:graphicData>
        </a:graphic>
      </p:graphicFrame>
      <p:sp>
        <p:nvSpPr>
          <p:cNvPr id="143" name="Shape 143"/>
          <p:cNvSpPr/>
          <p:nvPr/>
        </p:nvSpPr>
        <p:spPr>
          <a:xfrm>
            <a:off x="11448275" y="13768315"/>
            <a:ext cx="2601600" cy="1758600"/>
          </a:xfrm>
          <a:prstGeom prst="can">
            <a:avLst>
              <a:gd fmla="val 16588" name="adj"/>
            </a:avLst>
          </a:prstGeom>
          <a:solidFill>
            <a:srgbClr val="A4C2F4"/>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a:t>Database of Sign Objects</a:t>
            </a:r>
            <a:br>
              <a:rPr lang="en-US"/>
            </a:br>
          </a:p>
          <a:p>
            <a:pPr lvl="0" rtl="0" algn="ctr">
              <a:spcBef>
                <a:spcPts val="0"/>
              </a:spcBef>
              <a:buNone/>
            </a:pPr>
            <a:r>
              <a:rPr b="1" lang="en-US"/>
              <a:t>Sign Object:</a:t>
            </a:r>
          </a:p>
          <a:p>
            <a:pPr lvl="0" rtl="0" algn="ctr">
              <a:spcBef>
                <a:spcPts val="0"/>
              </a:spcBef>
              <a:buNone/>
            </a:pPr>
            <a:r>
              <a:rPr i="1" lang="en-US"/>
              <a:t>Sensor Data</a:t>
            </a:r>
          </a:p>
          <a:p>
            <a:pPr lvl="0" rtl="0" algn="ctr">
              <a:spcBef>
                <a:spcPts val="0"/>
              </a:spcBef>
              <a:buNone/>
            </a:pPr>
            <a:r>
              <a:rPr i="1" lang="en-US"/>
              <a:t>Word</a:t>
            </a:r>
          </a:p>
        </p:txBody>
      </p:sp>
      <p:sp>
        <p:nvSpPr>
          <p:cNvPr id="144" name="Shape 144"/>
          <p:cNvSpPr/>
          <p:nvPr/>
        </p:nvSpPr>
        <p:spPr>
          <a:xfrm>
            <a:off x="16652685" y="12413567"/>
            <a:ext cx="2931900" cy="819600"/>
          </a:xfrm>
          <a:prstGeom prst="can">
            <a:avLst>
              <a:gd fmla="val 26745" name="adj"/>
            </a:avLst>
          </a:prstGeom>
          <a:solidFill>
            <a:srgbClr val="4A86E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a:t>Sign Sample</a:t>
            </a:r>
            <a:br>
              <a:rPr lang="en-US"/>
            </a:br>
            <a:r>
              <a:rPr lang="en-US"/>
              <a:t>01111000001111 11110020</a:t>
            </a:r>
          </a:p>
        </p:txBody>
      </p:sp>
      <p:sp>
        <p:nvSpPr>
          <p:cNvPr id="145" name="Shape 145"/>
          <p:cNvSpPr/>
          <p:nvPr/>
        </p:nvSpPr>
        <p:spPr>
          <a:xfrm>
            <a:off x="11448275" y="12366724"/>
            <a:ext cx="2733300" cy="819600"/>
          </a:xfrm>
          <a:prstGeom prst="can">
            <a:avLst>
              <a:gd fmla="val 26745" name="adj"/>
            </a:avLst>
          </a:prstGeom>
          <a:solidFill>
            <a:srgbClr val="A4C2F4"/>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a:t>Sign From Database</a:t>
            </a:r>
            <a:br>
              <a:rPr lang="en-US"/>
            </a:br>
            <a:r>
              <a:rPr lang="en-US"/>
              <a:t>01111000001111 11110020</a:t>
            </a:r>
          </a:p>
        </p:txBody>
      </p:sp>
      <p:sp>
        <p:nvSpPr>
          <p:cNvPr id="146" name="Shape 146"/>
          <p:cNvSpPr/>
          <p:nvPr/>
        </p:nvSpPr>
        <p:spPr>
          <a:xfrm>
            <a:off x="14240090" y="12550239"/>
            <a:ext cx="2412600" cy="432600"/>
          </a:xfrm>
          <a:prstGeom prst="leftRightArrowCallout">
            <a:avLst>
              <a:gd fmla="val 25000" name="adj1"/>
              <a:gd fmla="val 25000" name="adj2"/>
              <a:gd fmla="val 25000" name="adj3"/>
              <a:gd fmla="val 48123" name="adj4"/>
            </a:avLst>
          </a:prstGeom>
          <a:solidFill>
            <a:srgbClr val="45818E"/>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i="1" lang="en-US" sz="1200"/>
              <a:t>Search</a:t>
            </a:r>
            <a:br>
              <a:rPr b="1" i="1" lang="en-US" sz="1200"/>
            </a:br>
            <a:r>
              <a:rPr b="1" i="1" lang="en-US" sz="1200"/>
              <a:t>Algorithm</a:t>
            </a:r>
          </a:p>
        </p:txBody>
      </p:sp>
      <p:sp>
        <p:nvSpPr>
          <p:cNvPr id="147" name="Shape 147"/>
          <p:cNvSpPr/>
          <p:nvPr/>
        </p:nvSpPr>
        <p:spPr>
          <a:xfrm>
            <a:off x="13750241" y="13201091"/>
            <a:ext cx="299400" cy="567300"/>
          </a:xfrm>
          <a:prstGeom prst="upDownArrow">
            <a:avLst>
              <a:gd fmla="val 50000" name="adj1"/>
              <a:gd fmla="val 50000" name="adj2"/>
            </a:avLst>
          </a:prstGeom>
          <a:solidFill>
            <a:srgbClr val="3C78D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8" name="Shape 148"/>
          <p:cNvSpPr/>
          <p:nvPr/>
        </p:nvSpPr>
        <p:spPr>
          <a:xfrm>
            <a:off x="11448275" y="13172566"/>
            <a:ext cx="299400" cy="567300"/>
          </a:xfrm>
          <a:prstGeom prst="upDownArrow">
            <a:avLst>
              <a:gd fmla="val 50000" name="adj1"/>
              <a:gd fmla="val 50000" name="adj2"/>
            </a:avLst>
          </a:prstGeom>
          <a:solidFill>
            <a:srgbClr val="3C78D8"/>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49" name="Shape 149"/>
          <p:cNvSpPr txBox="1"/>
          <p:nvPr/>
        </p:nvSpPr>
        <p:spPr>
          <a:xfrm>
            <a:off x="11913249" y="13172563"/>
            <a:ext cx="1636499" cy="432600"/>
          </a:xfrm>
          <a:prstGeom prst="rect">
            <a:avLst/>
          </a:prstGeom>
          <a:noFill/>
          <a:ln>
            <a:noFill/>
          </a:ln>
        </p:spPr>
        <p:txBody>
          <a:bodyPr anchorCtr="0" anchor="t" bIns="91425" lIns="91425" rIns="91425" tIns="91425">
            <a:noAutofit/>
          </a:bodyPr>
          <a:lstStyle/>
          <a:p>
            <a:pPr lvl="0" rtl="0" algn="ctr">
              <a:spcBef>
                <a:spcPts val="0"/>
              </a:spcBef>
              <a:buNone/>
            </a:pPr>
            <a:r>
              <a:rPr i="1" lang="en-US"/>
              <a:t>Every Entry Compared</a:t>
            </a:r>
          </a:p>
        </p:txBody>
      </p:sp>
      <p:sp>
        <p:nvSpPr>
          <p:cNvPr id="150" name="Shape 150"/>
          <p:cNvSpPr/>
          <p:nvPr/>
        </p:nvSpPr>
        <p:spPr>
          <a:xfrm>
            <a:off x="17196135" y="13449231"/>
            <a:ext cx="1785900" cy="432600"/>
          </a:xfrm>
          <a:prstGeom prst="rightArrow">
            <a:avLst>
              <a:gd fmla="val 50000" name="adj1"/>
              <a:gd fmla="val 50000" name="adj2"/>
            </a:avLst>
          </a:prstGeom>
          <a:solidFill>
            <a:srgbClr val="45818E"/>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i="1" lang="en-US"/>
              <a:t>Highest %</a:t>
            </a:r>
          </a:p>
        </p:txBody>
      </p:sp>
      <p:sp>
        <p:nvSpPr>
          <p:cNvPr id="151" name="Shape 151"/>
          <p:cNvSpPr/>
          <p:nvPr/>
        </p:nvSpPr>
        <p:spPr>
          <a:xfrm>
            <a:off x="19056624" y="13302004"/>
            <a:ext cx="2108700" cy="726900"/>
          </a:xfrm>
          <a:prstGeom prst="can">
            <a:avLst>
              <a:gd fmla="val 26745" name="adj"/>
            </a:avLst>
          </a:prstGeom>
          <a:solidFill>
            <a:srgbClr val="D0E0E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a:t>Top Choice Sign</a:t>
            </a:r>
          </a:p>
        </p:txBody>
      </p:sp>
      <p:sp>
        <p:nvSpPr>
          <p:cNvPr id="152" name="Shape 152"/>
          <p:cNvSpPr/>
          <p:nvPr/>
        </p:nvSpPr>
        <p:spPr>
          <a:xfrm>
            <a:off x="19056624" y="14050991"/>
            <a:ext cx="2108700" cy="726900"/>
          </a:xfrm>
          <a:prstGeom prst="can">
            <a:avLst>
              <a:gd fmla="val 26745" name="adj"/>
            </a:avLst>
          </a:prstGeom>
          <a:solidFill>
            <a:srgbClr val="D0E0E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a:t>2nd Top Choice Match</a:t>
            </a:r>
          </a:p>
        </p:txBody>
      </p:sp>
      <p:sp>
        <p:nvSpPr>
          <p:cNvPr id="153" name="Shape 153"/>
          <p:cNvSpPr/>
          <p:nvPr/>
        </p:nvSpPr>
        <p:spPr>
          <a:xfrm>
            <a:off x="19056624" y="14799978"/>
            <a:ext cx="2108700" cy="726900"/>
          </a:xfrm>
          <a:prstGeom prst="can">
            <a:avLst>
              <a:gd fmla="val 26745" name="adj"/>
            </a:avLst>
          </a:prstGeom>
          <a:solidFill>
            <a:srgbClr val="D0E0E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a:t>3rd Highest Match</a:t>
            </a:r>
          </a:p>
        </p:txBody>
      </p:sp>
      <p:sp>
        <p:nvSpPr>
          <p:cNvPr id="154" name="Shape 154"/>
          <p:cNvSpPr/>
          <p:nvPr/>
        </p:nvSpPr>
        <p:spPr>
          <a:xfrm>
            <a:off x="14716490" y="13467575"/>
            <a:ext cx="2412600" cy="2102700"/>
          </a:xfrm>
          <a:prstGeom prst="rect">
            <a:avLst/>
          </a:prstGeom>
          <a:solidFill>
            <a:srgbClr val="A2C4C9"/>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US"/>
              <a:t>Search Algorithm</a:t>
            </a:r>
          </a:p>
          <a:p>
            <a:pPr lvl="0" rtl="0" algn="ctr">
              <a:spcBef>
                <a:spcPts val="0"/>
              </a:spcBef>
              <a:buNone/>
            </a:pPr>
            <a:r>
              <a:rPr i="1" lang="en-US"/>
              <a:t>1.Different bits calculated (1 if same, else 0)</a:t>
            </a:r>
          </a:p>
          <a:p>
            <a:pPr lvl="0" rtl="0" algn="ctr">
              <a:spcBef>
                <a:spcPts val="0"/>
              </a:spcBef>
              <a:buNone/>
            </a:pPr>
            <a:r>
              <a:rPr i="1" lang="en-US"/>
              <a:t>2. Each bit multiplied by a predetermined weight</a:t>
            </a:r>
          </a:p>
          <a:p>
            <a:pPr lvl="0" rtl="0" algn="ctr">
              <a:spcBef>
                <a:spcPts val="0"/>
              </a:spcBef>
              <a:buNone/>
            </a:pPr>
            <a:r>
              <a:rPr i="1" lang="en-US"/>
              <a:t>3. Sum for probability</a:t>
            </a:r>
          </a:p>
          <a:p>
            <a:pPr lvl="0" rtl="0" algn="ctr">
              <a:spcBef>
                <a:spcPts val="0"/>
              </a:spcBef>
              <a:buNone/>
            </a:pPr>
            <a:r>
              <a:rPr i="1" lang="en-US"/>
              <a:t>4. Return top three signs from database</a:t>
            </a:r>
          </a:p>
          <a:p>
            <a:pPr lvl="0" rtl="0" algn="ctr">
              <a:spcBef>
                <a:spcPts val="0"/>
              </a:spcBef>
              <a:buNone/>
            </a:pPr>
            <a:r>
              <a:t/>
            </a:r>
            <a:endParaRPr/>
          </a:p>
          <a:p>
            <a:pPr lvl="0" rtl="0" algn="ctr">
              <a:spcBef>
                <a:spcPts val="0"/>
              </a:spcBef>
              <a:buNone/>
            </a:pPr>
            <a:r>
              <a:t/>
            </a:r>
            <a:endParaRPr/>
          </a:p>
        </p:txBody>
      </p:sp>
      <p:sp>
        <p:nvSpPr>
          <p:cNvPr id="155" name="Shape 155"/>
          <p:cNvSpPr/>
          <p:nvPr/>
        </p:nvSpPr>
        <p:spPr>
          <a:xfrm>
            <a:off x="15615114" y="12982827"/>
            <a:ext cx="299400" cy="466500"/>
          </a:xfrm>
          <a:prstGeom prst="downArrow">
            <a:avLst>
              <a:gd fmla="val 50000" name="adj1"/>
              <a:gd fmla="val 50000" name="adj2"/>
            </a:avLst>
          </a:prstGeom>
          <a:solidFill>
            <a:srgbClr val="45818E"/>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6" name="Shape 156"/>
          <p:cNvSpPr/>
          <p:nvPr/>
        </p:nvSpPr>
        <p:spPr>
          <a:xfrm>
            <a:off x="17196235" y="14198205"/>
            <a:ext cx="1743600" cy="432600"/>
          </a:xfrm>
          <a:prstGeom prst="rightArrow">
            <a:avLst>
              <a:gd fmla="val 50000" name="adj1"/>
              <a:gd fmla="val 50000" name="adj2"/>
            </a:avLst>
          </a:prstGeom>
          <a:solidFill>
            <a:srgbClr val="45818E"/>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i="1" lang="en-US"/>
              <a:t>2nd Highest %</a:t>
            </a:r>
          </a:p>
        </p:txBody>
      </p:sp>
      <p:sp>
        <p:nvSpPr>
          <p:cNvPr id="157" name="Shape 157"/>
          <p:cNvSpPr/>
          <p:nvPr/>
        </p:nvSpPr>
        <p:spPr>
          <a:xfrm>
            <a:off x="17196219" y="14947178"/>
            <a:ext cx="1743600" cy="432600"/>
          </a:xfrm>
          <a:prstGeom prst="rightArrow">
            <a:avLst>
              <a:gd fmla="val 50000" name="adj1"/>
              <a:gd fmla="val 50000" name="adj2"/>
            </a:avLst>
          </a:prstGeom>
          <a:solidFill>
            <a:srgbClr val="45818E"/>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i="1" lang="en-US"/>
              <a:t>3rd Highest %</a:t>
            </a:r>
          </a:p>
        </p:txBody>
      </p:sp>
      <p:sp>
        <p:nvSpPr>
          <p:cNvPr id="158" name="Shape 158"/>
          <p:cNvSpPr/>
          <p:nvPr/>
        </p:nvSpPr>
        <p:spPr>
          <a:xfrm rot="5400000">
            <a:off x="14241372" y="13756820"/>
            <a:ext cx="283500" cy="599700"/>
          </a:xfrm>
          <a:prstGeom prst="upDownArrow">
            <a:avLst>
              <a:gd fmla="val 50000" name="adj1"/>
              <a:gd fmla="val 50000" name="adj2"/>
            </a:avLst>
          </a:prstGeom>
          <a:solidFill>
            <a:srgbClr val="45818E"/>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59" name="Shape 159"/>
          <p:cNvSpPr/>
          <p:nvPr/>
        </p:nvSpPr>
        <p:spPr>
          <a:xfrm rot="5400000">
            <a:off x="14241372" y="14347933"/>
            <a:ext cx="283500" cy="599700"/>
          </a:xfrm>
          <a:prstGeom prst="upDownArrow">
            <a:avLst>
              <a:gd fmla="val 50000" name="adj1"/>
              <a:gd fmla="val 50000" name="adj2"/>
            </a:avLst>
          </a:prstGeom>
          <a:solidFill>
            <a:srgbClr val="45818E"/>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0" name="Shape 160"/>
          <p:cNvSpPr/>
          <p:nvPr/>
        </p:nvSpPr>
        <p:spPr>
          <a:xfrm rot="5400000">
            <a:off x="14241372" y="14939046"/>
            <a:ext cx="283500" cy="599700"/>
          </a:xfrm>
          <a:prstGeom prst="upDownArrow">
            <a:avLst>
              <a:gd fmla="val 50000" name="adj1"/>
              <a:gd fmla="val 50000" name="adj2"/>
            </a:avLst>
          </a:prstGeom>
          <a:solidFill>
            <a:srgbClr val="45818E"/>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1" name="Shape 161"/>
          <p:cNvSpPr/>
          <p:nvPr/>
        </p:nvSpPr>
        <p:spPr>
          <a:xfrm rot="5400000">
            <a:off x="17843260" y="4321420"/>
            <a:ext cx="283500" cy="599700"/>
          </a:xfrm>
          <a:prstGeom prst="upDownArrow">
            <a:avLst>
              <a:gd fmla="val 50000" name="adj1"/>
              <a:gd fmla="val 50000" name="adj2"/>
            </a:avLst>
          </a:prstGeom>
          <a:solidFill>
            <a:srgbClr val="45818E"/>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62" name="Shape 162"/>
          <p:cNvSpPr/>
          <p:nvPr/>
        </p:nvSpPr>
        <p:spPr>
          <a:xfrm rot="5400000">
            <a:off x="14507710" y="4330920"/>
            <a:ext cx="283500" cy="599700"/>
          </a:xfrm>
          <a:prstGeom prst="upDownArrow">
            <a:avLst>
              <a:gd fmla="val 50000" name="adj1"/>
              <a:gd fmla="val 50000" name="adj2"/>
            </a:avLst>
          </a:prstGeom>
          <a:solidFill>
            <a:srgbClr val="45818E"/>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63" name="Shape 163"/>
          <p:cNvPicPr preferRelativeResize="0"/>
          <p:nvPr/>
        </p:nvPicPr>
        <p:blipFill>
          <a:blip r:embed="rId8">
            <a:alphaModFix/>
          </a:blip>
          <a:stretch>
            <a:fillRect/>
          </a:stretch>
        </p:blipFill>
        <p:spPr>
          <a:xfrm>
            <a:off x="15041875" y="2372500"/>
            <a:ext cx="2550699" cy="4719074"/>
          </a:xfrm>
          <a:prstGeom prst="rect">
            <a:avLst/>
          </a:prstGeom>
          <a:noFill/>
          <a:ln cap="flat" cmpd="sng" w="25400">
            <a:solidFill>
              <a:schemeClr val="dk1"/>
            </a:solidFill>
            <a:prstDash val="solid"/>
            <a:round/>
            <a:headEnd len="med" w="med" type="none"/>
            <a:tailEnd len="med" w="med" type="none"/>
          </a:ln>
        </p:spPr>
      </p:pic>
      <p:pic>
        <p:nvPicPr>
          <p:cNvPr id="164" name="Shape 164"/>
          <p:cNvPicPr preferRelativeResize="0"/>
          <p:nvPr/>
        </p:nvPicPr>
        <p:blipFill>
          <a:blip r:embed="rId9">
            <a:alphaModFix/>
          </a:blip>
          <a:stretch>
            <a:fillRect/>
          </a:stretch>
        </p:blipFill>
        <p:spPr>
          <a:xfrm>
            <a:off x="18377425" y="2383600"/>
            <a:ext cx="2601599" cy="4754824"/>
          </a:xfrm>
          <a:prstGeom prst="rect">
            <a:avLst/>
          </a:prstGeom>
          <a:noFill/>
          <a:ln cap="flat" cmpd="sng" w="25400">
            <a:solidFill>
              <a:schemeClr val="dk1"/>
            </a:solidFill>
            <a:prstDash val="solid"/>
            <a:round/>
            <a:headEnd len="med" w="med" type="none"/>
            <a:tailEnd len="med" w="med" type="none"/>
          </a:ln>
        </p:spPr>
      </p:pic>
      <p:pic>
        <p:nvPicPr>
          <p:cNvPr id="165" name="Shape 165"/>
          <p:cNvPicPr preferRelativeResize="0"/>
          <p:nvPr/>
        </p:nvPicPr>
        <p:blipFill>
          <a:blip r:embed="rId10">
            <a:alphaModFix/>
          </a:blip>
          <a:stretch>
            <a:fillRect/>
          </a:stretch>
        </p:blipFill>
        <p:spPr>
          <a:xfrm>
            <a:off x="11655425" y="2383599"/>
            <a:ext cx="2601600" cy="4754824"/>
          </a:xfrm>
          <a:prstGeom prst="rect">
            <a:avLst/>
          </a:prstGeom>
          <a:noFill/>
          <a:ln cap="flat" cmpd="sng" w="25400">
            <a:solidFill>
              <a:schemeClr val="dk1"/>
            </a:solidFill>
            <a:prstDash val="solid"/>
            <a:round/>
            <a:headEnd len="med" w="med" type="none"/>
            <a:tailEnd len="med" w="med" type="none"/>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