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BF61FA8C-81AE-43D8-8398-3391FDFDC475}">
  <a:tblStyle styleId="{BF61FA8C-81AE-43D8-8398-3391FDFDC475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Shape 4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Shape 5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Shape 5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Shape 5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Shape 5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Shape 5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Shape 5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Shape 5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Shape 5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Shape 598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0.jpg"/><Relationship Id="rId3" Type="http://schemas.openxmlformats.org/officeDocument/2006/relationships/image" Target="../media/image05.jpg"/><Relationship Id="rId4" Type="http://schemas.openxmlformats.org/officeDocument/2006/relationships/image" Target="../media/image06.jpg"/><Relationship Id="rId5" Type="http://schemas.openxmlformats.org/officeDocument/2006/relationships/image" Target="../media/image0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07.jpg"/><Relationship Id="rId3" Type="http://schemas.openxmlformats.org/officeDocument/2006/relationships/image" Target="../media/image01.jpg"/><Relationship Id="rId4" Type="http://schemas.openxmlformats.org/officeDocument/2006/relationships/image" Target="../media/image02.jpg"/><Relationship Id="rId5" Type="http://schemas.openxmlformats.org/officeDocument/2006/relationships/image" Target="../media/image0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599" cy="2736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599" cy="1056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599" cy="261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599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33600" y="2632075"/>
            <a:ext cx="3200399" cy="31694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>
            <p:ph idx="1" type="subTitle"/>
          </p:nvPr>
        </p:nvSpPr>
        <p:spPr>
          <a:xfrm>
            <a:off x="1790700" y="3124200"/>
            <a:ext cx="5562600" cy="175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Noto Symbo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3" name="Shape 63"/>
          <p:cNvSpPr txBox="1"/>
          <p:nvPr>
            <p:ph type="ctrTitle"/>
          </p:nvPr>
        </p:nvSpPr>
        <p:spPr>
          <a:xfrm>
            <a:off x="1143000" y="1447800"/>
            <a:ext cx="68580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4" name="Shape 64"/>
          <p:cNvSpPr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Shape 65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Shape 66"/>
          <p:cNvSpPr txBox="1"/>
          <p:nvPr/>
        </p:nvSpPr>
        <p:spPr>
          <a:xfrm>
            <a:off x="1676400" y="830262"/>
            <a:ext cx="1219199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2" y="357187"/>
            <a:ext cx="3049499" cy="40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96000"/>
            <a:ext cx="9144000" cy="77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Shape 70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04800" y="609600"/>
            <a:ext cx="8839199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81000" y="1371600"/>
            <a:ext cx="8153399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 b="1" sz="4000" cap="none"/>
            </a:lvl1pPr>
            <a:lvl2pPr lvl="1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20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8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6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14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14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14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14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14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04800" y="609600"/>
            <a:ext cx="8839199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81000" y="1371600"/>
            <a:ext cx="40005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4533900" y="1371600"/>
            <a:ext cx="40005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Verdana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Verdana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Verdana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Verdana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Verdana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Verdana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Verdana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Verdana"/>
              <a:buNone/>
              <a:defRPr b="1" sz="1600"/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85" name="Shape 85"/>
          <p:cNvSpPr txBox="1"/>
          <p:nvPr>
            <p:ph idx="3" type="body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Verdana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Verdana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Verdana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Verdana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Verdana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Verdana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Verdana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Verdana"/>
              <a:buNone/>
              <a:defRPr b="1" sz="1600"/>
            </a:lvl9pPr>
          </a:lstStyle>
          <a:p/>
        </p:txBody>
      </p:sp>
      <p:sp>
        <p:nvSpPr>
          <p:cNvPr id="86" name="Shape 86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04800" y="609600"/>
            <a:ext cx="8839199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575050" y="273050"/>
            <a:ext cx="5111699" cy="585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14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2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0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9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9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9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9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9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599" cy="1122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6" name="Shape 9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14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2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0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9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9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9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9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9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04800" y="609600"/>
            <a:ext cx="8839199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5400000">
            <a:off x="2209650" y="-457049"/>
            <a:ext cx="4496100" cy="815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 rot="5400000">
            <a:off x="5410349" y="2133450"/>
            <a:ext cx="5257500" cy="220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 rot="5400000">
            <a:off x="914550" y="-149"/>
            <a:ext cx="5257500" cy="64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33600" y="2632075"/>
            <a:ext cx="4267199" cy="4225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Noto Symbo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7" name="Shape 117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8" name="Shape 118"/>
          <p:cNvSpPr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Shape 119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Shape 120"/>
          <p:cNvSpPr txBox="1"/>
          <p:nvPr/>
        </p:nvSpPr>
        <p:spPr>
          <a:xfrm>
            <a:off x="1676400" y="830262"/>
            <a:ext cx="1219199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2" y="357187"/>
            <a:ext cx="3049499" cy="40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96000"/>
            <a:ext cx="9144000" cy="774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Shape 124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 b="1" sz="4000" cap="none"/>
            </a:lvl1pPr>
            <a:lvl2pPr lvl="1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20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8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6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14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14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14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14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14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Verdana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Verdana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Verdana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Verdana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Verdana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Verdana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Verdana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Verdana"/>
              <a:buNone/>
              <a:defRPr b="1" sz="1600"/>
            </a:lvl9pPr>
          </a:lstStyle>
          <a:p/>
        </p:txBody>
      </p:sp>
      <p:sp>
        <p:nvSpPr>
          <p:cNvPr id="138" name="Shape 138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39" name="Shape 139"/>
          <p:cNvSpPr txBox="1"/>
          <p:nvPr>
            <p:ph idx="3" type="body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Verdana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Verdana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Verdana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Verdana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Verdana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Verdana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Verdana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Verdana"/>
              <a:buNone/>
              <a:defRPr b="1" sz="1600"/>
            </a:lvl9pPr>
          </a:lstStyle>
          <a:p/>
        </p:txBody>
      </p:sp>
      <p:sp>
        <p:nvSpPr>
          <p:cNvPr id="140" name="Shape 140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147" name="Shape 147"/>
          <p:cNvSpPr txBox="1"/>
          <p:nvPr>
            <p:ph idx="2" type="body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14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2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0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9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9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9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9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9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0" name="Shape 15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14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2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0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9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9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9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9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9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 rot="5400000">
            <a:off x="2209800" y="-457199"/>
            <a:ext cx="4495800" cy="815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 rot="5400000">
            <a:off x="5410200" y="2133599"/>
            <a:ext cx="5257799" cy="220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 rot="5400000">
            <a:off x="914400" y="0"/>
            <a:ext cx="5257799" cy="64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199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199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05.jpg"/><Relationship Id="rId2" Type="http://schemas.openxmlformats.org/officeDocument/2006/relationships/image" Target="../media/image06.jpg"/><Relationship Id="rId3" Type="http://schemas.openxmlformats.org/officeDocument/2006/relationships/image" Target="../media/image03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image" Target="../media/image01.jpg"/><Relationship Id="rId2" Type="http://schemas.openxmlformats.org/officeDocument/2006/relationships/image" Target="../media/image02.jpg"/><Relationship Id="rId3" Type="http://schemas.openxmlformats.org/officeDocument/2006/relationships/image" Target="../media/image04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381000" y="1371600"/>
            <a:ext cx="8153399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2" name="Shape 52"/>
          <p:cNvSpPr txBox="1"/>
          <p:nvPr>
            <p:ph type="title"/>
          </p:nvPr>
        </p:nvSpPr>
        <p:spPr>
          <a:xfrm>
            <a:off x="304800" y="609600"/>
            <a:ext cx="8839199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3" name="Shape 53"/>
          <p:cNvSpPr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" name="Shape 54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5" name="Shape 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299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8382000" y="6172200"/>
            <a:ext cx="609599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cxnSp>
        <p:nvCxnSpPr>
          <p:cNvPr id="59" name="Shape 59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6" name="Shape 106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7" name="Shape 107"/>
          <p:cNvSpPr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9" name="Shape 10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299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8382000" y="6172200"/>
            <a:ext cx="609599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cxnSp>
        <p:nvCxnSpPr>
          <p:cNvPr id="113" name="Shape 113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youtube.com/v/_NbDEgDfs8g" TargetMode="External"/><Relationship Id="rId4" Type="http://schemas.openxmlformats.org/officeDocument/2006/relationships/image" Target="../media/image3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jpg"/><Relationship Id="rId4" Type="http://schemas.openxmlformats.org/officeDocument/2006/relationships/image" Target="../media/image13.jpg"/><Relationship Id="rId5" Type="http://schemas.openxmlformats.org/officeDocument/2006/relationships/image" Target="../media/image29.png"/><Relationship Id="rId6" Type="http://schemas.openxmlformats.org/officeDocument/2006/relationships/image" Target="../media/image0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youtube.com/v/jMAQzfqld_A" TargetMode="External"/><Relationship Id="rId4" Type="http://schemas.openxmlformats.org/officeDocument/2006/relationships/image" Target="../media/image2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youtube.com/v/AKjApt6w_1c" TargetMode="External"/><Relationship Id="rId4" Type="http://schemas.openxmlformats.org/officeDocument/2006/relationships/image" Target="../media/image2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subTitle"/>
          </p:nvPr>
        </p:nvSpPr>
        <p:spPr>
          <a:xfrm>
            <a:off x="1467050" y="305565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Times New Roman"/>
              <a:buNone/>
            </a:pPr>
            <a:r>
              <a:rPr lang="en"/>
              <a:t>December 03, 2015</a:t>
            </a:r>
          </a:p>
        </p:txBody>
      </p:sp>
      <p:sp>
        <p:nvSpPr>
          <p:cNvPr id="163" name="Shape 163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/>
              <a:t>SigninGlove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6624000" y="6190650"/>
            <a:ext cx="2519999" cy="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Professor Jackson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238525" y="768625"/>
            <a:ext cx="4929900" cy="437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990000"/>
                </a:solidFill>
              </a:rPr>
              <a:t>Midway Design Review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3529175" y="4176450"/>
            <a:ext cx="19419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SDP 2016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Battery Selection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363700" y="1250525"/>
            <a:ext cx="51279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5V, 2600 mAh=13Wh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Powers Raspberry Pi and Sensors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Half of the power calculated in PDR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Majority of power consumed by Raspberry Pi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Slightly more than 5W, battery would last 2.5 hours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8975" y="4756501"/>
            <a:ext cx="2415424" cy="111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0213" y="1143001"/>
            <a:ext cx="3192949" cy="319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Raspberry Pi -- General Overview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Using Raspberry Pi 2 Model B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1GB RAM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900MHz quad-core ARM CPU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Equipped with wifi networking capabilities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OS: “Raspbian” 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Debian Linux designed for RPi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Python Script written for glove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175" y="4765150"/>
            <a:ext cx="2390225" cy="110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200" y="4411637"/>
            <a:ext cx="2838450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Raspberry Pi - Inputs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4700625" y="1371600"/>
            <a:ext cx="4443299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SzPct val="100000"/>
            </a:pPr>
            <a:r>
              <a:rPr lang="en" sz="1800"/>
              <a:t>Sensors connected to GPIO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SzPct val="100000"/>
            </a:pPr>
            <a:r>
              <a:rPr lang="en" sz="1800"/>
              <a:t>Digital inputs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SzPct val="100000"/>
            </a:pPr>
            <a:r>
              <a:rPr lang="en" sz="1800"/>
              <a:t>~3.3V → 1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SzPct val="100000"/>
            </a:pPr>
            <a:r>
              <a:rPr lang="en" sz="1800"/>
              <a:t>~0V → 0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SzPct val="100000"/>
            </a:pPr>
            <a:r>
              <a:rPr lang="en" sz="1800"/>
              <a:t>Read using RPi.GPIO.input(pin#)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SzPct val="100000"/>
            </a:pPr>
            <a:r>
              <a:rPr lang="en" sz="1800"/>
              <a:t>Uses internal pulldown/ups for pin connections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175" y="4765150"/>
            <a:ext cx="2390225" cy="110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53175"/>
            <a:ext cx="4761524" cy="48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/>
          <p:nvPr/>
        </p:nvSpPr>
        <p:spPr>
          <a:xfrm>
            <a:off x="47375" y="2629500"/>
            <a:ext cx="2333400" cy="615900"/>
          </a:xfrm>
          <a:prstGeom prst="rect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47375" y="4629650"/>
            <a:ext cx="2333400" cy="428100"/>
          </a:xfrm>
          <a:prstGeom prst="rect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47375" y="5350600"/>
            <a:ext cx="2333400" cy="428100"/>
          </a:xfrm>
          <a:prstGeom prst="rect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2428125" y="5350600"/>
            <a:ext cx="2333400" cy="720299"/>
          </a:xfrm>
          <a:prstGeom prst="rect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2428125" y="4891800"/>
            <a:ext cx="2333400" cy="218100"/>
          </a:xfrm>
          <a:prstGeom prst="rect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2428125" y="3741300"/>
            <a:ext cx="2272499" cy="218100"/>
          </a:xfrm>
          <a:prstGeom prst="rect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2428125" y="2590800"/>
            <a:ext cx="2333400" cy="218100"/>
          </a:xfrm>
          <a:prstGeom prst="rect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2428125" y="3061050"/>
            <a:ext cx="2333400" cy="428100"/>
          </a:xfrm>
          <a:prstGeom prst="rect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Raspberry Pi - Networking</a:t>
            </a:r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8975" y="4765150"/>
            <a:ext cx="2390225" cy="110224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94800" y="1337312"/>
            <a:ext cx="8954400" cy="21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" sz="2000"/>
              <a:t>Using a 2.4Ghz Wireless N WiFi dongle</a:t>
            </a:r>
          </a:p>
          <a:p>
            <a:pPr indent="-3556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" sz="2000"/>
              <a:t>Configured RPi to act as an Access Point with hosting its own WLAN</a:t>
            </a:r>
          </a:p>
          <a:p>
            <a:pPr indent="-3556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" sz="2000"/>
              <a:t>Assigns any phone associated to it an IP address via DHCP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Currently broadcasts UDP on port 50000 </a:t>
            </a:r>
          </a:p>
          <a:p>
            <a:pPr indent="-355600" lvl="1" marL="91440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000"/>
              <a:t>Phone(s) with App listens on port and receives sign UDP packets</a:t>
            </a:r>
          </a:p>
        </p:txBody>
      </p:sp>
      <p:sp>
        <p:nvSpPr>
          <p:cNvPr id="303" name="Shape 303"/>
          <p:cNvSpPr/>
          <p:nvPr/>
        </p:nvSpPr>
        <p:spPr>
          <a:xfrm>
            <a:off x="4562400" y="4301582"/>
            <a:ext cx="324000" cy="3174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4562400" y="4909510"/>
            <a:ext cx="324000" cy="3174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5" name="Shape 305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242784" y="4803265"/>
            <a:ext cx="1899159" cy="98501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/>
          <p:nvPr/>
        </p:nvSpPr>
        <p:spPr>
          <a:xfrm>
            <a:off x="242675" y="3945910"/>
            <a:ext cx="1899299" cy="1891500"/>
          </a:xfrm>
          <a:prstGeom prst="rect">
            <a:avLst/>
          </a:prstGeom>
          <a:solidFill>
            <a:srgbClr val="FFF2CC">
              <a:alpha val="357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7" name="Shape 3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921" y="4054600"/>
            <a:ext cx="796872" cy="65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0777" y="4023191"/>
            <a:ext cx="1899170" cy="173690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/>
          <p:nvPr/>
        </p:nvSpPr>
        <p:spPr>
          <a:xfrm>
            <a:off x="1874247" y="4564700"/>
            <a:ext cx="2688000" cy="371699"/>
          </a:xfrm>
          <a:prstGeom prst="rightArrow">
            <a:avLst>
              <a:gd fmla="val 66972" name="adj1"/>
              <a:gd fmla="val 5000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2212312" y="4564823"/>
            <a:ext cx="715800" cy="371699"/>
          </a:xfrm>
          <a:prstGeom prst="rect">
            <a:avLst/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 txBox="1"/>
          <p:nvPr/>
        </p:nvSpPr>
        <p:spPr>
          <a:xfrm>
            <a:off x="2141975" y="4524475"/>
            <a:ext cx="856499" cy="2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sign_pkt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249124" y="3648150"/>
            <a:ext cx="1886399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RPi -- 192.168.42.1</a:t>
            </a:r>
          </a:p>
        </p:txBody>
      </p:sp>
      <p:sp>
        <p:nvSpPr>
          <p:cNvPr id="313" name="Shape 313"/>
          <p:cNvSpPr/>
          <p:nvPr/>
        </p:nvSpPr>
        <p:spPr>
          <a:xfrm>
            <a:off x="4487164" y="3968860"/>
            <a:ext cx="1886399" cy="1845599"/>
          </a:xfrm>
          <a:prstGeom prst="rect">
            <a:avLst/>
          </a:prstGeom>
          <a:solidFill>
            <a:srgbClr val="FCE5CD">
              <a:alpha val="457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4562400" y="4591978"/>
            <a:ext cx="324000" cy="3174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 txBox="1"/>
          <p:nvPr/>
        </p:nvSpPr>
        <p:spPr>
          <a:xfrm>
            <a:off x="3478576" y="5226907"/>
            <a:ext cx="1008599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port 50000</a:t>
            </a:r>
          </a:p>
        </p:txBody>
      </p:sp>
      <p:cxnSp>
        <p:nvCxnSpPr>
          <p:cNvPr id="316" name="Shape 316"/>
          <p:cNvCxnSpPr>
            <a:stCxn id="315" idx="2"/>
            <a:endCxn id="314" idx="2"/>
          </p:cNvCxnSpPr>
          <p:nvPr/>
        </p:nvCxnSpPr>
        <p:spPr>
          <a:xfrm flipH="1" rot="10800000">
            <a:off x="3982876" y="4909507"/>
            <a:ext cx="741600" cy="58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17" name="Shape 317"/>
          <p:cNvSpPr txBox="1"/>
          <p:nvPr/>
        </p:nvSpPr>
        <p:spPr>
          <a:xfrm>
            <a:off x="3983440" y="3679550"/>
            <a:ext cx="2071500" cy="2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Android -- 192.168.42.6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2998469" y="4552531"/>
            <a:ext cx="1673099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UDP broadcast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/>
          <p:cNvPicPr preferRelativeResize="0"/>
          <p:nvPr/>
        </p:nvPicPr>
        <p:blipFill>
          <a:blip r:embed="rId3">
            <a:alphaModFix amt="68000"/>
          </a:blip>
          <a:stretch>
            <a:fillRect/>
          </a:stretch>
        </p:blipFill>
        <p:spPr>
          <a:xfrm>
            <a:off x="1265599" y="2953062"/>
            <a:ext cx="1214099" cy="68854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/>
          <p:nvPr/>
        </p:nvSpPr>
        <p:spPr>
          <a:xfrm>
            <a:off x="1265600" y="3015550"/>
            <a:ext cx="4702800" cy="2551199"/>
          </a:xfrm>
          <a:prstGeom prst="rect">
            <a:avLst/>
          </a:prstGeom>
          <a:solidFill>
            <a:srgbClr val="FFF2CC">
              <a:alpha val="357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Raspberry Pi - Current Functionality</a:t>
            </a:r>
          </a:p>
        </p:txBody>
      </p:sp>
      <p:pic>
        <p:nvPicPr>
          <p:cNvPr id="326" name="Shape 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8975" y="4907275"/>
            <a:ext cx="2390225" cy="110224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189600" y="1315175"/>
            <a:ext cx="8954400" cy="15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2000"/>
              <a:t>Reads sensor inputs from GPIO pins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000"/>
              <a:t>Creates 14-bit value from digital inputs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000"/>
              <a:t>Broadcasts raw 14-bit value over Wifi via UDP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000"/>
              <a:t>Waits for button input to begin again</a:t>
            </a:r>
          </a:p>
        </p:txBody>
      </p:sp>
      <p:pic>
        <p:nvPicPr>
          <p:cNvPr id="328" name="Shape 3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5100" y="3371053"/>
            <a:ext cx="1394100" cy="1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/>
          <p:nvPr/>
        </p:nvSpPr>
        <p:spPr>
          <a:xfrm>
            <a:off x="5546250" y="4057725"/>
            <a:ext cx="2390100" cy="2942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6361450" y="4057712"/>
            <a:ext cx="732600" cy="294299"/>
          </a:xfrm>
          <a:prstGeom prst="rect">
            <a:avLst/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 txBox="1"/>
          <p:nvPr/>
        </p:nvSpPr>
        <p:spPr>
          <a:xfrm>
            <a:off x="6289450" y="4001975"/>
            <a:ext cx="876599" cy="29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sign_pkt</a:t>
            </a:r>
          </a:p>
        </p:txBody>
      </p:sp>
      <p:sp>
        <p:nvSpPr>
          <p:cNvPr id="332" name="Shape 332"/>
          <p:cNvSpPr/>
          <p:nvPr/>
        </p:nvSpPr>
        <p:spPr>
          <a:xfrm>
            <a:off x="1397650" y="3754725"/>
            <a:ext cx="876599" cy="900299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Reads Sensors</a:t>
            </a:r>
          </a:p>
        </p:txBody>
      </p:sp>
      <p:sp>
        <p:nvSpPr>
          <p:cNvPr id="333" name="Shape 333"/>
          <p:cNvSpPr/>
          <p:nvPr/>
        </p:nvSpPr>
        <p:spPr>
          <a:xfrm>
            <a:off x="2582100" y="3742875"/>
            <a:ext cx="1291200" cy="923999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Creates Packet/14bit binary value</a:t>
            </a:r>
          </a:p>
        </p:txBody>
      </p:sp>
      <p:sp>
        <p:nvSpPr>
          <p:cNvPr id="334" name="Shape 334"/>
          <p:cNvSpPr/>
          <p:nvPr/>
        </p:nvSpPr>
        <p:spPr>
          <a:xfrm>
            <a:off x="4332137" y="3742875"/>
            <a:ext cx="1214100" cy="923999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Sends  UDP packet to App over WiFi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200" y="3803337"/>
            <a:ext cx="1089600" cy="29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flex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contact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push button</a:t>
            </a:r>
          </a:p>
        </p:txBody>
      </p:sp>
      <p:sp>
        <p:nvSpPr>
          <p:cNvPr id="336" name="Shape 336"/>
          <p:cNvSpPr/>
          <p:nvPr/>
        </p:nvSpPr>
        <p:spPr>
          <a:xfrm>
            <a:off x="745600" y="3932400"/>
            <a:ext cx="651899" cy="1253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745825" y="4352025"/>
            <a:ext cx="651899" cy="1253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2274250" y="4142175"/>
            <a:ext cx="307800" cy="125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3873300" y="4142175"/>
            <a:ext cx="458699" cy="125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/>
        </p:nvSpPr>
        <p:spPr>
          <a:xfrm rot="10800000">
            <a:off x="3659774" y="4666924"/>
            <a:ext cx="1291200" cy="619200"/>
          </a:xfrm>
          <a:prstGeom prst="bentArrow">
            <a:avLst>
              <a:gd fmla="val 9831" name="adj1"/>
              <a:gd fmla="val 12297" name="adj2"/>
              <a:gd fmla="val 25000" name="adj3"/>
              <a:gd fmla="val 27865" name="adj4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1444525" y="4998425"/>
            <a:ext cx="2188199" cy="450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Waits for push button</a:t>
            </a:r>
          </a:p>
        </p:txBody>
      </p:sp>
      <p:sp>
        <p:nvSpPr>
          <p:cNvPr id="342" name="Shape 342"/>
          <p:cNvSpPr/>
          <p:nvPr/>
        </p:nvSpPr>
        <p:spPr>
          <a:xfrm>
            <a:off x="745825" y="5160725"/>
            <a:ext cx="698699" cy="1253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/>
        </p:nvSpPr>
        <p:spPr>
          <a:xfrm rot="-5400000">
            <a:off x="1682061" y="4764033"/>
            <a:ext cx="307800" cy="125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 txBox="1"/>
          <p:nvPr/>
        </p:nvSpPr>
        <p:spPr>
          <a:xfrm>
            <a:off x="0" y="3015550"/>
            <a:ext cx="1089600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Glove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Inputs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2617650" y="3067750"/>
            <a:ext cx="3197999" cy="408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Raspberry Pi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7166050" y="2996675"/>
            <a:ext cx="1977900" cy="29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Android app/phone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Android App - WIFI</a:t>
            </a:r>
          </a:p>
        </p:txBody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372000" y="1236750"/>
            <a:ext cx="8586299" cy="2473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WIFI communication established via built in Datagram API with Raspberry Pi as Access Point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Networking thread saves incoming String until button press to lookup letter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Input String from WIFI sent to lookup algorithm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Version 2 will have protocols for verifying data with checksums and sequence numbers</a:t>
            </a:r>
          </a:p>
        </p:txBody>
      </p:sp>
      <p:pic>
        <p:nvPicPr>
          <p:cNvPr id="353" name="Shape 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7174" y="4880926"/>
            <a:ext cx="2431125" cy="11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/>
          <p:nvPr/>
        </p:nvSpPr>
        <p:spPr>
          <a:xfrm>
            <a:off x="4562400" y="4503357"/>
            <a:ext cx="324000" cy="3174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4562400" y="5111285"/>
            <a:ext cx="324000" cy="3174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6" name="Shape 356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242784" y="5005040"/>
            <a:ext cx="1899159" cy="985014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/>
          <p:nvPr/>
        </p:nvSpPr>
        <p:spPr>
          <a:xfrm>
            <a:off x="242675" y="4147685"/>
            <a:ext cx="1899299" cy="1891500"/>
          </a:xfrm>
          <a:prstGeom prst="rect">
            <a:avLst/>
          </a:prstGeom>
          <a:solidFill>
            <a:srgbClr val="FFF2CC">
              <a:alpha val="357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8" name="Shape 3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921" y="4256375"/>
            <a:ext cx="796872" cy="65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0777" y="4224966"/>
            <a:ext cx="1899170" cy="173690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/>
          <p:nvPr/>
        </p:nvSpPr>
        <p:spPr>
          <a:xfrm>
            <a:off x="1874247" y="4766475"/>
            <a:ext cx="2688000" cy="371699"/>
          </a:xfrm>
          <a:prstGeom prst="rightArrow">
            <a:avLst>
              <a:gd fmla="val 66972" name="adj1"/>
              <a:gd fmla="val 5000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2212312" y="4766598"/>
            <a:ext cx="715800" cy="371699"/>
          </a:xfrm>
          <a:prstGeom prst="rect">
            <a:avLst/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 txBox="1"/>
          <p:nvPr/>
        </p:nvSpPr>
        <p:spPr>
          <a:xfrm>
            <a:off x="2141975" y="4726250"/>
            <a:ext cx="856499" cy="2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sign_pkt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249124" y="3849925"/>
            <a:ext cx="1886399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RPi -- 192.168.42.1</a:t>
            </a:r>
          </a:p>
        </p:txBody>
      </p:sp>
      <p:sp>
        <p:nvSpPr>
          <p:cNvPr id="364" name="Shape 364"/>
          <p:cNvSpPr/>
          <p:nvPr/>
        </p:nvSpPr>
        <p:spPr>
          <a:xfrm>
            <a:off x="4487164" y="4170635"/>
            <a:ext cx="1886399" cy="1845599"/>
          </a:xfrm>
          <a:prstGeom prst="rect">
            <a:avLst/>
          </a:prstGeom>
          <a:solidFill>
            <a:srgbClr val="FCE5CD">
              <a:alpha val="457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4562400" y="4793753"/>
            <a:ext cx="324000" cy="3174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 txBox="1"/>
          <p:nvPr/>
        </p:nvSpPr>
        <p:spPr>
          <a:xfrm>
            <a:off x="3478576" y="5428682"/>
            <a:ext cx="1008599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port 50000</a:t>
            </a:r>
          </a:p>
        </p:txBody>
      </p:sp>
      <p:cxnSp>
        <p:nvCxnSpPr>
          <p:cNvPr id="367" name="Shape 367"/>
          <p:cNvCxnSpPr>
            <a:stCxn id="366" idx="2"/>
            <a:endCxn id="365" idx="2"/>
          </p:cNvCxnSpPr>
          <p:nvPr/>
        </p:nvCxnSpPr>
        <p:spPr>
          <a:xfrm flipH="1" rot="10800000">
            <a:off x="3982876" y="5111282"/>
            <a:ext cx="741600" cy="58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68" name="Shape 368"/>
          <p:cNvSpPr txBox="1"/>
          <p:nvPr/>
        </p:nvSpPr>
        <p:spPr>
          <a:xfrm>
            <a:off x="3983440" y="3881325"/>
            <a:ext cx="2071500" cy="2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Android -- 192.168.42.6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2998469" y="4754306"/>
            <a:ext cx="1673099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UDP broadcast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Android App - GUI</a:t>
            </a:r>
          </a:p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381000" y="1371600"/>
            <a:ext cx="5722200" cy="139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Different views for the different modes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Letters displayed with pictures</a:t>
            </a:r>
          </a:p>
        </p:txBody>
      </p:sp>
      <p:pic>
        <p:nvPicPr>
          <p:cNvPr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3274" y="4739201"/>
            <a:ext cx="2431125" cy="11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/>
          <p:nvPr/>
        </p:nvSpPr>
        <p:spPr>
          <a:xfrm>
            <a:off x="381000" y="3008992"/>
            <a:ext cx="1622100" cy="2858399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New Sign Mode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Will add new gesture into table</a:t>
            </a:r>
          </a:p>
        </p:txBody>
      </p:sp>
      <p:sp>
        <p:nvSpPr>
          <p:cNvPr id="378" name="Shape 378"/>
          <p:cNvSpPr/>
          <p:nvPr/>
        </p:nvSpPr>
        <p:spPr>
          <a:xfrm>
            <a:off x="2362024" y="2990999"/>
            <a:ext cx="1622100" cy="2858399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Real-time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Mode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Displays received letter in real time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379" name="Shape 379"/>
          <p:cNvSpPr/>
          <p:nvPr/>
        </p:nvSpPr>
        <p:spPr>
          <a:xfrm>
            <a:off x="4343048" y="2990999"/>
            <a:ext cx="1622100" cy="2858399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Debug Mode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Information on packets received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Button to update packets</a:t>
            </a:r>
          </a:p>
        </p:txBody>
      </p:sp>
      <p:sp>
        <p:nvSpPr>
          <p:cNvPr id="380" name="Shape 380"/>
          <p:cNvSpPr/>
          <p:nvPr/>
        </p:nvSpPr>
        <p:spPr>
          <a:xfrm>
            <a:off x="1713725" y="5530775"/>
            <a:ext cx="865199" cy="325799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Swipe</a:t>
            </a:r>
          </a:p>
        </p:txBody>
      </p:sp>
      <p:sp>
        <p:nvSpPr>
          <p:cNvPr id="381" name="Shape 381"/>
          <p:cNvSpPr/>
          <p:nvPr/>
        </p:nvSpPr>
        <p:spPr>
          <a:xfrm>
            <a:off x="3715313" y="5530784"/>
            <a:ext cx="865199" cy="325799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Swipe</a:t>
            </a:r>
          </a:p>
        </p:txBody>
      </p:sp>
      <p:pic>
        <p:nvPicPr>
          <p:cNvPr id="382" name="Shape 3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3275" y="659800"/>
            <a:ext cx="2742249" cy="37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6206409" y="2824518"/>
            <a:ext cx="1311299" cy="457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388" name="Shape 388"/>
          <p:cNvSpPr/>
          <p:nvPr/>
        </p:nvSpPr>
        <p:spPr>
          <a:xfrm>
            <a:off x="6043375" y="1439925"/>
            <a:ext cx="2861100" cy="32091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117650" y="1439875"/>
            <a:ext cx="5599800" cy="32091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Android App - Tables</a:t>
            </a:r>
          </a:p>
        </p:txBody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71375" y="4767350"/>
            <a:ext cx="5932199" cy="125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App currently uses built in HashMap structures for tables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Graph will be used for sentences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162602" y="1742302"/>
            <a:ext cx="2706900" cy="2716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393" name="Shape 393"/>
          <p:cNvSpPr txBox="1"/>
          <p:nvPr/>
        </p:nvSpPr>
        <p:spPr>
          <a:xfrm>
            <a:off x="71375" y="1464395"/>
            <a:ext cx="22827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394" name="Shape 394"/>
          <p:cNvSpPr txBox="1"/>
          <p:nvPr/>
        </p:nvSpPr>
        <p:spPr>
          <a:xfrm>
            <a:off x="162602" y="1439886"/>
            <a:ext cx="27069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Input→ Letter Table</a:t>
            </a:r>
          </a:p>
        </p:txBody>
      </p:sp>
      <p:sp>
        <p:nvSpPr>
          <p:cNvPr id="395" name="Shape 395"/>
          <p:cNvSpPr/>
          <p:nvPr/>
        </p:nvSpPr>
        <p:spPr>
          <a:xfrm>
            <a:off x="274281" y="2326654"/>
            <a:ext cx="1311299" cy="457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11110111110001</a:t>
            </a:r>
          </a:p>
        </p:txBody>
      </p:sp>
      <p:sp>
        <p:nvSpPr>
          <p:cNvPr id="396" name="Shape 396"/>
          <p:cNvSpPr/>
          <p:nvPr/>
        </p:nvSpPr>
        <p:spPr>
          <a:xfrm>
            <a:off x="1860962" y="2324162"/>
            <a:ext cx="926999" cy="457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a</a:t>
            </a:r>
          </a:p>
        </p:txBody>
      </p:sp>
      <p:sp>
        <p:nvSpPr>
          <p:cNvPr id="397" name="Shape 397"/>
          <p:cNvSpPr/>
          <p:nvPr/>
        </p:nvSpPr>
        <p:spPr>
          <a:xfrm>
            <a:off x="274017" y="2862605"/>
            <a:ext cx="1311299" cy="457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00001000000001</a:t>
            </a:r>
          </a:p>
        </p:txBody>
      </p:sp>
      <p:sp>
        <p:nvSpPr>
          <p:cNvPr id="398" name="Shape 398"/>
          <p:cNvSpPr/>
          <p:nvPr/>
        </p:nvSpPr>
        <p:spPr>
          <a:xfrm>
            <a:off x="274017" y="3401048"/>
            <a:ext cx="1311299" cy="457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11111000000000</a:t>
            </a:r>
          </a:p>
        </p:txBody>
      </p:sp>
      <p:sp>
        <p:nvSpPr>
          <p:cNvPr id="399" name="Shape 399"/>
          <p:cNvSpPr/>
          <p:nvPr/>
        </p:nvSpPr>
        <p:spPr>
          <a:xfrm>
            <a:off x="1860962" y="3401046"/>
            <a:ext cx="926999" cy="457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c</a:t>
            </a:r>
          </a:p>
        </p:txBody>
      </p:sp>
      <p:sp>
        <p:nvSpPr>
          <p:cNvPr id="400" name="Shape 400"/>
          <p:cNvSpPr/>
          <p:nvPr/>
        </p:nvSpPr>
        <p:spPr>
          <a:xfrm>
            <a:off x="274254" y="3934521"/>
            <a:ext cx="1311299" cy="457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...</a:t>
            </a:r>
          </a:p>
        </p:txBody>
      </p:sp>
      <p:sp>
        <p:nvSpPr>
          <p:cNvPr id="401" name="Shape 401"/>
          <p:cNvSpPr/>
          <p:nvPr/>
        </p:nvSpPr>
        <p:spPr>
          <a:xfrm>
            <a:off x="1860962" y="3934519"/>
            <a:ext cx="926999" cy="457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...</a:t>
            </a:r>
          </a:p>
        </p:txBody>
      </p:sp>
      <p:sp>
        <p:nvSpPr>
          <p:cNvPr id="402" name="Shape 402"/>
          <p:cNvSpPr/>
          <p:nvPr/>
        </p:nvSpPr>
        <p:spPr>
          <a:xfrm>
            <a:off x="1647270" y="1961972"/>
            <a:ext cx="162600" cy="15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1641937" y="2491042"/>
            <a:ext cx="162600" cy="15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1641866" y="3045311"/>
            <a:ext cx="162600" cy="15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641866" y="3567923"/>
            <a:ext cx="162600" cy="15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1641937" y="4128650"/>
            <a:ext cx="162600" cy="15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3203735" y="1742290"/>
            <a:ext cx="2391899" cy="2716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408" name="Shape 408"/>
          <p:cNvSpPr txBox="1"/>
          <p:nvPr/>
        </p:nvSpPr>
        <p:spPr>
          <a:xfrm>
            <a:off x="2797508" y="1464395"/>
            <a:ext cx="22827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409" name="Shape 409"/>
          <p:cNvSpPr txBox="1"/>
          <p:nvPr/>
        </p:nvSpPr>
        <p:spPr>
          <a:xfrm>
            <a:off x="3203735" y="1439875"/>
            <a:ext cx="2391899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Letter→ Picture Table</a:t>
            </a:r>
          </a:p>
        </p:txBody>
      </p:sp>
      <p:sp>
        <p:nvSpPr>
          <p:cNvPr id="410" name="Shape 410"/>
          <p:cNvSpPr/>
          <p:nvPr/>
        </p:nvSpPr>
        <p:spPr>
          <a:xfrm>
            <a:off x="3302298" y="1790665"/>
            <a:ext cx="621600" cy="457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 u="sng"/>
              <a:t>Key</a:t>
            </a:r>
          </a:p>
        </p:txBody>
      </p:sp>
      <p:sp>
        <p:nvSpPr>
          <p:cNvPr id="411" name="Shape 411"/>
          <p:cNvSpPr/>
          <p:nvPr/>
        </p:nvSpPr>
        <p:spPr>
          <a:xfrm>
            <a:off x="4181223" y="1790677"/>
            <a:ext cx="1342499" cy="457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 u="sng"/>
              <a:t>Value</a:t>
            </a:r>
          </a:p>
        </p:txBody>
      </p:sp>
      <p:sp>
        <p:nvSpPr>
          <p:cNvPr id="412" name="Shape 412"/>
          <p:cNvSpPr/>
          <p:nvPr/>
        </p:nvSpPr>
        <p:spPr>
          <a:xfrm>
            <a:off x="3302310" y="2326633"/>
            <a:ext cx="621600" cy="457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a</a:t>
            </a:r>
          </a:p>
        </p:txBody>
      </p:sp>
      <p:sp>
        <p:nvSpPr>
          <p:cNvPr id="413" name="Shape 413"/>
          <p:cNvSpPr/>
          <p:nvPr/>
        </p:nvSpPr>
        <p:spPr>
          <a:xfrm>
            <a:off x="4180980" y="2324148"/>
            <a:ext cx="1342499" cy="457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a_labelled.png</a:t>
            </a:r>
          </a:p>
        </p:txBody>
      </p:sp>
      <p:sp>
        <p:nvSpPr>
          <p:cNvPr id="414" name="Shape 414"/>
          <p:cNvSpPr/>
          <p:nvPr/>
        </p:nvSpPr>
        <p:spPr>
          <a:xfrm>
            <a:off x="3302185" y="2862585"/>
            <a:ext cx="621600" cy="457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b</a:t>
            </a:r>
          </a:p>
        </p:txBody>
      </p:sp>
      <p:sp>
        <p:nvSpPr>
          <p:cNvPr id="415" name="Shape 415"/>
          <p:cNvSpPr/>
          <p:nvPr/>
        </p:nvSpPr>
        <p:spPr>
          <a:xfrm>
            <a:off x="4180980" y="2862598"/>
            <a:ext cx="1342499" cy="457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b_labelled.png</a:t>
            </a:r>
          </a:p>
        </p:txBody>
      </p:sp>
      <p:sp>
        <p:nvSpPr>
          <p:cNvPr id="416" name="Shape 416"/>
          <p:cNvSpPr/>
          <p:nvPr/>
        </p:nvSpPr>
        <p:spPr>
          <a:xfrm>
            <a:off x="3302185" y="3401030"/>
            <a:ext cx="621600" cy="457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c</a:t>
            </a:r>
          </a:p>
        </p:txBody>
      </p:sp>
      <p:sp>
        <p:nvSpPr>
          <p:cNvPr id="417" name="Shape 417"/>
          <p:cNvSpPr/>
          <p:nvPr/>
        </p:nvSpPr>
        <p:spPr>
          <a:xfrm>
            <a:off x="4180980" y="3401028"/>
            <a:ext cx="1342499" cy="457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c_labelled.png</a:t>
            </a:r>
          </a:p>
        </p:txBody>
      </p:sp>
      <p:sp>
        <p:nvSpPr>
          <p:cNvPr id="418" name="Shape 418"/>
          <p:cNvSpPr/>
          <p:nvPr/>
        </p:nvSpPr>
        <p:spPr>
          <a:xfrm>
            <a:off x="3302298" y="3934506"/>
            <a:ext cx="621600" cy="457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...</a:t>
            </a:r>
          </a:p>
        </p:txBody>
      </p:sp>
      <p:sp>
        <p:nvSpPr>
          <p:cNvPr id="419" name="Shape 419"/>
          <p:cNvSpPr/>
          <p:nvPr/>
        </p:nvSpPr>
        <p:spPr>
          <a:xfrm>
            <a:off x="4180980" y="3934498"/>
            <a:ext cx="1342499" cy="457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...</a:t>
            </a:r>
          </a:p>
        </p:txBody>
      </p:sp>
      <p:sp>
        <p:nvSpPr>
          <p:cNvPr id="420" name="Shape 420"/>
          <p:cNvSpPr/>
          <p:nvPr/>
        </p:nvSpPr>
        <p:spPr>
          <a:xfrm>
            <a:off x="3985309" y="1943897"/>
            <a:ext cx="143699" cy="15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3980596" y="2472967"/>
            <a:ext cx="143699" cy="15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3980534" y="3027236"/>
            <a:ext cx="143699" cy="15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3980534" y="3549849"/>
            <a:ext cx="143699" cy="15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3980596" y="4110576"/>
            <a:ext cx="143699" cy="15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1860962" y="2862615"/>
            <a:ext cx="926999" cy="457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b</a:t>
            </a:r>
          </a:p>
        </p:txBody>
      </p:sp>
      <p:sp>
        <p:nvSpPr>
          <p:cNvPr id="426" name="Shape 426"/>
          <p:cNvSpPr/>
          <p:nvPr/>
        </p:nvSpPr>
        <p:spPr>
          <a:xfrm>
            <a:off x="274243" y="1780008"/>
            <a:ext cx="1311299" cy="457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 u="sng"/>
              <a:t>Key</a:t>
            </a:r>
          </a:p>
        </p:txBody>
      </p:sp>
      <p:sp>
        <p:nvSpPr>
          <p:cNvPr id="427" name="Shape 427"/>
          <p:cNvSpPr/>
          <p:nvPr/>
        </p:nvSpPr>
        <p:spPr>
          <a:xfrm>
            <a:off x="1861130" y="1780008"/>
            <a:ext cx="926999" cy="457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 u="sng"/>
              <a:t>Value</a:t>
            </a:r>
          </a:p>
        </p:txBody>
      </p:sp>
      <p:sp>
        <p:nvSpPr>
          <p:cNvPr id="428" name="Shape 428"/>
          <p:cNvSpPr/>
          <p:nvPr/>
        </p:nvSpPr>
        <p:spPr>
          <a:xfrm>
            <a:off x="6120475" y="1742350"/>
            <a:ext cx="2706900" cy="2860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429" name="Shape 429"/>
          <p:cNvSpPr txBox="1"/>
          <p:nvPr/>
        </p:nvSpPr>
        <p:spPr>
          <a:xfrm>
            <a:off x="6003541" y="1464433"/>
            <a:ext cx="22827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430" name="Shape 430"/>
          <p:cNvSpPr txBox="1"/>
          <p:nvPr/>
        </p:nvSpPr>
        <p:spPr>
          <a:xfrm>
            <a:off x="6120475" y="1410125"/>
            <a:ext cx="2706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Input Object → String Table</a:t>
            </a:r>
          </a:p>
        </p:txBody>
      </p:sp>
      <p:sp>
        <p:nvSpPr>
          <p:cNvPr id="431" name="Shape 431"/>
          <p:cNvSpPr/>
          <p:nvPr/>
        </p:nvSpPr>
        <p:spPr>
          <a:xfrm>
            <a:off x="8053875" y="2285526"/>
            <a:ext cx="714000" cy="4737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Word</a:t>
            </a:r>
          </a:p>
        </p:txBody>
      </p:sp>
      <p:sp>
        <p:nvSpPr>
          <p:cNvPr id="432" name="Shape 432"/>
          <p:cNvSpPr/>
          <p:nvPr/>
        </p:nvSpPr>
        <p:spPr>
          <a:xfrm>
            <a:off x="6207100" y="2245275"/>
            <a:ext cx="1342499" cy="533399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433" name="Shape 433"/>
          <p:cNvSpPr/>
          <p:nvPr/>
        </p:nvSpPr>
        <p:spPr>
          <a:xfrm>
            <a:off x="8053875" y="3430346"/>
            <a:ext cx="714000" cy="4737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...</a:t>
            </a:r>
          </a:p>
        </p:txBody>
      </p:sp>
      <p:sp>
        <p:nvSpPr>
          <p:cNvPr id="434" name="Shape 434"/>
          <p:cNvSpPr/>
          <p:nvPr/>
        </p:nvSpPr>
        <p:spPr>
          <a:xfrm>
            <a:off x="7699486" y="1933073"/>
            <a:ext cx="162600" cy="15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/>
        </p:nvSpPr>
        <p:spPr>
          <a:xfrm>
            <a:off x="7696828" y="2471055"/>
            <a:ext cx="162600" cy="15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7696832" y="3009037"/>
            <a:ext cx="162600" cy="15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7696832" y="3605124"/>
            <a:ext cx="162600" cy="15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7696828" y="4172164"/>
            <a:ext cx="162600" cy="15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9" name="Shape 439"/>
          <p:cNvSpPr txBox="1"/>
          <p:nvPr/>
        </p:nvSpPr>
        <p:spPr>
          <a:xfrm>
            <a:off x="8729675" y="1464433"/>
            <a:ext cx="22827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440" name="Shape 440"/>
          <p:cNvSpPr/>
          <p:nvPr/>
        </p:nvSpPr>
        <p:spPr>
          <a:xfrm>
            <a:off x="6206400" y="1780049"/>
            <a:ext cx="1311299" cy="397499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 u="sng"/>
              <a:t>Key</a:t>
            </a:r>
          </a:p>
        </p:txBody>
      </p:sp>
      <p:sp>
        <p:nvSpPr>
          <p:cNvPr id="441" name="Shape 441"/>
          <p:cNvSpPr/>
          <p:nvPr/>
        </p:nvSpPr>
        <p:spPr>
          <a:xfrm>
            <a:off x="8043975" y="1790675"/>
            <a:ext cx="714000" cy="397499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u="sng"/>
              <a:t>Value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1690277" y="1143011"/>
            <a:ext cx="27069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Current Tables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6120477" y="1143011"/>
            <a:ext cx="27069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Future Table</a:t>
            </a:r>
          </a:p>
        </p:txBody>
      </p:sp>
      <p:sp>
        <p:nvSpPr>
          <p:cNvPr id="444" name="Shape 444"/>
          <p:cNvSpPr/>
          <p:nvPr/>
        </p:nvSpPr>
        <p:spPr>
          <a:xfrm>
            <a:off x="7008282" y="2285925"/>
            <a:ext cx="494100" cy="4521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Gyro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Data</a:t>
            </a:r>
          </a:p>
        </p:txBody>
      </p:sp>
      <p:sp>
        <p:nvSpPr>
          <p:cNvPr id="445" name="Shape 445"/>
          <p:cNvSpPr/>
          <p:nvPr/>
        </p:nvSpPr>
        <p:spPr>
          <a:xfrm>
            <a:off x="6267012" y="2288563"/>
            <a:ext cx="669300" cy="4521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Sensor Data</a:t>
            </a:r>
          </a:p>
        </p:txBody>
      </p:sp>
      <p:sp>
        <p:nvSpPr>
          <p:cNvPr id="446" name="Shape 446"/>
          <p:cNvSpPr/>
          <p:nvPr/>
        </p:nvSpPr>
        <p:spPr>
          <a:xfrm>
            <a:off x="6207100" y="2824525"/>
            <a:ext cx="1342499" cy="533399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447" name="Shape 447"/>
          <p:cNvSpPr/>
          <p:nvPr/>
        </p:nvSpPr>
        <p:spPr>
          <a:xfrm>
            <a:off x="7008282" y="2865175"/>
            <a:ext cx="494100" cy="4521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Gyro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Data</a:t>
            </a:r>
          </a:p>
        </p:txBody>
      </p:sp>
      <p:sp>
        <p:nvSpPr>
          <p:cNvPr id="448" name="Shape 448"/>
          <p:cNvSpPr/>
          <p:nvPr/>
        </p:nvSpPr>
        <p:spPr>
          <a:xfrm>
            <a:off x="6267012" y="2867813"/>
            <a:ext cx="669300" cy="4521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Sensor Data</a:t>
            </a:r>
          </a:p>
        </p:txBody>
      </p:sp>
      <p:sp>
        <p:nvSpPr>
          <p:cNvPr id="449" name="Shape 449"/>
          <p:cNvSpPr/>
          <p:nvPr/>
        </p:nvSpPr>
        <p:spPr>
          <a:xfrm>
            <a:off x="6207087" y="3424925"/>
            <a:ext cx="1342499" cy="533399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450" name="Shape 450"/>
          <p:cNvSpPr/>
          <p:nvPr/>
        </p:nvSpPr>
        <p:spPr>
          <a:xfrm>
            <a:off x="7008269" y="3465575"/>
            <a:ext cx="494100" cy="4521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Gyro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Data</a:t>
            </a:r>
          </a:p>
        </p:txBody>
      </p:sp>
      <p:sp>
        <p:nvSpPr>
          <p:cNvPr id="451" name="Shape 451"/>
          <p:cNvSpPr/>
          <p:nvPr/>
        </p:nvSpPr>
        <p:spPr>
          <a:xfrm>
            <a:off x="6267000" y="3468214"/>
            <a:ext cx="669300" cy="4521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Sensor Data</a:t>
            </a:r>
          </a:p>
        </p:txBody>
      </p:sp>
      <p:sp>
        <p:nvSpPr>
          <p:cNvPr id="452" name="Shape 452"/>
          <p:cNvSpPr/>
          <p:nvPr/>
        </p:nvSpPr>
        <p:spPr>
          <a:xfrm>
            <a:off x="6207100" y="3983025"/>
            <a:ext cx="1342499" cy="533399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453" name="Shape 453"/>
          <p:cNvSpPr/>
          <p:nvPr/>
        </p:nvSpPr>
        <p:spPr>
          <a:xfrm>
            <a:off x="7008282" y="4023675"/>
            <a:ext cx="494100" cy="4521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Gyro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Data</a:t>
            </a:r>
          </a:p>
        </p:txBody>
      </p:sp>
      <p:sp>
        <p:nvSpPr>
          <p:cNvPr id="454" name="Shape 454"/>
          <p:cNvSpPr/>
          <p:nvPr/>
        </p:nvSpPr>
        <p:spPr>
          <a:xfrm>
            <a:off x="6267012" y="4026314"/>
            <a:ext cx="669300" cy="4521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Sensor Data</a:t>
            </a:r>
          </a:p>
        </p:txBody>
      </p:sp>
      <p:pic>
        <p:nvPicPr>
          <p:cNvPr id="455" name="Shape 4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3274" y="4739201"/>
            <a:ext cx="2431125" cy="11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Shape 456"/>
          <p:cNvSpPr/>
          <p:nvPr/>
        </p:nvSpPr>
        <p:spPr>
          <a:xfrm>
            <a:off x="8053875" y="2840446"/>
            <a:ext cx="714000" cy="4737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...</a:t>
            </a:r>
          </a:p>
        </p:txBody>
      </p:sp>
      <p:sp>
        <p:nvSpPr>
          <p:cNvPr id="457" name="Shape 457"/>
          <p:cNvSpPr/>
          <p:nvPr/>
        </p:nvSpPr>
        <p:spPr>
          <a:xfrm>
            <a:off x="8053875" y="4020246"/>
            <a:ext cx="714000" cy="4737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...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Android App - Lookup Algorithm</a:t>
            </a:r>
          </a:p>
        </p:txBody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x="304800" y="1261750"/>
            <a:ext cx="8734200" cy="112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Version 2 will implement difference measurement of motion vector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It will then look at new table with objects rather than a string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 sz="1800"/>
              <a:t>Lastly, it’ll input words into a graph and return sentences</a:t>
            </a:r>
          </a:p>
        </p:txBody>
      </p:sp>
      <p:sp>
        <p:nvSpPr>
          <p:cNvPr id="464" name="Shape 464"/>
          <p:cNvSpPr/>
          <p:nvPr/>
        </p:nvSpPr>
        <p:spPr>
          <a:xfrm>
            <a:off x="4923037" y="2483764"/>
            <a:ext cx="1200299" cy="604499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Picture File Name</a:t>
            </a:r>
          </a:p>
        </p:txBody>
      </p:sp>
      <p:sp>
        <p:nvSpPr>
          <p:cNvPr id="465" name="Shape 465"/>
          <p:cNvSpPr/>
          <p:nvPr/>
        </p:nvSpPr>
        <p:spPr>
          <a:xfrm>
            <a:off x="1700876" y="2483764"/>
            <a:ext cx="1200299" cy="604499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Letter</a:t>
            </a:r>
          </a:p>
        </p:txBody>
      </p:sp>
      <p:sp>
        <p:nvSpPr>
          <p:cNvPr id="466" name="Shape 466"/>
          <p:cNvSpPr/>
          <p:nvPr/>
        </p:nvSpPr>
        <p:spPr>
          <a:xfrm>
            <a:off x="300850" y="2483754"/>
            <a:ext cx="1200299" cy="604499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Input</a:t>
            </a:r>
          </a:p>
        </p:txBody>
      </p:sp>
      <p:sp>
        <p:nvSpPr>
          <p:cNvPr id="467" name="Shape 467"/>
          <p:cNvSpPr/>
          <p:nvPr/>
        </p:nvSpPr>
        <p:spPr>
          <a:xfrm>
            <a:off x="7272525" y="2483750"/>
            <a:ext cx="1200299" cy="604499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Picture shown on GUI</a:t>
            </a:r>
          </a:p>
        </p:txBody>
      </p:sp>
      <p:sp>
        <p:nvSpPr>
          <p:cNvPr id="468" name="Shape 468"/>
          <p:cNvSpPr/>
          <p:nvPr/>
        </p:nvSpPr>
        <p:spPr>
          <a:xfrm>
            <a:off x="175641" y="3596276"/>
            <a:ext cx="2915699" cy="2375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469" name="Shape 469"/>
          <p:cNvSpPr txBox="1"/>
          <p:nvPr/>
        </p:nvSpPr>
        <p:spPr>
          <a:xfrm>
            <a:off x="77375" y="3404500"/>
            <a:ext cx="2517600" cy="14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470" name="Shape 470"/>
          <p:cNvSpPr txBox="1"/>
          <p:nvPr/>
        </p:nvSpPr>
        <p:spPr>
          <a:xfrm>
            <a:off x="175658" y="3265848"/>
            <a:ext cx="2985300" cy="1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Input→ Letter Table</a:t>
            </a:r>
          </a:p>
        </p:txBody>
      </p:sp>
      <p:sp>
        <p:nvSpPr>
          <p:cNvPr id="471" name="Shape 471"/>
          <p:cNvSpPr/>
          <p:nvPr/>
        </p:nvSpPr>
        <p:spPr>
          <a:xfrm>
            <a:off x="295938" y="4107179"/>
            <a:ext cx="1412400" cy="399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11110111110001</a:t>
            </a:r>
          </a:p>
        </p:txBody>
      </p:sp>
      <p:sp>
        <p:nvSpPr>
          <p:cNvPr id="472" name="Shape 472"/>
          <p:cNvSpPr/>
          <p:nvPr/>
        </p:nvSpPr>
        <p:spPr>
          <a:xfrm>
            <a:off x="2005054" y="4105000"/>
            <a:ext cx="998699" cy="399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a</a:t>
            </a:r>
          </a:p>
        </p:txBody>
      </p:sp>
      <p:sp>
        <p:nvSpPr>
          <p:cNvPr id="473" name="Shape 473"/>
          <p:cNvSpPr/>
          <p:nvPr/>
        </p:nvSpPr>
        <p:spPr>
          <a:xfrm>
            <a:off x="295654" y="4575765"/>
            <a:ext cx="1412400" cy="399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00001000000001</a:t>
            </a:r>
          </a:p>
        </p:txBody>
      </p:sp>
      <p:sp>
        <p:nvSpPr>
          <p:cNvPr id="474" name="Shape 474"/>
          <p:cNvSpPr/>
          <p:nvPr/>
        </p:nvSpPr>
        <p:spPr>
          <a:xfrm>
            <a:off x="295654" y="5046528"/>
            <a:ext cx="1412400" cy="399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11111000000000</a:t>
            </a:r>
          </a:p>
        </p:txBody>
      </p:sp>
      <p:sp>
        <p:nvSpPr>
          <p:cNvPr id="475" name="Shape 475"/>
          <p:cNvSpPr/>
          <p:nvPr/>
        </p:nvSpPr>
        <p:spPr>
          <a:xfrm>
            <a:off x="2005054" y="5046528"/>
            <a:ext cx="998699" cy="399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c</a:t>
            </a:r>
          </a:p>
        </p:txBody>
      </p:sp>
      <p:sp>
        <p:nvSpPr>
          <p:cNvPr id="476" name="Shape 476"/>
          <p:cNvSpPr/>
          <p:nvPr/>
        </p:nvSpPr>
        <p:spPr>
          <a:xfrm>
            <a:off x="295909" y="5512948"/>
            <a:ext cx="1412400" cy="399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...</a:t>
            </a:r>
          </a:p>
        </p:txBody>
      </p:sp>
      <p:sp>
        <p:nvSpPr>
          <p:cNvPr id="477" name="Shape 477"/>
          <p:cNvSpPr/>
          <p:nvPr/>
        </p:nvSpPr>
        <p:spPr>
          <a:xfrm>
            <a:off x="2005054" y="5512946"/>
            <a:ext cx="998699" cy="399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...</a:t>
            </a:r>
          </a:p>
        </p:txBody>
      </p:sp>
      <p:sp>
        <p:nvSpPr>
          <p:cNvPr id="478" name="Shape 478"/>
          <p:cNvSpPr/>
          <p:nvPr/>
        </p:nvSpPr>
        <p:spPr>
          <a:xfrm>
            <a:off x="1774872" y="3788335"/>
            <a:ext cx="175200" cy="139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1769127" y="4250905"/>
            <a:ext cx="175200" cy="139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1769051" y="4735506"/>
            <a:ext cx="175200" cy="139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1" name="Shape 481"/>
          <p:cNvSpPr/>
          <p:nvPr/>
        </p:nvSpPr>
        <p:spPr>
          <a:xfrm>
            <a:off x="1769051" y="5192429"/>
            <a:ext cx="175200" cy="139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2" name="Shape 482"/>
          <p:cNvSpPr/>
          <p:nvPr/>
        </p:nvSpPr>
        <p:spPr>
          <a:xfrm>
            <a:off x="1769127" y="5682677"/>
            <a:ext cx="175200" cy="139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/>
          <p:nvPr/>
        </p:nvSpPr>
        <p:spPr>
          <a:xfrm>
            <a:off x="3451441" y="3596266"/>
            <a:ext cx="2576700" cy="2375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484" name="Shape 484"/>
          <p:cNvSpPr txBox="1"/>
          <p:nvPr/>
        </p:nvSpPr>
        <p:spPr>
          <a:xfrm>
            <a:off x="3083851" y="3404500"/>
            <a:ext cx="2517600" cy="14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485" name="Shape 485"/>
          <p:cNvSpPr txBox="1"/>
          <p:nvPr/>
        </p:nvSpPr>
        <p:spPr>
          <a:xfrm>
            <a:off x="3420702" y="3274615"/>
            <a:ext cx="2638200" cy="1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Letter→ Picture Table</a:t>
            </a:r>
          </a:p>
        </p:txBody>
      </p:sp>
      <p:sp>
        <p:nvSpPr>
          <p:cNvPr id="486" name="Shape 486"/>
          <p:cNvSpPr/>
          <p:nvPr/>
        </p:nvSpPr>
        <p:spPr>
          <a:xfrm>
            <a:off x="3557608" y="3638561"/>
            <a:ext cx="670199" cy="399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 u="sng"/>
              <a:t>Key</a:t>
            </a:r>
          </a:p>
        </p:txBody>
      </p:sp>
      <p:sp>
        <p:nvSpPr>
          <p:cNvPr id="487" name="Shape 487"/>
          <p:cNvSpPr/>
          <p:nvPr/>
        </p:nvSpPr>
        <p:spPr>
          <a:xfrm>
            <a:off x="4504356" y="3638571"/>
            <a:ext cx="1445999" cy="399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 u="sng"/>
              <a:t>Value</a:t>
            </a:r>
          </a:p>
        </p:txBody>
      </p:sp>
      <p:sp>
        <p:nvSpPr>
          <p:cNvPr id="488" name="Shape 488"/>
          <p:cNvSpPr/>
          <p:nvPr/>
        </p:nvSpPr>
        <p:spPr>
          <a:xfrm>
            <a:off x="3557622" y="4107160"/>
            <a:ext cx="670199" cy="399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a</a:t>
            </a:r>
          </a:p>
        </p:txBody>
      </p:sp>
      <p:sp>
        <p:nvSpPr>
          <p:cNvPr id="489" name="Shape 489"/>
          <p:cNvSpPr/>
          <p:nvPr/>
        </p:nvSpPr>
        <p:spPr>
          <a:xfrm>
            <a:off x="4504094" y="4104988"/>
            <a:ext cx="1445999" cy="399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a_labelled.png</a:t>
            </a:r>
          </a:p>
        </p:txBody>
      </p:sp>
      <p:sp>
        <p:nvSpPr>
          <p:cNvPr id="490" name="Shape 490"/>
          <p:cNvSpPr/>
          <p:nvPr/>
        </p:nvSpPr>
        <p:spPr>
          <a:xfrm>
            <a:off x="3557487" y="4575748"/>
            <a:ext cx="670199" cy="399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b</a:t>
            </a:r>
          </a:p>
        </p:txBody>
      </p:sp>
      <p:sp>
        <p:nvSpPr>
          <p:cNvPr id="491" name="Shape 491"/>
          <p:cNvSpPr/>
          <p:nvPr/>
        </p:nvSpPr>
        <p:spPr>
          <a:xfrm>
            <a:off x="4504094" y="4575759"/>
            <a:ext cx="1445999" cy="399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b_labelled.png</a:t>
            </a:r>
          </a:p>
        </p:txBody>
      </p:sp>
      <p:sp>
        <p:nvSpPr>
          <p:cNvPr id="492" name="Shape 492"/>
          <p:cNvSpPr/>
          <p:nvPr/>
        </p:nvSpPr>
        <p:spPr>
          <a:xfrm>
            <a:off x="3557487" y="5046513"/>
            <a:ext cx="670199" cy="399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c</a:t>
            </a:r>
          </a:p>
        </p:txBody>
      </p:sp>
      <p:sp>
        <p:nvSpPr>
          <p:cNvPr id="493" name="Shape 493"/>
          <p:cNvSpPr/>
          <p:nvPr/>
        </p:nvSpPr>
        <p:spPr>
          <a:xfrm>
            <a:off x="4504094" y="5046511"/>
            <a:ext cx="1445999" cy="399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c_labelled.png</a:t>
            </a:r>
          </a:p>
        </p:txBody>
      </p:sp>
      <p:sp>
        <p:nvSpPr>
          <p:cNvPr id="494" name="Shape 494"/>
          <p:cNvSpPr/>
          <p:nvPr/>
        </p:nvSpPr>
        <p:spPr>
          <a:xfrm>
            <a:off x="3557608" y="5512935"/>
            <a:ext cx="670199" cy="399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...</a:t>
            </a:r>
          </a:p>
        </p:txBody>
      </p:sp>
      <p:sp>
        <p:nvSpPr>
          <p:cNvPr id="495" name="Shape 495"/>
          <p:cNvSpPr/>
          <p:nvPr/>
        </p:nvSpPr>
        <p:spPr>
          <a:xfrm>
            <a:off x="4504094" y="5512928"/>
            <a:ext cx="1445999" cy="399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...</a:t>
            </a:r>
          </a:p>
        </p:txBody>
      </p:sp>
      <p:sp>
        <p:nvSpPr>
          <p:cNvPr id="496" name="Shape 496"/>
          <p:cNvSpPr/>
          <p:nvPr/>
        </p:nvSpPr>
        <p:spPr>
          <a:xfrm>
            <a:off x="4293324" y="3772532"/>
            <a:ext cx="154800" cy="139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7" name="Shape 497"/>
          <p:cNvSpPr/>
          <p:nvPr/>
        </p:nvSpPr>
        <p:spPr>
          <a:xfrm>
            <a:off x="4288248" y="4235102"/>
            <a:ext cx="154800" cy="139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4288181" y="4719703"/>
            <a:ext cx="154800" cy="139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9" name="Shape 499"/>
          <p:cNvSpPr/>
          <p:nvPr/>
        </p:nvSpPr>
        <p:spPr>
          <a:xfrm>
            <a:off x="4288181" y="5176626"/>
            <a:ext cx="154800" cy="139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4288248" y="5666874"/>
            <a:ext cx="154800" cy="139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1" name="Shape 501"/>
          <p:cNvSpPr/>
          <p:nvPr/>
        </p:nvSpPr>
        <p:spPr>
          <a:xfrm>
            <a:off x="2005054" y="4575773"/>
            <a:ext cx="998699" cy="399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b</a:t>
            </a:r>
          </a:p>
        </p:txBody>
      </p:sp>
      <p:sp>
        <p:nvSpPr>
          <p:cNvPr id="502" name="Shape 502"/>
          <p:cNvSpPr/>
          <p:nvPr/>
        </p:nvSpPr>
        <p:spPr>
          <a:xfrm>
            <a:off x="295897" y="3629242"/>
            <a:ext cx="1412400" cy="399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 u="sng"/>
              <a:t>Key</a:t>
            </a:r>
          </a:p>
        </p:txBody>
      </p:sp>
      <p:sp>
        <p:nvSpPr>
          <p:cNvPr id="503" name="Shape 503"/>
          <p:cNvSpPr/>
          <p:nvPr/>
        </p:nvSpPr>
        <p:spPr>
          <a:xfrm>
            <a:off x="2005234" y="3629242"/>
            <a:ext cx="998699" cy="399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 u="sng"/>
              <a:t>Value</a:t>
            </a:r>
          </a:p>
        </p:txBody>
      </p:sp>
      <p:sp>
        <p:nvSpPr>
          <p:cNvPr id="504" name="Shape 504"/>
          <p:cNvSpPr/>
          <p:nvPr/>
        </p:nvSpPr>
        <p:spPr>
          <a:xfrm>
            <a:off x="3578442" y="2483764"/>
            <a:ext cx="1200299" cy="604499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Letter</a:t>
            </a:r>
          </a:p>
        </p:txBody>
      </p:sp>
      <p:sp>
        <p:nvSpPr>
          <p:cNvPr id="505" name="Shape 505"/>
          <p:cNvSpPr/>
          <p:nvPr/>
        </p:nvSpPr>
        <p:spPr>
          <a:xfrm rot="3261230">
            <a:off x="839992" y="3161822"/>
            <a:ext cx="331515" cy="19471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6" name="Shape 506"/>
          <p:cNvSpPr/>
          <p:nvPr/>
        </p:nvSpPr>
        <p:spPr>
          <a:xfrm rot="3261230">
            <a:off x="4124830" y="3140591"/>
            <a:ext cx="331515" cy="19471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7" name="Shape 507"/>
          <p:cNvSpPr/>
          <p:nvPr/>
        </p:nvSpPr>
        <p:spPr>
          <a:xfrm flipH="1" rot="7538770">
            <a:off x="2076397" y="3140734"/>
            <a:ext cx="331515" cy="19471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8" name="Shape 508"/>
          <p:cNvSpPr/>
          <p:nvPr/>
        </p:nvSpPr>
        <p:spPr>
          <a:xfrm flipH="1" rot="7538770">
            <a:off x="5184292" y="3148768"/>
            <a:ext cx="331515" cy="19471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9" name="Shape 509"/>
          <p:cNvSpPr/>
          <p:nvPr/>
        </p:nvSpPr>
        <p:spPr>
          <a:xfrm flipH="1" rot="10796389">
            <a:off x="6445651" y="2690147"/>
            <a:ext cx="571200" cy="29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10" name="Shape 5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3274" y="4739201"/>
            <a:ext cx="2431125" cy="11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Proposed MDR deliverables</a:t>
            </a:r>
          </a:p>
        </p:txBody>
      </p:sp>
      <p:sp>
        <p:nvSpPr>
          <p:cNvPr id="516" name="Shape 516">
            <a:hlinkClick r:id="rId3"/>
          </p:cNvPr>
          <p:cNvSpPr/>
          <p:nvPr/>
        </p:nvSpPr>
        <p:spPr>
          <a:xfrm>
            <a:off x="1441887" y="1288375"/>
            <a:ext cx="6260225" cy="46951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04800" y="609600"/>
            <a:ext cx="8839199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/>
              <a:t>SigninGlove Team</a:t>
            </a:r>
          </a:p>
        </p:txBody>
      </p:sp>
      <p:sp>
        <p:nvSpPr>
          <p:cNvPr id="172" name="Shape 172"/>
          <p:cNvSpPr/>
          <p:nvPr/>
        </p:nvSpPr>
        <p:spPr>
          <a:xfrm>
            <a:off x="210475" y="1957225"/>
            <a:ext cx="2054100" cy="622799"/>
          </a:xfrm>
          <a:prstGeom prst="rect">
            <a:avLst/>
          </a:prstGeom>
          <a:solidFill>
            <a:srgbClr val="85200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chemeClr val="lt1"/>
                </a:solidFill>
              </a:rPr>
              <a:t>John Gontowicz</a:t>
            </a:r>
          </a:p>
        </p:txBody>
      </p:sp>
      <p:sp>
        <p:nvSpPr>
          <p:cNvPr id="173" name="Shape 173"/>
          <p:cNvSpPr/>
          <p:nvPr/>
        </p:nvSpPr>
        <p:spPr>
          <a:xfrm>
            <a:off x="4709450" y="1957225"/>
            <a:ext cx="1974600" cy="622799"/>
          </a:xfrm>
          <a:prstGeom prst="rect">
            <a:avLst/>
          </a:prstGeom>
          <a:solidFill>
            <a:srgbClr val="85200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chemeClr val="lt1"/>
                </a:solidFill>
              </a:rPr>
              <a:t>Aaron Gilbert</a:t>
            </a:r>
          </a:p>
        </p:txBody>
      </p:sp>
      <p:sp>
        <p:nvSpPr>
          <p:cNvPr id="174" name="Shape 174"/>
          <p:cNvSpPr/>
          <p:nvPr/>
        </p:nvSpPr>
        <p:spPr>
          <a:xfrm>
            <a:off x="2459950" y="1939100"/>
            <a:ext cx="2054100" cy="622799"/>
          </a:xfrm>
          <a:prstGeom prst="rect">
            <a:avLst/>
          </a:prstGeom>
          <a:solidFill>
            <a:srgbClr val="85200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chemeClr val="lt1"/>
                </a:solidFill>
              </a:rPr>
              <a:t>Mathew Lau</a:t>
            </a:r>
          </a:p>
        </p:txBody>
      </p:sp>
      <p:sp>
        <p:nvSpPr>
          <p:cNvPr id="175" name="Shape 175"/>
          <p:cNvSpPr/>
          <p:nvPr/>
        </p:nvSpPr>
        <p:spPr>
          <a:xfrm>
            <a:off x="6879425" y="1957225"/>
            <a:ext cx="2054100" cy="622799"/>
          </a:xfrm>
          <a:prstGeom prst="rect">
            <a:avLst/>
          </a:prstGeom>
          <a:solidFill>
            <a:srgbClr val="85200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chemeClr val="lt1"/>
                </a:solidFill>
              </a:rPr>
              <a:t>Kacey Looney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75" y="2580033"/>
            <a:ext cx="2054100" cy="273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 b="0" l="19904" r="16381" t="0"/>
          <a:stretch/>
        </p:blipFill>
        <p:spPr>
          <a:xfrm flipH="1">
            <a:off x="6879424" y="2580025"/>
            <a:ext cx="2054100" cy="27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5">
            <a:alphaModFix/>
          </a:blip>
          <a:srcRect b="6529" l="37635" r="24455" t="-6530"/>
          <a:stretch/>
        </p:blipFill>
        <p:spPr>
          <a:xfrm>
            <a:off x="4709450" y="2388825"/>
            <a:ext cx="1974598" cy="293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9950" y="2561900"/>
            <a:ext cx="2054100" cy="27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Proposed MDR deliverables</a:t>
            </a:r>
          </a:p>
        </p:txBody>
      </p:sp>
      <p:sp>
        <p:nvSpPr>
          <p:cNvPr id="522" name="Shape 522">
            <a:hlinkClick r:id="rId3"/>
          </p:cNvPr>
          <p:cNvSpPr/>
          <p:nvPr/>
        </p:nvSpPr>
        <p:spPr>
          <a:xfrm>
            <a:off x="1435225" y="1288400"/>
            <a:ext cx="6273549" cy="47051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Proposed MDR deliverables</a:t>
            </a:r>
          </a:p>
        </p:txBody>
      </p:sp>
      <p:sp>
        <p:nvSpPr>
          <p:cNvPr id="528" name="Shape 528">
            <a:hlinkClick r:id="rId3"/>
          </p:cNvPr>
          <p:cNvSpPr/>
          <p:nvPr/>
        </p:nvSpPr>
        <p:spPr>
          <a:xfrm>
            <a:off x="1461862" y="1315025"/>
            <a:ext cx="6220275" cy="46652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Proposed CDR deliverables</a:t>
            </a:r>
          </a:p>
        </p:txBody>
      </p:sp>
      <p:sp>
        <p:nvSpPr>
          <p:cNvPr id="534" name="Shape 534"/>
          <p:cNvSpPr txBox="1"/>
          <p:nvPr>
            <p:ph idx="1" type="body"/>
          </p:nvPr>
        </p:nvSpPr>
        <p:spPr>
          <a:xfrm>
            <a:off x="304800" y="1305775"/>
            <a:ext cx="8153399" cy="66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Entire Sign Language Alphabet</a:t>
            </a:r>
          </a:p>
        </p:txBody>
      </p:sp>
      <p:pic>
        <p:nvPicPr>
          <p:cNvPr id="535" name="Shape 5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179" y="1859350"/>
            <a:ext cx="7955020" cy="3280713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Shape 536"/>
          <p:cNvSpPr/>
          <p:nvPr/>
        </p:nvSpPr>
        <p:spPr>
          <a:xfrm>
            <a:off x="6678555" y="3124477"/>
            <a:ext cx="930000" cy="845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5609323" y="2092585"/>
            <a:ext cx="930000" cy="845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8" name="Shape 538"/>
          <p:cNvSpPr/>
          <p:nvPr/>
        </p:nvSpPr>
        <p:spPr>
          <a:xfrm>
            <a:off x="5609323" y="3124477"/>
            <a:ext cx="930000" cy="845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9" name="Shape 539"/>
          <p:cNvSpPr/>
          <p:nvPr/>
        </p:nvSpPr>
        <p:spPr>
          <a:xfrm>
            <a:off x="1280711" y="2937827"/>
            <a:ext cx="930000" cy="9846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0" name="Shape 540"/>
          <p:cNvSpPr/>
          <p:nvPr/>
        </p:nvSpPr>
        <p:spPr>
          <a:xfrm>
            <a:off x="381000" y="2937826"/>
            <a:ext cx="827700" cy="10320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1" name="Shape 541"/>
          <p:cNvSpPr/>
          <p:nvPr/>
        </p:nvSpPr>
        <p:spPr>
          <a:xfrm>
            <a:off x="6678555" y="4015893"/>
            <a:ext cx="827700" cy="1124399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2" name="Shape 542"/>
          <p:cNvSpPr txBox="1"/>
          <p:nvPr/>
        </p:nvSpPr>
        <p:spPr>
          <a:xfrm>
            <a:off x="377250" y="5186325"/>
            <a:ext cx="8389499" cy="819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Need Gyroscope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3" name="Shape 543"/>
          <p:cNvSpPr/>
          <p:nvPr/>
        </p:nvSpPr>
        <p:spPr>
          <a:xfrm>
            <a:off x="3142700" y="5366550"/>
            <a:ext cx="279599" cy="199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4" name="Shape 544"/>
          <p:cNvSpPr/>
          <p:nvPr/>
        </p:nvSpPr>
        <p:spPr>
          <a:xfrm>
            <a:off x="3734550" y="5732000"/>
            <a:ext cx="279599" cy="1998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5" name="Shape 545"/>
          <p:cNvSpPr txBox="1"/>
          <p:nvPr/>
        </p:nvSpPr>
        <p:spPr>
          <a:xfrm>
            <a:off x="377250" y="5566350"/>
            <a:ext cx="3417899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Need Accelerometer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Schedule</a:t>
            </a:r>
          </a:p>
        </p:txBody>
      </p:sp>
      <p:sp>
        <p:nvSpPr>
          <p:cNvPr id="551" name="Shape 551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52" name="Shape 5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825" y="1220000"/>
            <a:ext cx="8839200" cy="484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Schedule - Mid January</a:t>
            </a:r>
          </a:p>
        </p:txBody>
      </p:sp>
      <p:sp>
        <p:nvSpPr>
          <p:cNvPr id="558" name="Shape 558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Gyroscope implemented onto glove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Noise filtered out of gyroscope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Raspberry Pi translating gyroscope and adding values onto packets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App translating packets with gyroscope values</a:t>
            </a:r>
          </a:p>
        </p:txBody>
      </p:sp>
      <p:pic>
        <p:nvPicPr>
          <p:cNvPr id="559" name="Shape 559"/>
          <p:cNvPicPr preferRelativeResize="0"/>
          <p:nvPr/>
        </p:nvPicPr>
        <p:blipFill rotWithShape="1">
          <a:blip r:embed="rId3">
            <a:alphaModFix/>
          </a:blip>
          <a:srcRect b="73105" l="0" r="0" t="0"/>
          <a:stretch/>
        </p:blipFill>
        <p:spPr>
          <a:xfrm>
            <a:off x="152400" y="4315775"/>
            <a:ext cx="8839200" cy="155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 rotWithShape="1">
          <a:blip r:embed="rId3">
            <a:alphaModFix/>
          </a:blip>
          <a:srcRect b="0" l="0" r="0" t="96422"/>
          <a:stretch/>
        </p:blipFill>
        <p:spPr>
          <a:xfrm>
            <a:off x="152400" y="5867400"/>
            <a:ext cx="8839200" cy="17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Schedule - Mid February</a:t>
            </a:r>
          </a:p>
        </p:txBody>
      </p:sp>
      <p:sp>
        <p:nvSpPr>
          <p:cNvPr id="566" name="Shape 566"/>
          <p:cNvSpPr txBox="1"/>
          <p:nvPr>
            <p:ph idx="1" type="body"/>
          </p:nvPr>
        </p:nvSpPr>
        <p:spPr>
          <a:xfrm>
            <a:off x="381000" y="1371600"/>
            <a:ext cx="85497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000"/>
              <a:t>Accelerometer implemented onto glove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000"/>
              <a:t>Noise filtered out of accelerometer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000"/>
              <a:t>Battery selected and implemented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000"/>
              <a:t>Pi translating accelerometer and adding values onto packets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000"/>
              <a:t>App translating packets with accelerometer values</a:t>
            </a:r>
          </a:p>
        </p:txBody>
      </p:sp>
      <p:pic>
        <p:nvPicPr>
          <p:cNvPr id="567" name="Shape 567"/>
          <p:cNvPicPr preferRelativeResize="0"/>
          <p:nvPr/>
        </p:nvPicPr>
        <p:blipFill rotWithShape="1">
          <a:blip r:embed="rId3">
            <a:alphaModFix/>
          </a:blip>
          <a:srcRect b="0" l="0" r="0" t="96422"/>
          <a:stretch/>
        </p:blipFill>
        <p:spPr>
          <a:xfrm>
            <a:off x="152400" y="5867400"/>
            <a:ext cx="8839200" cy="17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Shape 568"/>
          <p:cNvPicPr preferRelativeResize="0"/>
          <p:nvPr/>
        </p:nvPicPr>
        <p:blipFill rotWithShape="1">
          <a:blip r:embed="rId3">
            <a:alphaModFix/>
          </a:blip>
          <a:srcRect b="42053" l="0" r="0" t="27140"/>
          <a:stretch/>
        </p:blipFill>
        <p:spPr>
          <a:xfrm>
            <a:off x="152400" y="4181125"/>
            <a:ext cx="8839200" cy="168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Schedule - Mid March</a:t>
            </a:r>
          </a:p>
        </p:txBody>
      </p:sp>
      <p:sp>
        <p:nvSpPr>
          <p:cNvPr id="574" name="Shape 574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App can add signs manually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Refined signal processing for all sensors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Glove enclosure built (Sensors, Pi, and battery)</a:t>
            </a:r>
          </a:p>
        </p:txBody>
      </p:sp>
      <p:pic>
        <p:nvPicPr>
          <p:cNvPr id="575" name="Shape 575"/>
          <p:cNvPicPr preferRelativeResize="0"/>
          <p:nvPr/>
        </p:nvPicPr>
        <p:blipFill rotWithShape="1">
          <a:blip r:embed="rId3">
            <a:alphaModFix/>
          </a:blip>
          <a:srcRect b="0" l="0" r="0" t="76495"/>
          <a:stretch/>
        </p:blipFill>
        <p:spPr>
          <a:xfrm>
            <a:off x="152400" y="4228500"/>
            <a:ext cx="8839200" cy="170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Shape 576"/>
          <p:cNvPicPr preferRelativeResize="0"/>
          <p:nvPr/>
        </p:nvPicPr>
        <p:blipFill rotWithShape="1">
          <a:blip r:embed="rId3">
            <a:alphaModFix/>
          </a:blip>
          <a:srcRect b="16838" l="0" r="0" t="70658"/>
          <a:stretch/>
        </p:blipFill>
        <p:spPr>
          <a:xfrm>
            <a:off x="152400" y="4275900"/>
            <a:ext cx="8839200" cy="92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Schedule - Mid April</a:t>
            </a:r>
          </a:p>
        </p:txBody>
      </p:sp>
      <p:sp>
        <p:nvSpPr>
          <p:cNvPr id="582" name="Shape 582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App can add sentences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Glove completely portable and finalized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Add prospective features if time permits</a:t>
            </a:r>
          </a:p>
        </p:txBody>
      </p:sp>
      <p:pic>
        <p:nvPicPr>
          <p:cNvPr id="583" name="Shape 583"/>
          <p:cNvPicPr preferRelativeResize="0"/>
          <p:nvPr/>
        </p:nvPicPr>
        <p:blipFill rotWithShape="1">
          <a:blip r:embed="rId3">
            <a:alphaModFix/>
          </a:blip>
          <a:srcRect b="0" l="0" r="0" t="82884"/>
          <a:stretch/>
        </p:blipFill>
        <p:spPr>
          <a:xfrm>
            <a:off x="38100" y="4181125"/>
            <a:ext cx="8839200" cy="123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Prospective Features</a:t>
            </a:r>
          </a:p>
        </p:txBody>
      </p:sp>
      <p:sp>
        <p:nvSpPr>
          <p:cNvPr id="589" name="Shape 589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Button to indicate signing a new word on App rather than a hardware button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App will have ability to discern new signs in real-time without the aid of a button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“Shout feature” - All connected phones to Raspberry Pi will receive notification of a new sign if deaf person wants to “shout”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Implement speaker on Raspberry Pi - no App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 Day Test</a:t>
            </a:r>
          </a:p>
        </p:txBody>
      </p:sp>
      <p:sp>
        <p:nvSpPr>
          <p:cNvPr id="595" name="Shape 595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List of sentences commonly used in real world</a:t>
            </a:r>
            <a:br>
              <a:rPr lang="en"/>
            </a:b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Test our glove side by side with an interpreter</a:t>
            </a:r>
            <a:br>
              <a:rPr lang="en"/>
            </a:b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See how often the glove is understood compared to interpreter</a:t>
            </a:r>
            <a:br>
              <a:rPr lang="en"/>
            </a:b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Test both pre-programmed sentences and on the fly sentences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04800" y="609600"/>
            <a:ext cx="8839199" cy="533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Sign Language Translation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81000" y="1371600"/>
            <a:ext cx="8153399" cy="449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/>
              <a:t>Need translator</a:t>
            </a:r>
            <a:br>
              <a:rPr lang="en"/>
            </a:b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/>
              <a:t>Difficult to communicate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Ordering food, paying at shops, etc.</a:t>
            </a:r>
            <a:br>
              <a:rPr lang="en" sz="1800"/>
            </a:b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/>
              <a:t>SigninGlove is a portable translator to be used in everyday situations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Where a translator is not readily available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/>
          <p:nvPr>
            <p:ph type="title"/>
          </p:nvPr>
        </p:nvSpPr>
        <p:spPr>
          <a:xfrm>
            <a:off x="304800" y="609600"/>
            <a:ext cx="8839199" cy="533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Thank You</a:t>
            </a:r>
          </a:p>
        </p:txBody>
      </p:sp>
      <p:sp>
        <p:nvSpPr>
          <p:cNvPr id="601" name="Shape 601"/>
          <p:cNvSpPr txBox="1"/>
          <p:nvPr>
            <p:ph idx="1" type="body"/>
          </p:nvPr>
        </p:nvSpPr>
        <p:spPr>
          <a:xfrm>
            <a:off x="381000" y="1371600"/>
            <a:ext cx="8153399" cy="4496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Solution: Block Diagram</a:t>
            </a:r>
          </a:p>
        </p:txBody>
      </p:sp>
      <p:sp>
        <p:nvSpPr>
          <p:cNvPr id="191" name="Shape 191"/>
          <p:cNvSpPr/>
          <p:nvPr/>
        </p:nvSpPr>
        <p:spPr>
          <a:xfrm>
            <a:off x="6388374" y="1812956"/>
            <a:ext cx="2286599" cy="35439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92" name="Shape 192"/>
          <p:cNvSpPr/>
          <p:nvPr/>
        </p:nvSpPr>
        <p:spPr>
          <a:xfrm>
            <a:off x="3439869" y="1820479"/>
            <a:ext cx="2299800" cy="3533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93" name="Shape 193"/>
          <p:cNvSpPr/>
          <p:nvPr/>
        </p:nvSpPr>
        <p:spPr>
          <a:xfrm>
            <a:off x="304800" y="1820492"/>
            <a:ext cx="2362799" cy="3533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94" name="Shape 194"/>
          <p:cNvSpPr txBox="1"/>
          <p:nvPr/>
        </p:nvSpPr>
        <p:spPr>
          <a:xfrm>
            <a:off x="311800" y="1405175"/>
            <a:ext cx="2282400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/>
              <a:t>Glove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3384823" y="1634600"/>
            <a:ext cx="2409900" cy="18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96" name="Shape 196"/>
          <p:cNvSpPr txBox="1"/>
          <p:nvPr/>
        </p:nvSpPr>
        <p:spPr>
          <a:xfrm>
            <a:off x="3406600" y="1416093"/>
            <a:ext cx="27978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/>
              <a:t>Raspberry Pi 2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5893250" y="1447131"/>
            <a:ext cx="2781899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98" name="Shape 198"/>
          <p:cNvSpPr txBox="1"/>
          <p:nvPr/>
        </p:nvSpPr>
        <p:spPr>
          <a:xfrm>
            <a:off x="6355100" y="1422044"/>
            <a:ext cx="27818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/>
              <a:t>Android App</a:t>
            </a:r>
          </a:p>
        </p:txBody>
      </p:sp>
      <p:sp>
        <p:nvSpPr>
          <p:cNvPr id="199" name="Shape 199"/>
          <p:cNvSpPr/>
          <p:nvPr/>
        </p:nvSpPr>
        <p:spPr>
          <a:xfrm>
            <a:off x="3557259" y="1926413"/>
            <a:ext cx="2064900" cy="5370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Sensor Inputs</a:t>
            </a:r>
          </a:p>
        </p:txBody>
      </p:sp>
      <p:sp>
        <p:nvSpPr>
          <p:cNvPr id="200" name="Shape 200"/>
          <p:cNvSpPr/>
          <p:nvPr/>
        </p:nvSpPr>
        <p:spPr>
          <a:xfrm>
            <a:off x="3557259" y="3781445"/>
            <a:ext cx="2064900" cy="1457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Sensor Data Processing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01" name="Shape 201"/>
          <p:cNvSpPr/>
          <p:nvPr/>
        </p:nvSpPr>
        <p:spPr>
          <a:xfrm>
            <a:off x="3557259" y="3061525"/>
            <a:ext cx="2064900" cy="652199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Processed Data Transmission</a:t>
            </a:r>
          </a:p>
        </p:txBody>
      </p:sp>
      <p:sp>
        <p:nvSpPr>
          <p:cNvPr id="202" name="Shape 202"/>
          <p:cNvSpPr/>
          <p:nvPr/>
        </p:nvSpPr>
        <p:spPr>
          <a:xfrm>
            <a:off x="3557259" y="2530724"/>
            <a:ext cx="2064900" cy="463499"/>
          </a:xfrm>
          <a:prstGeom prst="rect">
            <a:avLst/>
          </a:prstGeom>
          <a:solidFill>
            <a:srgbClr val="D5A6BD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Power Supply</a:t>
            </a:r>
          </a:p>
        </p:txBody>
      </p:sp>
      <p:sp>
        <p:nvSpPr>
          <p:cNvPr id="203" name="Shape 203"/>
          <p:cNvSpPr/>
          <p:nvPr/>
        </p:nvSpPr>
        <p:spPr>
          <a:xfrm>
            <a:off x="3638669" y="4124275"/>
            <a:ext cx="1902000" cy="4122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Flex, Contact sensor output processing</a:t>
            </a:r>
          </a:p>
        </p:txBody>
      </p:sp>
      <p:sp>
        <p:nvSpPr>
          <p:cNvPr id="204" name="Shape 204"/>
          <p:cNvSpPr/>
          <p:nvPr/>
        </p:nvSpPr>
        <p:spPr>
          <a:xfrm>
            <a:off x="3638669" y="4603412"/>
            <a:ext cx="1902000" cy="5370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Accelerometer, Gyro Signal Analysis</a:t>
            </a:r>
          </a:p>
        </p:txBody>
      </p:sp>
      <p:sp>
        <p:nvSpPr>
          <p:cNvPr id="205" name="Shape 205"/>
          <p:cNvSpPr/>
          <p:nvPr/>
        </p:nvSpPr>
        <p:spPr>
          <a:xfrm>
            <a:off x="461540" y="3471550"/>
            <a:ext cx="2049299" cy="17676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06" name="Shape 206"/>
          <p:cNvSpPr txBox="1"/>
          <p:nvPr/>
        </p:nvSpPr>
        <p:spPr>
          <a:xfrm>
            <a:off x="461540" y="3424514"/>
            <a:ext cx="1887899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Sensors</a:t>
            </a:r>
          </a:p>
        </p:txBody>
      </p:sp>
      <p:sp>
        <p:nvSpPr>
          <p:cNvPr id="207" name="Shape 207"/>
          <p:cNvSpPr/>
          <p:nvPr/>
        </p:nvSpPr>
        <p:spPr>
          <a:xfrm>
            <a:off x="542255" y="3767020"/>
            <a:ext cx="1887899" cy="2142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Flex Sensor</a:t>
            </a:r>
          </a:p>
        </p:txBody>
      </p:sp>
      <p:sp>
        <p:nvSpPr>
          <p:cNvPr id="208" name="Shape 208"/>
          <p:cNvSpPr/>
          <p:nvPr/>
        </p:nvSpPr>
        <p:spPr>
          <a:xfrm>
            <a:off x="542337" y="4034383"/>
            <a:ext cx="1887899" cy="4122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Palm/Finger contact sensors</a:t>
            </a:r>
          </a:p>
        </p:txBody>
      </p:sp>
      <p:sp>
        <p:nvSpPr>
          <p:cNvPr id="209" name="Shape 209"/>
          <p:cNvSpPr/>
          <p:nvPr/>
        </p:nvSpPr>
        <p:spPr>
          <a:xfrm>
            <a:off x="542337" y="4860223"/>
            <a:ext cx="1887899" cy="3003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Accelerometer</a:t>
            </a:r>
          </a:p>
        </p:txBody>
      </p:sp>
      <p:sp>
        <p:nvSpPr>
          <p:cNvPr id="210" name="Shape 210"/>
          <p:cNvSpPr/>
          <p:nvPr/>
        </p:nvSpPr>
        <p:spPr>
          <a:xfrm>
            <a:off x="542255" y="4506707"/>
            <a:ext cx="1887899" cy="3003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Gyroscope</a:t>
            </a:r>
          </a:p>
        </p:txBody>
      </p:sp>
      <p:sp>
        <p:nvSpPr>
          <p:cNvPr id="211" name="Shape 211"/>
          <p:cNvSpPr/>
          <p:nvPr/>
        </p:nvSpPr>
        <p:spPr>
          <a:xfrm>
            <a:off x="461457" y="2730932"/>
            <a:ext cx="2049299" cy="652199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Sensor filtering/ waveshaping</a:t>
            </a:r>
          </a:p>
        </p:txBody>
      </p:sp>
      <p:sp>
        <p:nvSpPr>
          <p:cNvPr id="212" name="Shape 212"/>
          <p:cNvSpPr/>
          <p:nvPr/>
        </p:nvSpPr>
        <p:spPr>
          <a:xfrm>
            <a:off x="461540" y="1932996"/>
            <a:ext cx="2049299" cy="709499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Sensor Data Transmission</a:t>
            </a:r>
          </a:p>
        </p:txBody>
      </p:sp>
      <p:sp>
        <p:nvSpPr>
          <p:cNvPr id="213" name="Shape 213"/>
          <p:cNvSpPr/>
          <p:nvPr/>
        </p:nvSpPr>
        <p:spPr>
          <a:xfrm rot="3009">
            <a:off x="2510850" y="2047050"/>
            <a:ext cx="1028100" cy="1859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6511950" y="3329023"/>
            <a:ext cx="2053200" cy="652199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Data Collection</a:t>
            </a:r>
          </a:p>
        </p:txBody>
      </p:sp>
      <p:sp>
        <p:nvSpPr>
          <p:cNvPr id="215" name="Shape 215"/>
          <p:cNvSpPr/>
          <p:nvPr/>
        </p:nvSpPr>
        <p:spPr>
          <a:xfrm rot="3522">
            <a:off x="5627850" y="3424975"/>
            <a:ext cx="878400" cy="1859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6511950" y="2642500"/>
            <a:ext cx="2049299" cy="609599"/>
          </a:xfrm>
          <a:prstGeom prst="rect">
            <a:avLst/>
          </a:prstGeom>
          <a:solidFill>
            <a:srgbClr val="FFA6A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GUI</a:t>
            </a:r>
          </a:p>
        </p:txBody>
      </p:sp>
      <p:sp>
        <p:nvSpPr>
          <p:cNvPr id="217" name="Shape 217"/>
          <p:cNvSpPr/>
          <p:nvPr/>
        </p:nvSpPr>
        <p:spPr>
          <a:xfrm>
            <a:off x="6507650" y="1920154"/>
            <a:ext cx="2053200" cy="652199"/>
          </a:xfrm>
          <a:prstGeom prst="rect">
            <a:avLst/>
          </a:prstGeom>
          <a:solidFill>
            <a:srgbClr val="D2FF83">
              <a:alpha val="87690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Sign Lookup Table Storage</a:t>
            </a:r>
          </a:p>
        </p:txBody>
      </p:sp>
      <p:sp>
        <p:nvSpPr>
          <p:cNvPr id="218" name="Shape 218"/>
          <p:cNvSpPr/>
          <p:nvPr/>
        </p:nvSpPr>
        <p:spPr>
          <a:xfrm>
            <a:off x="6505100" y="4034375"/>
            <a:ext cx="2053200" cy="1231499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19" name="Shape 219"/>
          <p:cNvSpPr txBox="1"/>
          <p:nvPr/>
        </p:nvSpPr>
        <p:spPr>
          <a:xfrm>
            <a:off x="6473586" y="3981236"/>
            <a:ext cx="2116199" cy="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Incoming Data Processing</a:t>
            </a:r>
          </a:p>
        </p:txBody>
      </p:sp>
      <p:sp>
        <p:nvSpPr>
          <p:cNvPr id="220" name="Shape 220"/>
          <p:cNvSpPr/>
          <p:nvPr/>
        </p:nvSpPr>
        <p:spPr>
          <a:xfrm>
            <a:off x="6545246" y="4321562"/>
            <a:ext cx="1938000" cy="413399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Sign lookup</a:t>
            </a:r>
          </a:p>
        </p:txBody>
      </p:sp>
      <p:sp>
        <p:nvSpPr>
          <p:cNvPr id="221" name="Shape 221"/>
          <p:cNvSpPr/>
          <p:nvPr/>
        </p:nvSpPr>
        <p:spPr>
          <a:xfrm>
            <a:off x="6545246" y="4769598"/>
            <a:ext cx="1938000" cy="413399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String building 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2594850" y="2087525"/>
            <a:ext cx="878400" cy="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900"/>
              <a:t>Connect to RPi GPIO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5644037" y="3519375"/>
            <a:ext cx="846000" cy="709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900"/>
              <a:t>Send over wireless connection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9125" y="1475875"/>
            <a:ext cx="2728075" cy="272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Sensors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Conductive Ink-Based Flex Sensors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Tell if a finger is bent or straight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Force Sensitive Resistor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Tell if pressure is being applied to a point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800" y="4306636"/>
            <a:ext cx="3406600" cy="156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3455900"/>
            <a:ext cx="2411500" cy="24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16311" y="3455899"/>
            <a:ext cx="2411500" cy="24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625" y="1608550"/>
            <a:ext cx="3782250" cy="253392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Sensor Outputs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Flex Sensor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Straight (3.2mV): &lt;1.1V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Flexed (3V): &gt;1.1V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Pressure Sensor (Circle)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No Pressure (2.9mV): &lt;2.4V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Pressure (2.9V): &gt;2.4V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Pressure Sensor (Square)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No Pressure (3.1mV): &lt;3.2V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Pressure (3V): &gt;3.2V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4250" y="4758575"/>
            <a:ext cx="2420149" cy="110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4250" y="4758575"/>
            <a:ext cx="2420149" cy="110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Variable Threshold Deflection Switch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4563125" y="1371600"/>
            <a:ext cx="3971099" cy="296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/>
              <a:t>Comparator designed for flex and pressure sensors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R1 voltage divider determines voltage input is compared to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1371600"/>
            <a:ext cx="4258324" cy="28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499950" y="4224450"/>
            <a:ext cx="8448899" cy="1195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480"/>
              </a:spcBef>
              <a:buClr>
                <a:srgbClr val="840C22"/>
              </a:buClr>
              <a:buSzPct val="120000"/>
              <a:buFont typeface="Noto Symbol"/>
              <a:buChar char="▪"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Raspberry Pi has a pullup/pulldown network that replaces the function of filters.</a:t>
            </a:r>
          </a:p>
          <a:p>
            <a:pPr lvl="0" rtl="0">
              <a:spcBef>
                <a:spcPts val="48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Schematic for all sensors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325" y="1297225"/>
            <a:ext cx="5974751" cy="479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Sensor Power Consumption</a:t>
            </a:r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8975" y="4756501"/>
            <a:ext cx="2415424" cy="1110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3" name="Shape 263"/>
          <p:cNvGraphicFramePr/>
          <p:nvPr/>
        </p:nvGraphicFramePr>
        <p:xfrm>
          <a:off x="304800" y="156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{BF61FA8C-81AE-43D8-8398-3391FDFDC475}</a:tableStyleId>
              </a:tblPr>
              <a:tblGrid>
                <a:gridCol w="2313000"/>
                <a:gridCol w="2313000"/>
                <a:gridCol w="2313000"/>
              </a:tblGrid>
              <a:tr h="4578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Resistor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Resistance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Power (W)</a:t>
                      </a:r>
                    </a:p>
                  </a:txBody>
                  <a:tcPr marT="19050" marB="19050" marR="28575" marL="28575" anchor="b"/>
                </a:tc>
              </a:tr>
              <a:tr h="4578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R1 (+)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15k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7.13E-04</a:t>
                      </a:r>
                    </a:p>
                  </a:txBody>
                  <a:tcPr marT="19050" marB="19050" marR="28575" marL="28575" anchor="b"/>
                </a:tc>
              </a:tr>
              <a:tr h="4578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R1 (G)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5.6k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3.26E-04</a:t>
                      </a:r>
                    </a:p>
                  </a:txBody>
                  <a:tcPr marT="19050" marB="19050" marR="28575" marL="28575" anchor="b"/>
                </a:tc>
              </a:tr>
              <a:tr h="4578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R2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27k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1.23E-04</a:t>
                      </a:r>
                    </a:p>
                  </a:txBody>
                  <a:tcPr marT="19050" marB="19050" marR="28575" marL="28575" anchor="b"/>
                </a:tc>
              </a:tr>
              <a:tr h="4578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R3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20k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9.94E-05</a:t>
                      </a:r>
                    </a:p>
                  </a:txBody>
                  <a:tcPr marT="19050" marB="19050" marR="28575" marL="28575" anchor="b"/>
                </a:tc>
              </a:tr>
              <a:tr h="4578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RM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100k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1.35E-04</a:t>
                      </a:r>
                    </a:p>
                  </a:txBody>
                  <a:tcPr marT="19050" marB="19050" marR="28575" marL="28575" anchor="b"/>
                </a:tc>
              </a:tr>
              <a:tr h="4578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Sensor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25k-150k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4.49E-05</a:t>
                      </a:r>
                    </a:p>
                  </a:txBody>
                  <a:tcPr marT="19050" marB="19050" marR="28575" marL="28575" anchor="b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