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2F8C8FE6-0B3F-4795-8607-B8EFA4B655D9}">
  <a:tblStyle styleId="{2F8C8FE6-0B3F-4795-8607-B8EFA4B655D9}" styleName="Table_0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6F6EF"/>
          </a:solidFill>
        </a:fill>
      </a:tcStyle>
    </a:wholeTbl>
    <a:band1H>
      <a:tcStyle>
        <a:fill>
          <a:solidFill>
            <a:srgbClr val="CAECDD"/>
          </a:solidFill>
        </a:fill>
      </a:tcStyle>
    </a:band1H>
    <a:band1V>
      <a:tcStyle>
        <a:fill>
          <a:solidFill>
            <a:srgbClr val="CAECDD"/>
          </a:solidFill>
        </a:fill>
      </a:tcStyle>
    </a:band1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30325D3D-4CF9-4040-ABBC-594BC5B87FC6}" styleName="Table_1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Shape 2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Relationship Id="rId3" Type="http://schemas.openxmlformats.org/officeDocument/2006/relationships/image" Target="../media/image05.jpg"/><Relationship Id="rId4" Type="http://schemas.openxmlformats.org/officeDocument/2006/relationships/image" Target="../media/image02.jpg"/><Relationship Id="rId5" Type="http://schemas.openxmlformats.org/officeDocument/2006/relationships/image" Target="../media/image0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133600" y="2632075"/>
            <a:ext cx="4267198" cy="42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/>
          <p:nvPr/>
        </p:nvSpPr>
        <p:spPr>
          <a:xfrm>
            <a:off x="6156325" y="5943600"/>
            <a:ext cx="301307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0" name="Shape 20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" name="Shape 21"/>
          <p:cNvSpPr txBox="1"/>
          <p:nvPr/>
        </p:nvSpPr>
        <p:spPr>
          <a:xfrm>
            <a:off x="1676400" y="830262"/>
            <a:ext cx="12191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" name="Shape 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012" y="357187"/>
            <a:ext cx="3049586" cy="4048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Shape 24"/>
          <p:cNvCxnSpPr/>
          <p:nvPr/>
        </p:nvCxnSpPr>
        <p:spPr>
          <a:xfrm>
            <a:off x="0" y="60960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Shape 25"/>
          <p:cNvSpPr txBox="1"/>
          <p:nvPr>
            <p:ph idx="1" type="subTitle"/>
          </p:nvPr>
        </p:nvSpPr>
        <p:spPr>
          <a:xfrm>
            <a:off x="1790700" y="3124200"/>
            <a:ext cx="5562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1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19050" lvl="2" marL="10858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6350" lvl="3" marL="14287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1750" lvl="4" marL="17716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" lvl="5" marL="22288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1750" lvl="6" marL="26860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1750" lvl="7" marL="31432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1750" lvl="8" marL="36004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6" name="Shape 26"/>
          <p:cNvSpPr txBox="1"/>
          <p:nvPr>
            <p:ph type="ctrTitle"/>
          </p:nvPr>
        </p:nvSpPr>
        <p:spPr>
          <a:xfrm>
            <a:off x="1143000" y="14478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Font typeface="Georgia"/>
              <a:buNone/>
              <a:defRPr b="0" i="0" sz="47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7" name="Shape 27"/>
          <p:cNvSpPr/>
          <p:nvPr/>
        </p:nvSpPr>
        <p:spPr>
          <a:xfrm>
            <a:off x="6156325" y="5943600"/>
            <a:ext cx="301307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152400" y="6547466"/>
            <a:ext cx="1888777" cy="305212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UMass. Proprietary </a:t>
            </a:r>
          </a:p>
        </p:txBody>
      </p:sp>
      <p:sp>
        <p:nvSpPr>
          <p:cNvPr id="29" name="Shape 29"/>
          <p:cNvSpPr/>
          <p:nvPr/>
        </p:nvSpPr>
        <p:spPr>
          <a:xfrm>
            <a:off x="6156325" y="5943600"/>
            <a:ext cx="3013074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Shape 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/>
          <p:nvPr/>
        </p:nvSpPr>
        <p:spPr>
          <a:xfrm>
            <a:off x="8382000" y="6172200"/>
            <a:ext cx="609599" cy="306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32" name="Shape 32"/>
          <p:cNvSpPr/>
          <p:nvPr/>
        </p:nvSpPr>
        <p:spPr>
          <a:xfrm>
            <a:off x="163513" y="6172200"/>
            <a:ext cx="4824412" cy="301623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rIns="90350" tIns="4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33" name="Shape 33"/>
          <p:cNvCxnSpPr/>
          <p:nvPr/>
        </p:nvCxnSpPr>
        <p:spPr>
          <a:xfrm>
            <a:off x="0" y="6096000"/>
            <a:ext cx="9144000" cy="1587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4" name="Shape 34"/>
          <p:cNvSpPr/>
          <p:nvPr/>
        </p:nvSpPr>
        <p:spPr>
          <a:xfrm>
            <a:off x="6156325" y="5943600"/>
            <a:ext cx="3013074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Shape 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/>
          <p:nvPr/>
        </p:nvSpPr>
        <p:spPr>
          <a:xfrm>
            <a:off x="163513" y="6172200"/>
            <a:ext cx="4824412" cy="301623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rIns="90350" tIns="4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37" name="Shape 37"/>
          <p:cNvCxnSpPr/>
          <p:nvPr/>
        </p:nvCxnSpPr>
        <p:spPr>
          <a:xfrm>
            <a:off x="0" y="6096000"/>
            <a:ext cx="9144000" cy="1587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8" name="Shape 38"/>
          <p:cNvSpPr/>
          <p:nvPr/>
        </p:nvSpPr>
        <p:spPr>
          <a:xfrm>
            <a:off x="6557963" y="6172200"/>
            <a:ext cx="2509837" cy="304867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rIns="90350" tIns="4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Advisor: Professor Bardin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Font typeface="Georgia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 rot="5400000">
            <a:off x="2209799" y="-457198"/>
            <a:ext cx="4495800" cy="81533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1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19050" lvl="2" marL="10858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6350" lvl="3" marL="14287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1750" lvl="4" marL="17716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" lvl="5" marL="22288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1750" lvl="6" marL="26860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1750" lvl="7" marL="31432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1750" lvl="8" marL="36004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 rot="5400000">
            <a:off x="5410200" y="2133599"/>
            <a:ext cx="5257799" cy="220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Font typeface="Georgia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 rot="5400000">
            <a:off x="914400" y="0"/>
            <a:ext cx="5257799" cy="64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1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19050" lvl="2" marL="10858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6350" lvl="3" marL="14287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1750" lvl="4" marL="17716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" lvl="5" marL="22288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1750" lvl="6" marL="26860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1750" lvl="7" marL="31432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1750" lvl="8" marL="36004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Font typeface="Georgia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381000" y="1371600"/>
            <a:ext cx="8153398" cy="4991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1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19050" lvl="2" marL="10858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6350" lvl="3" marL="14287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1750" lvl="4" marL="17716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" lvl="5" marL="22288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1750" lvl="6" marL="26860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1750" lvl="7" marL="31432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1750" lvl="8" marL="36004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Font typeface="Georgia"/>
              <a:buNone/>
              <a:defRPr b="1" i="0" sz="4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Font typeface="Georgia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381000" y="1371600"/>
            <a:ext cx="40005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63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19050" lvl="2" marL="1085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6350" lvl="3" marL="142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9050" lvl="4" marL="1771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9050" lvl="5" marL="2228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9050" lvl="6" marL="2686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9050" lvl="7" marL="3143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9050" lvl="8" marL="3600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4533900" y="1371600"/>
            <a:ext cx="40005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63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19050" lvl="2" marL="1085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6350" lvl="3" marL="142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9050" lvl="4" marL="1771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9050" lvl="5" marL="2228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9050" lvl="6" marL="2686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9050" lvl="7" marL="3143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9050" lvl="8" marL="3600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Font typeface="Georgia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1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6350" lvl="2" marL="1085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9050" lvl="3" marL="142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1750" lvl="4" marL="1771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" lvl="5" marL="2228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1750" lvl="6" marL="2686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1750" lvl="7" marL="3143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1750" lvl="8" marL="3600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3" type="body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4" type="body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1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6350" lvl="2" marL="1085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9050" lvl="3" marL="142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1750" lvl="4" marL="1771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" lvl="5" marL="2228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1750" lvl="6" marL="2686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1750" lvl="7" marL="3143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1750" lvl="8" marL="3600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Font typeface="Georgia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Font typeface="Georgia"/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2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190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44450" lvl="2" marL="1085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6350" lvl="3" marL="142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6350" lvl="4" marL="1771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6350" lvl="5" marL="2228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6350" lvl="6" marL="2686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6350" lvl="7" marL="3143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6350" lvl="8" marL="3600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Font typeface="Georgia"/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4" name="Shape 64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Verdana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05.jpg"/><Relationship Id="rId2" Type="http://schemas.openxmlformats.org/officeDocument/2006/relationships/image" Target="../media/image06.jp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idx="1" type="body"/>
          </p:nvPr>
        </p:nvSpPr>
        <p:spPr>
          <a:xfrm>
            <a:off x="381000" y="1371600"/>
            <a:ext cx="8153398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1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19050" lvl="2" marL="10858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6350" lvl="3" marL="14287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1750" lvl="4" marL="17716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" lvl="5" marL="22288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1750" lvl="6" marL="26860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1750" lvl="7" marL="31432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1750" lvl="8" marL="36004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Shape 7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Font typeface="Georgia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cxnSp>
        <p:nvCxnSpPr>
          <p:cNvPr id="8" name="Shape 8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" name="Shape 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114300"/>
            <a:ext cx="2592387" cy="342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>
            <a:off x="152400" y="6547466"/>
            <a:ext cx="1888777" cy="305212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UMass. Proprietary </a:t>
            </a:r>
          </a:p>
        </p:txBody>
      </p:sp>
      <p:sp>
        <p:nvSpPr>
          <p:cNvPr id="12" name="Shape 12"/>
          <p:cNvSpPr/>
          <p:nvPr/>
        </p:nvSpPr>
        <p:spPr>
          <a:xfrm>
            <a:off x="6156325" y="5943600"/>
            <a:ext cx="3013074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6156325" y="5943600"/>
            <a:ext cx="3013074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 txBox="1"/>
          <p:nvPr/>
        </p:nvSpPr>
        <p:spPr>
          <a:xfrm>
            <a:off x="8534400" y="6544369"/>
            <a:ext cx="60959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3">
            <a:alphaModFix/>
          </a:blip>
          <a:srcRect b="0" l="0" r="0" t="61065"/>
          <a:stretch/>
        </p:blipFill>
        <p:spPr>
          <a:xfrm>
            <a:off x="-25400" y="6555535"/>
            <a:ext cx="9194799" cy="43679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/>
          <p:nvPr/>
        </p:nvSpPr>
        <p:spPr>
          <a:xfrm>
            <a:off x="8369300" y="6555535"/>
            <a:ext cx="60959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7.png"/><Relationship Id="rId4" Type="http://schemas.openxmlformats.org/officeDocument/2006/relationships/image" Target="../media/image20.png"/><Relationship Id="rId5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8.jpg"/><Relationship Id="rId4" Type="http://schemas.openxmlformats.org/officeDocument/2006/relationships/image" Target="../media/image0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" type="subTitle"/>
          </p:nvPr>
        </p:nvSpPr>
        <p:spPr>
          <a:xfrm>
            <a:off x="4577" y="4338851"/>
            <a:ext cx="9144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2500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Team 6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25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Connor Pope, Daniel Sheridan, Derek Caudill, Harrison Shecter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ct val="2500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March 4th, 2016</a:t>
            </a:r>
          </a:p>
        </p:txBody>
      </p:sp>
      <p:sp>
        <p:nvSpPr>
          <p:cNvPr id="77" name="Shape 77"/>
          <p:cNvSpPr txBox="1"/>
          <p:nvPr>
            <p:ph type="ctrTitle"/>
          </p:nvPr>
        </p:nvSpPr>
        <p:spPr>
          <a:xfrm>
            <a:off x="738304" y="1447800"/>
            <a:ext cx="767654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rIns="90475" tIns="44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b="0" i="0" lang="en-US" sz="47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Cumulative Design Review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689874" y="3020558"/>
            <a:ext cx="7773405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S.H.A.R.C.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Simulated Hand and Arm Remote Control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66653" y="1664501"/>
            <a:ext cx="4736700" cy="473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 b="0" l="7823" r="6198" t="20785"/>
          <a:stretch/>
        </p:blipFill>
        <p:spPr>
          <a:xfrm rot="-5400000">
            <a:off x="5888000" y="3409149"/>
            <a:ext cx="2814799" cy="352435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Sleeve: Sensors - Derek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1994975" y="1266875"/>
            <a:ext cx="7062600" cy="4991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-US" sz="1800"/>
              <a:t>MPU6050 Accelerometer/Gyroscope Units</a:t>
            </a:r>
          </a:p>
          <a:p>
            <a:pPr indent="-317500" lvl="1" marL="914400" rtl="0">
              <a:spcBef>
                <a:spcPts val="0"/>
              </a:spcBef>
              <a:buSzPct val="100000"/>
            </a:pPr>
            <a:r>
              <a:rPr lang="en-US" sz="1400"/>
              <a:t>16 bit resolution per axis</a:t>
            </a:r>
          </a:p>
          <a:p>
            <a:pPr indent="-317500" lvl="1" marL="914400" rtl="0">
              <a:spcBef>
                <a:spcPts val="0"/>
              </a:spcBef>
              <a:buSzPct val="100000"/>
            </a:pPr>
            <a:r>
              <a:rPr lang="en-US" sz="1400"/>
              <a:t>3.3V DC operating voltage (~3.9mA during operation)</a:t>
            </a:r>
          </a:p>
          <a:p>
            <a:pPr indent="-317500" lvl="1" marL="914400" rtl="0">
              <a:spcBef>
                <a:spcPts val="0"/>
              </a:spcBef>
              <a:buSzPct val="100000"/>
            </a:pPr>
            <a:r>
              <a:rPr lang="en-US" sz="1400"/>
              <a:t>I2C interface</a:t>
            </a:r>
          </a:p>
          <a:p>
            <a:pPr indent="-317500" lvl="1" marL="914400" rtl="0">
              <a:spcBef>
                <a:spcPts val="0"/>
              </a:spcBef>
              <a:buSzPct val="100000"/>
            </a:pPr>
            <a:r>
              <a:rPr lang="en-US" sz="1400"/>
              <a:t>Preprocessing/filtering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-US" sz="1800"/>
              <a:t>Sleeve consists of three units to model arm movements/rotations</a:t>
            </a:r>
          </a:p>
        </p:txBody>
      </p:sp>
      <p:sp>
        <p:nvSpPr>
          <p:cNvPr id="153" name="Shape 153"/>
          <p:cNvSpPr/>
          <p:nvPr/>
        </p:nvSpPr>
        <p:spPr>
          <a:xfrm rot="10800000">
            <a:off x="1659775" y="4945400"/>
            <a:ext cx="1622700" cy="10278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8000"/>
          </a:solidFill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4" name="Shape 1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4400" y="3847500"/>
            <a:ext cx="2018824" cy="26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0" y="6578714"/>
            <a:ext cx="119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D.C.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rIns="90475" tIns="44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b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Robot Arm RPi, Robot RPi - Dan 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0" y="6578714"/>
            <a:ext cx="11935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D.S.</a:t>
            </a: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874" y="3379448"/>
            <a:ext cx="7783500" cy="3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358117" y="1297676"/>
            <a:ext cx="8481000" cy="2542799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-342900" lvl="0" marL="342900" rtl="0">
              <a:spcBef>
                <a:spcPts val="0"/>
              </a:spcBef>
              <a:buClr>
                <a:srgbClr val="840C22"/>
              </a:buClr>
              <a:buSzPct val="100000"/>
              <a:buFont typeface="Noto Sans Symbols"/>
              <a:buChar char="▪"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Initial Arm Modeling Completed</a:t>
            </a:r>
          </a:p>
          <a:p>
            <a:pPr indent="-311150" lvl="1" marL="742950" rtl="0">
              <a:spcBef>
                <a:spcPts val="0"/>
              </a:spcBef>
              <a:buClr>
                <a:srgbClr val="840C22"/>
              </a:buClr>
              <a:buSzPct val="100000"/>
              <a:buFont typeface="Verdana"/>
              <a:buChar char="•"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Need Some Tweaks for Certain Degrees of Freedom Such as Bicep Rotation</a:t>
            </a:r>
          </a:p>
          <a:p>
            <a:pPr indent="-342900" lvl="0" marL="342900" rtl="0">
              <a:spcBef>
                <a:spcPts val="0"/>
              </a:spcBef>
              <a:buClr>
                <a:srgbClr val="840C22"/>
              </a:buClr>
              <a:buSzPct val="100000"/>
              <a:buFont typeface="Verdana"/>
              <a:buChar char="▪"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Successfully Reading Data From Sleeve Sensors</a:t>
            </a:r>
          </a:p>
          <a:p>
            <a:pPr indent="-342900" lvl="0" marL="342900" rtl="0">
              <a:spcBef>
                <a:spcPts val="480"/>
              </a:spcBef>
              <a:buClr>
                <a:srgbClr val="840C22"/>
              </a:buClr>
              <a:buSzPct val="100000"/>
              <a:buFont typeface="Noto Sans Symbols"/>
              <a:buChar char="▪"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Record Mode Completed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rIns="90475" tIns="44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b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Connor - Fully Assembled</a:t>
            </a:r>
            <a:r>
              <a:rPr lang="en-US"/>
              <a:t> Robot Arm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0" y="6578714"/>
            <a:ext cx="11935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C.P.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4400" y="1318474"/>
            <a:ext cx="3869651" cy="515952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304800" y="1451287"/>
            <a:ext cx="4495800" cy="48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-US" sz="1800"/>
              <a:t>Robot Arm Fully Assembled!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-US" sz="1800"/>
              <a:t>Wooden Arm Support Structure Holds: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○"/>
            </a:pPr>
            <a:r>
              <a:rPr lang="en-US" sz="1800"/>
              <a:t>Power Supply Batteries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○"/>
            </a:pPr>
            <a:r>
              <a:rPr lang="en-US" sz="1800"/>
              <a:t>Raspberry Pi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○"/>
            </a:pPr>
            <a:r>
              <a:rPr lang="en-US" sz="1800"/>
              <a:t>Power/Signal Cables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-US" sz="1800"/>
              <a:t>Pressure Sensing Finger Tips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○"/>
            </a:pPr>
            <a:r>
              <a:rPr lang="en-US" sz="1800"/>
              <a:t>Finished Duty Cycle Chart Early!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○"/>
            </a:pPr>
            <a:r>
              <a:rPr lang="en-US" sz="1800"/>
              <a:t>Variable Pressure-Dependent Resistors</a:t>
            </a:r>
          </a:p>
          <a:p>
            <a:pPr indent="-342900" lvl="2" marL="1371600" rtl="0">
              <a:spcBef>
                <a:spcPts val="0"/>
              </a:spcBef>
              <a:buSzPct val="100000"/>
              <a:buChar char="■"/>
            </a:pPr>
            <a:r>
              <a:rPr lang="en-US" sz="1800"/>
              <a:t>Tips are Hinges with Two Copper Pads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○"/>
            </a:pPr>
            <a:r>
              <a:rPr lang="en-US" sz="1800"/>
              <a:t>Feedback Processed in Raspberry Pi</a:t>
            </a:r>
          </a:p>
          <a:p>
            <a:pPr lvl="0" rtl="0">
              <a:spcBef>
                <a:spcPts val="0"/>
              </a:spcBef>
              <a:buNone/>
            </a:pPr>
            <a:br>
              <a:rPr lang="en-US" sz="1800"/>
            </a:br>
            <a:br>
              <a:rPr lang="en-US" sz="1800"/>
            </a:b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rIns="90475" tIns="44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lang="en-US"/>
              <a:t>Connor - Duty Cycle Transformation Chart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2354375" y="5695789"/>
            <a:ext cx="119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C.P.</a:t>
            </a: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b="0" l="0" r="47627" t="0"/>
          <a:stretch/>
        </p:blipFill>
        <p:spPr>
          <a:xfrm>
            <a:off x="4355000" y="1591387"/>
            <a:ext cx="4788999" cy="386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" y="4026420"/>
            <a:ext cx="4354999" cy="112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" y="5454233"/>
            <a:ext cx="4354999" cy="97285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4453075" y="1296000"/>
            <a:ext cx="51369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Finger Transformation Chart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445975" y="3704487"/>
            <a:ext cx="51369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Wrist, Bicep &amp; Shoulder Chart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615325" y="5098162"/>
            <a:ext cx="51369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Finger Tip Pressure Chart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-69900" y="1627075"/>
            <a:ext cx="43551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-US" sz="1800"/>
              <a:t>Duty Cycle Logging was </a:t>
            </a:r>
            <a:r>
              <a:rPr b="1" lang="en-US" sz="1800"/>
              <a:t>Very Important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/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-US" sz="1800"/>
              <a:t>Moving Beyond Acceptable Range Could Lead to Overheating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rIns="90475" tIns="44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b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Power Supply - Harrison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0" y="6578714"/>
            <a:ext cx="11935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H.S.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328625" y="1452900"/>
            <a:ext cx="4056000" cy="46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-US" sz="1800"/>
              <a:t>We Encountered Irreparable Issues in the Power Supply Regulator Circuit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○"/>
            </a:pPr>
            <a:r>
              <a:rPr lang="en-US" sz="1800">
                <a:solidFill>
                  <a:schemeClr val="dk1"/>
                </a:solidFill>
              </a:rPr>
              <a:t>Voltage Feedback Network Fell Too Low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-US" sz="1800">
                <a:solidFill>
                  <a:schemeClr val="dk1"/>
                </a:solidFill>
              </a:rPr>
              <a:t>Fault Protection Turned On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-US" sz="1800">
                <a:solidFill>
                  <a:schemeClr val="dk1"/>
                </a:solidFill>
              </a:rPr>
              <a:t>Could Not Clear Fault Latch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-US" sz="1800">
                <a:solidFill>
                  <a:schemeClr val="dk1"/>
                </a:solidFill>
              </a:rPr>
              <a:t>Found Affordable Rechargeable Lead Acid Batteries that made more sense financially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-US" sz="1800">
                <a:solidFill>
                  <a:schemeClr val="dk1"/>
                </a:solidFill>
              </a:rPr>
              <a:t>SigmasTek SP6-12HR</a:t>
            </a:r>
          </a:p>
          <a:p>
            <a:pPr indent="-342900" lvl="2" marL="1371600" rtl="0">
              <a:spcBef>
                <a:spcPts val="0"/>
              </a:spcBef>
              <a:buClr>
                <a:schemeClr val="dk1"/>
              </a:buClr>
              <a:buSzPct val="100000"/>
              <a:buChar char="■"/>
            </a:pPr>
            <a:r>
              <a:rPr lang="en-US" sz="1800">
                <a:solidFill>
                  <a:schemeClr val="dk1"/>
                </a:solidFill>
              </a:rPr>
              <a:t>6V, 12AH</a:t>
            </a:r>
          </a:p>
          <a:p>
            <a:pPr indent="-342900" lvl="2" marL="1371600" rtl="0">
              <a:spcBef>
                <a:spcPts val="0"/>
              </a:spcBef>
              <a:buClr>
                <a:schemeClr val="dk1"/>
              </a:buClr>
              <a:buSzPct val="100000"/>
              <a:buChar char="■"/>
            </a:pPr>
            <a:r>
              <a:rPr lang="en-US" sz="1800">
                <a:solidFill>
                  <a:schemeClr val="dk1"/>
                </a:solidFill>
              </a:rPr>
              <a:t>$7 per Battery</a:t>
            </a:r>
          </a:p>
          <a:p>
            <a:pPr indent="-342900" lvl="2" marL="1371600" rtl="0">
              <a:spcBef>
                <a:spcPts val="0"/>
              </a:spcBef>
              <a:buClr>
                <a:schemeClr val="dk1"/>
              </a:buClr>
              <a:buSzPct val="100000"/>
              <a:buChar char="■"/>
            </a:pPr>
            <a:r>
              <a:rPr lang="en-US" sz="1800">
                <a:solidFill>
                  <a:schemeClr val="dk1"/>
                </a:solidFill>
              </a:rPr>
              <a:t>7mOhm Internal Resistance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8325" y="3497225"/>
            <a:ext cx="2266950" cy="28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rIns="90475" tIns="44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lang="en-US"/>
              <a:t>Thermal Feedback Network</a:t>
            </a:r>
            <a:r>
              <a:rPr b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 - Harrison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0" y="6578714"/>
            <a:ext cx="11935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H.S.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375" y="1598887"/>
            <a:ext cx="8769251" cy="436937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60550" y="5162950"/>
            <a:ext cx="4981200" cy="12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Power MOSFET: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	-IRF540 NMOS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	-100V, 28A Rated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	-Max Current 10A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	  At VGS=VDS=6.5V (Battery Voltage)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rIns="90475" tIns="44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b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Future Deliverables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381000" y="1371600"/>
            <a:ext cx="8153398" cy="4991098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25000"/>
              <a:buFont typeface="Verdana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25000"/>
              <a:buFont typeface="Verdana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25000"/>
              <a:buFont typeface="Verdana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207" name="Shape 207"/>
          <p:cNvGraphicFramePr/>
          <p:nvPr/>
        </p:nvGraphicFramePr>
        <p:xfrm>
          <a:off x="0" y="1213157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{2F8C8FE6-0B3F-4795-8607-B8EFA4B655D9}</a:tableStyleId>
              </a:tblPr>
              <a:tblGrid>
                <a:gridCol w="1550125"/>
                <a:gridCol w="7593875"/>
              </a:tblGrid>
              <a:tr h="1188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cap="none" strike="noStrike"/>
                        <a:t>Derek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Char char="●"/>
                      </a:pPr>
                      <a:r>
                        <a:rPr lang="en-US" sz="1800"/>
                        <a:t>Implementing Flexible, Contained Wiring Harness for Sensors &amp; Glove</a:t>
                      </a:r>
                    </a:p>
                    <a:p>
                      <a:pPr indent="-3429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Char char="●"/>
                      </a:pPr>
                      <a:r>
                        <a:rPr lang="en-US" sz="1800"/>
                        <a:t>3D Printing Casing for Raspberry Pi/ADC Bias Network</a:t>
                      </a:r>
                    </a:p>
                    <a:p>
                      <a:pPr indent="-3429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Char char="●"/>
                      </a:pPr>
                      <a:r>
                        <a:rPr lang="en-US" sz="1800"/>
                        <a:t>Updating Sensor Mounting Scheme</a:t>
                      </a: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Char char="○"/>
                      </a:pPr>
                      <a:r>
                        <a:rPr lang="en-US" sz="1200"/>
                        <a:t>user independance</a:t>
                      </a: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Char char="○"/>
                      </a:pPr>
                      <a:r>
                        <a:rPr lang="en-US" sz="1200"/>
                        <a:t>full range of motion</a:t>
                      </a: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Char char="○"/>
                      </a:pPr>
                      <a:r>
                        <a:rPr lang="en-US" sz="1200"/>
                        <a:t>secure connections/circuitry shielding</a:t>
                      </a:r>
                    </a:p>
                  </a:txBody>
                  <a:tcPr marT="45725" marB="45725" marR="91450" marL="91450"/>
                </a:tc>
              </a:tr>
              <a:tr h="1016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cap="none" strike="noStrike"/>
                        <a:t>Dan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45720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Char char="●"/>
                      </a:pPr>
                      <a:r>
                        <a:rPr lang="en-US" sz="1800"/>
                        <a:t>Improving Modeling on Arm Movement</a:t>
                      </a:r>
                    </a:p>
                    <a:p>
                      <a:pPr indent="-342900" lvl="0" marL="45720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Char char="●"/>
                      </a:pPr>
                      <a:r>
                        <a:rPr lang="en-US" sz="1800"/>
                        <a:t>Calibrating to Match User Better with Arm</a:t>
                      </a:r>
                    </a:p>
                    <a:p>
                      <a:pPr indent="-342900" lvl="0" marL="45720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Char char="●"/>
                      </a:pPr>
                      <a:r>
                        <a:rPr lang="en-US" sz="1800"/>
                        <a:t>Interfacing to Controlling Program More Cleanly</a:t>
                      </a:r>
                    </a:p>
                  </a:txBody>
                  <a:tcPr marT="45725" marB="45725" marR="91450" marL="91450"/>
                </a:tc>
              </a:tr>
              <a:tr h="1462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cap="none" strike="noStrike"/>
                        <a:t>Connor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45720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Char char="●"/>
                      </a:pPr>
                      <a:r>
                        <a:rPr lang="en-US" sz="1800"/>
                        <a:t>Incorporating Finger Tip Pressure Sensing Feedback</a:t>
                      </a:r>
                    </a:p>
                    <a:p>
                      <a:pPr indent="-304800" lvl="1" marL="91440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Char char="○"/>
                      </a:pPr>
                      <a:r>
                        <a:rPr lang="en-US" sz="1200"/>
                        <a:t>RBias Network w/Voltage Division → ADC → Arm RPi → Glove RPi → L.E.D. PWM Controller → Glove L.E.D.s</a:t>
                      </a:r>
                    </a:p>
                    <a:p>
                      <a:pPr indent="-304800" lvl="1" marL="91440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Char char="○"/>
                      </a:pPr>
                      <a:r>
                        <a:rPr lang="en-US" sz="1200"/>
                        <a:t>Finger Tip “Stop” Mode: Fingers Stop If Pressure Sensed</a:t>
                      </a:r>
                    </a:p>
                    <a:p>
                      <a:pPr indent="-342900" lvl="0" marL="45720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Char char="●"/>
                      </a:pPr>
                      <a:r>
                        <a:rPr lang="en-US" sz="1800"/>
                        <a:t>Maintaining Robot Arm</a:t>
                      </a:r>
                    </a:p>
                  </a:txBody>
                  <a:tcPr marT="45725" marB="45725" marR="91450" marL="91450"/>
                </a:tc>
              </a:tr>
              <a:tr h="594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cap="none" strike="noStrike"/>
                        <a:t>Harrison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Char char="●"/>
                      </a:pPr>
                      <a:r>
                        <a:rPr lang="en-US" sz="1800"/>
                        <a:t>Testing Thermistors and Power MOSFETs Before Building</a:t>
                      </a:r>
                    </a:p>
                    <a:p>
                      <a:pPr indent="-3429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Char char="●"/>
                      </a:pPr>
                      <a:r>
                        <a:rPr lang="en-US" sz="1800"/>
                        <a:t>Configuring kHz Range PWM</a:t>
                      </a:r>
                    </a:p>
                    <a:p>
                      <a:pPr indent="-3429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Char char="●"/>
                      </a:pPr>
                      <a:r>
                        <a:rPr lang="en-US" sz="1800"/>
                        <a:t>Building Thermal Feedback Network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rIns="90475" tIns="44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b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Challenges Going Forward</a:t>
            </a: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381000" y="1371600"/>
            <a:ext cx="8153398" cy="4991098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None/>
            </a:pPr>
            <a:r>
              <a:rPr lang="en-US" sz="2000"/>
              <a:t>Derek: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000"/>
              <a:t>Ensuring IMU mounts have consistent, rigid orientation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000"/>
              <a:t>Testing sensor glove/sleeve with multiple users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000"/>
              <a:t>Assisting with IMU data to servo mapping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None/>
            </a:pPr>
            <a:r>
              <a:t/>
            </a:r>
            <a:endParaRPr sz="2000"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None/>
            </a:pPr>
            <a:r>
              <a:rPr lang="en-US" sz="2000"/>
              <a:t>Dan: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-US" sz="2000"/>
              <a:t>Coming up with better model for arm movements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-US" sz="2000"/>
              <a:t>Handling feedback data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None/>
            </a:pPr>
            <a:r>
              <a:rPr lang="en-US" sz="2000"/>
              <a:t>Connor: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-US" sz="2000"/>
              <a:t>Maintenance of Robot Arm, keep in top shape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-US" sz="2000"/>
              <a:t>Creating a clean pressure sense signal from the fingertips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None/>
            </a:pPr>
            <a:r>
              <a:t/>
            </a:r>
            <a:endParaRPr sz="2000"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None/>
            </a:pPr>
            <a:r>
              <a:rPr lang="en-US" sz="2000"/>
              <a:t>Harrison: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000"/>
              <a:t>Testing &amp; Configuring PWM, Thermistors, Power MOSFETs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000"/>
              <a:t>Integrating Feedback Network Into Completed Arm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None/>
            </a:pPr>
            <a:r>
              <a:t/>
            </a:r>
            <a:endParaRPr sz="2000"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381000" y="1371600"/>
            <a:ext cx="8153398" cy="4991098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840C22"/>
              </a:buClr>
              <a:buSzPct val="25000"/>
              <a:buFont typeface="Noto Sans Symbols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Follow us to SDP Lab for DEMO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rIns="90475" tIns="44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b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Project Description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81000" y="1371600"/>
            <a:ext cx="8153398" cy="4991098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Our SDP team is designing and building a system that controls a robotic arm wirelessly using wearable sensors.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robot arm is an open-source 3D printed design in order to focus our efforts on designing and building the controller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0" y="6578714"/>
            <a:ext cx="11935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C.P.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rIns="90475" tIns="44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b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The Arm 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81000" y="1371600"/>
            <a:ext cx="4056683" cy="4991098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InMoov Robot Project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Open source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Directions on how to assemble the arm are provided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parts and 3D models are given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25000"/>
              <a:buFont typeface="Verdana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Verdana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entire arm has been assembled</a:t>
            </a:r>
            <a:r>
              <a:rPr lang="en-US"/>
              <a:t>, and tested by Connor (No Load Testing)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3030" y="1371600"/>
            <a:ext cx="3378765" cy="450502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0" y="6578714"/>
            <a:ext cx="11935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C.P.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rIns="90475" tIns="44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b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Overall Requirements - Specifications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81000" y="1371600"/>
            <a:ext cx="8153398" cy="4991098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 Degree of Freedom Arm movement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Individual finger control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Wireless communication between sensor glove and robot arm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Maximum latency of 500ms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Sensor glove/sleeve can be used by multiple users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Compatibility with Portable Power Supply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0" y="6578714"/>
            <a:ext cx="11935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C.P.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rIns="90475" tIns="44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b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CDR Deliverables (from MDR)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81000" y="1371600"/>
            <a:ext cx="8153398" cy="4991098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25000"/>
              <a:buFont typeface="Verdana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25000"/>
              <a:buFont typeface="Verdana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25000"/>
              <a:buFont typeface="Verdana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107" name="Shape 107"/>
          <p:cNvGraphicFramePr/>
          <p:nvPr/>
        </p:nvGraphicFramePr>
        <p:xfrm>
          <a:off x="0" y="1213157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{2F8C8FE6-0B3F-4795-8607-B8EFA4B655D9}</a:tableStyleId>
              </a:tblPr>
              <a:tblGrid>
                <a:gridCol w="1550125"/>
                <a:gridCol w="7593875"/>
              </a:tblGrid>
              <a:tr h="1188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cap="none" strike="noStrike"/>
                        <a:t>Derek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cap="none" strike="noStrike"/>
                        <a:t>∙ Fully Operational Accel/Gyro Sensor Sleeve Network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cap="none" strike="noStrike"/>
                        <a:t>∙ I2C Communication to RPI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cap="none" strike="noStrike"/>
                        <a:t>∙ USB 5V → 3.3V Regulator → Accel/Gyro Units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1016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cap="none" strike="noStrike"/>
                        <a:t>Dan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cap="none" strike="noStrike"/>
                        <a:t>∙ Motion Capture Mode + Replay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cap="none" strike="noStrike"/>
                        <a:t>∙ Reading Data from Accel/Gyro Sensors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cap="none" strike="noStrike"/>
                        <a:t>∙ Mapping Accel/Gyro Data to % Duty Cycle Transform Chart</a:t>
                      </a:r>
                    </a:p>
                  </a:txBody>
                  <a:tcPr marT="45725" marB="45725" marR="91450" marL="91450"/>
                </a:tc>
              </a:tr>
              <a:tr h="1462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cap="none" strike="noStrike"/>
                        <a:t>Connor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cap="none" strike="noStrike"/>
                        <a:t>∙ Fully Assembled Bicep/Shoulder (Entire Thing)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cap="none" strike="noStrike"/>
                        <a:t>∙ w/Elbow Actuation x1 D.o.F.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cap="none" strike="noStrike"/>
                        <a:t>∙ w/Shoulder Actuation x3 D.o.F.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cap="none" strike="noStrike"/>
                        <a:t>∙ Creation of % Duty Cycle Transformation Chart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594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cap="none" strike="noStrike"/>
                        <a:t>Harrison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cap="none" strike="noStrike"/>
                        <a:t>∙ Assembled &amp; Tested Regulator PCB’s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cap="none" strike="noStrike"/>
                        <a:t>∙ Input Voltages; 7V-24V → Output Voltage: 6.5V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cap="none" strike="noStrike"/>
                        <a:t>∙ Proper Thermal Ventilation (Up to 45A)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594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cap="none" strike="noStrike"/>
                        <a:t>All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cap="none" strike="noStrike"/>
                        <a:t>∙ Determination of need of feedback sensors on robot arm or not, and how we would implement that.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rIns="90475" tIns="44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b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High Level Block Diagram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0" y="6578714"/>
            <a:ext cx="11935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D.S.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47279"/>
            <a:ext cx="9084300" cy="48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813825" y="5111700"/>
            <a:ext cx="2568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1100"/>
              <a:t>+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-US" sz="1100"/>
              <a:t>Thermal Sensing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rIns="90475" tIns="44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b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Sleeve &amp; Glove: Sensors - Derek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0" y="6578714"/>
            <a:ext cx="11935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D.C.</a:t>
            </a: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492479"/>
            <a:ext cx="4736700" cy="47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4778250" y="2088325"/>
            <a:ext cx="4306800" cy="44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-US" sz="2400"/>
              <a:t>3.3VDC Linear Regulator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-US" sz="2400"/>
              <a:t>Finger/Elbow flex sensors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○"/>
            </a:pPr>
            <a:r>
              <a:rPr lang="en-US" sz="1800"/>
              <a:t>DC Bias network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-US" sz="2400"/>
              <a:t>8 Channel 10 Bit ADC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-US" sz="2400"/>
              <a:t>Accelerometer/Gyroscope Inertial Measurement Units (IMU’s)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345102">
            <a:off x="3697263" y="2547100"/>
            <a:ext cx="3023919" cy="302391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>
            <p:ph type="title"/>
          </p:nvPr>
        </p:nvSpPr>
        <p:spPr>
          <a:xfrm>
            <a:off x="304800" y="6096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rIns="90475" tIns="4445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Glove: Sensors - Derek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0" y="6578714"/>
            <a:ext cx="11935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D.C.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241725" y="1469125"/>
            <a:ext cx="4854000" cy="48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-342900" lvl="0" marL="342900" rtl="0">
              <a:spcBef>
                <a:spcPts val="0"/>
              </a:spcBef>
              <a:buClr>
                <a:srgbClr val="840C22"/>
              </a:buClr>
              <a:buSzPct val="100000"/>
              <a:buFont typeface="Noto Sans Symbols"/>
              <a:buChar char="▪"/>
            </a:pP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Flex sensors</a:t>
            </a:r>
          </a:p>
          <a:p>
            <a:pPr indent="-285750" lvl="1" marL="742950" rtl="0">
              <a:spcBef>
                <a:spcPts val="400"/>
              </a:spcBef>
              <a:buClr>
                <a:srgbClr val="840C22"/>
              </a:buClr>
              <a:buSzPct val="100000"/>
              <a:buFont typeface="Verdana"/>
              <a:buChar char="•"/>
            </a:pP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Variable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R</a:t>
            </a: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esistance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B</a:t>
            </a: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ased off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B</a:t>
            </a: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end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Factor</a:t>
            </a:r>
          </a:p>
          <a:p>
            <a:pPr indent="-285750" lvl="1" marL="742950" rtl="0">
              <a:spcBef>
                <a:spcPts val="400"/>
              </a:spcBef>
              <a:buClr>
                <a:srgbClr val="840C22"/>
              </a:buClr>
              <a:buSzPct val="100000"/>
              <a:buFont typeface="Verdana"/>
              <a:buChar char="•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8k</a:t>
            </a:r>
            <a:r>
              <a:rPr lang="en-U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Ω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 - 23kΩ Range in our System</a:t>
            </a:r>
          </a:p>
          <a:p>
            <a:pPr indent="-342900" lvl="0" marL="342900" rtl="0">
              <a:spcBef>
                <a:spcPts val="480"/>
              </a:spcBef>
              <a:buClr>
                <a:srgbClr val="840C22"/>
              </a:buClr>
              <a:buSzPct val="100000"/>
              <a:buFont typeface="Noto Sans Symbols"/>
              <a:buChar char="▪"/>
            </a:pP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Voltage </a:t>
            </a: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D</a:t>
            </a: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ivider with </a:t>
            </a: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F</a:t>
            </a: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lex </a:t>
            </a: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S</a:t>
            </a: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ensor </a:t>
            </a: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Created to M</a:t>
            </a: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easure </a:t>
            </a: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F</a:t>
            </a: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inger </a:t>
            </a: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M</a:t>
            </a: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ovement</a:t>
            </a:r>
          </a:p>
          <a:p>
            <a:pPr indent="-342900" lvl="0" marL="342900" rtl="0">
              <a:spcBef>
                <a:spcPts val="480"/>
              </a:spcBef>
              <a:buClr>
                <a:srgbClr val="840C22"/>
              </a:buClr>
              <a:buSzPct val="100000"/>
              <a:buFont typeface="Noto Sans Symbols"/>
              <a:buChar char="▪"/>
            </a:pP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Bias </a:t>
            </a: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R</a:t>
            </a: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esistor </a:t>
            </a: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V</a:t>
            </a: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alues </a:t>
            </a: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Chosen</a:t>
            </a: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to </a:t>
            </a: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M</a:t>
            </a: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aximize </a:t>
            </a: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V</a:t>
            </a: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oltage </a:t>
            </a: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S</a:t>
            </a: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wing and </a:t>
            </a: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R</a:t>
            </a:r>
            <a:r>
              <a:rPr lang="en-US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esolution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75621" y="1575876"/>
            <a:ext cx="4736700" cy="47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/>
          <p:nvPr/>
        </p:nvSpPr>
        <p:spPr>
          <a:xfrm>
            <a:off x="5295151" y="4779635"/>
            <a:ext cx="2770500" cy="10278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8000"/>
          </a:solidFill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b="0" l="0" r="18052" t="19120"/>
          <a:stretch/>
        </p:blipFill>
        <p:spPr>
          <a:xfrm>
            <a:off x="3889325" y="1346850"/>
            <a:ext cx="5182649" cy="382077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rIns="90475" tIns="4445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Glove: Sensors - Derek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0" y="6578714"/>
            <a:ext cx="11935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D.C.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75500" y="1422975"/>
            <a:ext cx="4328400" cy="29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Verdana"/>
            </a:pPr>
            <a:r>
              <a:rPr lang="en-US"/>
              <a:t>Voltage Dividers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</a:pPr>
            <a:r>
              <a:rPr lang="en-US"/>
              <a:t>Resolution Increased since MDR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</a:pPr>
            <a:r>
              <a:rPr lang="en-US"/>
              <a:t>8 Channel       			10 bit ADC					MCP3008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4841100" y="1016312"/>
            <a:ext cx="4302900" cy="37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	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				    R</a:t>
            </a:r>
            <a:r>
              <a:rPr baseline="-25000" lang="en-US"/>
              <a:t>BIAS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        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         5V DC - USB 				ADC Input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				        R</a:t>
            </a:r>
            <a:r>
              <a:rPr baseline="-25000" lang="en-US"/>
              <a:t>FLEX</a:t>
            </a:r>
          </a:p>
        </p:txBody>
      </p:sp>
      <p:graphicFrame>
        <p:nvGraphicFramePr>
          <p:cNvPr id="143" name="Shape 143"/>
          <p:cNvGraphicFramePr/>
          <p:nvPr/>
        </p:nvGraphicFramePr>
        <p:xfrm>
          <a:off x="269425" y="428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{30325D3D-4CF9-4040-ABBC-594BC5B87FC6}</a:tableStyleId>
              </a:tblPr>
              <a:tblGrid>
                <a:gridCol w="1337125"/>
                <a:gridCol w="1116775"/>
                <a:gridCol w="1116825"/>
                <a:gridCol w="1105700"/>
                <a:gridCol w="1160850"/>
                <a:gridCol w="1133300"/>
                <a:gridCol w="11002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Sensor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Thumb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Pointer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Middle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Ring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Pinky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Elbow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R</a:t>
                      </a:r>
                      <a:r>
                        <a:rPr baseline="-25000" lang="en-US"/>
                        <a:t>BIAS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180k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Ω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150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kΩ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200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kΩ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180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kΩ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200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kΩ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180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kΩ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V</a:t>
                      </a:r>
                      <a:r>
                        <a:rPr baseline="-25000" lang="en-US"/>
                        <a:t>RANGE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222-500mV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325-500mV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241-500mV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251-500mV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230-500mV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313-500mV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ADC</a:t>
                      </a:r>
                      <a:r>
                        <a:rPr baseline="-25000" lang="en-US"/>
                        <a:t>RANGE    </a:t>
                      </a:r>
                      <a:r>
                        <a:rPr lang="en-US"/>
                        <a:t>(V</a:t>
                      </a:r>
                      <a:r>
                        <a:rPr baseline="-25000" lang="en-US"/>
                        <a:t>REF</a:t>
                      </a:r>
                      <a:r>
                        <a:rPr lang="en-US"/>
                        <a:t> = 0.5V)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455:1023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664:1023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494:1023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514:1023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471:1023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639:1023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44" name="Shape 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0270" y="2312750"/>
            <a:ext cx="2263750" cy="181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UMAS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