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A2011EB-F33D-4ABD-9CC7-71590D815BA1}">
  <a:tblStyle styleId="{5A2011EB-F33D-4ABD-9CC7-71590D815BA1}" styleName="Table_0"/>
  <a:tblStyle styleId="{8DEFF63A-50B4-4DBC-8EA6-0B6567768AF6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>
            <p:ph idx="2" type="sldImg"/>
          </p:nvPr>
        </p:nvSpPr>
        <p:spPr>
          <a:xfrm>
            <a:off x="1371600" y="763587"/>
            <a:ext cx="5019675" cy="37623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x="0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398962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2" type="sldNum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2" name="Shape 72"/>
          <p:cNvSpPr txBox="1"/>
          <p:nvPr/>
        </p:nvSpPr>
        <p:spPr>
          <a:xfrm>
            <a:off x="4398962" y="9555163"/>
            <a:ext cx="3365499" cy="4952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3" name="Shape 73"/>
          <p:cNvSpPr txBox="1"/>
          <p:nvPr/>
        </p:nvSpPr>
        <p:spPr>
          <a:xfrm>
            <a:off x="4398962" y="9555163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4" name="Shape 74"/>
          <p:cNvSpPr txBox="1"/>
          <p:nvPr/>
        </p:nvSpPr>
        <p:spPr>
          <a:xfrm>
            <a:off x="4398962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371600" y="763587"/>
            <a:ext cx="5029199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77875" y="4776787"/>
            <a:ext cx="6218238" cy="4525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371600" y="763587"/>
            <a:ext cx="5019675" cy="37623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371600" y="763587"/>
            <a:ext cx="5019600" cy="3762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anchorCtr="0" anchor="b" bIns="0" lIns="0" rIns="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Relationship Id="rId3" Type="http://schemas.openxmlformats.org/officeDocument/2006/relationships/image" Target="../media/image21.jpg"/><Relationship Id="rId4" Type="http://schemas.openxmlformats.org/officeDocument/2006/relationships/image" Target="../media/image05.jpg"/><Relationship Id="rId5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199" cy="422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ymbo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Shape 29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/>
        </p:nvSpPr>
        <p:spPr>
          <a:xfrm>
            <a:off x="1676400" y="830262"/>
            <a:ext cx="1219199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499" cy="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Shape 3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/>
          <p:nvPr/>
        </p:nvSpPr>
        <p:spPr>
          <a:xfrm>
            <a:off x="44600" y="6172200"/>
            <a:ext cx="9018899" cy="3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Advisors: Professors Jackson, Sup, Jacelon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209800" y="-457199"/>
            <a:ext cx="44958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 rot="5400000">
            <a:off x="5410200" y="2133599"/>
            <a:ext cx="5257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914400" y="0"/>
            <a:ext cx="5257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20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8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6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14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14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14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14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14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Verdana"/>
              <a:buNone/>
              <a:defRPr sz="1400"/>
            </a:lvl1pPr>
            <a:lvl2pPr indent="0" lvl="1" marL="457200" rtl="0">
              <a:spcBef>
                <a:spcPts val="0"/>
              </a:spcBef>
              <a:buFont typeface="Verdana"/>
              <a:buNone/>
              <a:defRPr sz="1200"/>
            </a:lvl2pPr>
            <a:lvl3pPr indent="0" lvl="2" marL="914400" rtl="0">
              <a:spcBef>
                <a:spcPts val="0"/>
              </a:spcBef>
              <a:buFont typeface="Verdana"/>
              <a:buNone/>
              <a:defRPr sz="1000"/>
            </a:lvl3pPr>
            <a:lvl4pPr indent="0" lvl="3" marL="1371600" rtl="0">
              <a:spcBef>
                <a:spcPts val="0"/>
              </a:spcBef>
              <a:buFont typeface="Verdana"/>
              <a:buNone/>
              <a:defRPr sz="900"/>
            </a:lvl4pPr>
            <a:lvl5pPr indent="0" lvl="4" marL="1828800" rtl="0">
              <a:spcBef>
                <a:spcPts val="0"/>
              </a:spcBef>
              <a:buFont typeface="Verdana"/>
              <a:buNone/>
              <a:defRPr sz="900"/>
            </a:lvl5pPr>
            <a:lvl6pPr indent="0" lvl="5" marL="2286000" rtl="0">
              <a:spcBef>
                <a:spcPts val="0"/>
              </a:spcBef>
              <a:buFont typeface="Verdana"/>
              <a:buNone/>
              <a:defRPr sz="900"/>
            </a:lvl6pPr>
            <a:lvl7pPr indent="0" lvl="6" marL="2743200" rtl="0">
              <a:spcBef>
                <a:spcPts val="0"/>
              </a:spcBef>
              <a:buFont typeface="Verdana"/>
              <a:buNone/>
              <a:defRPr sz="900"/>
            </a:lvl7pPr>
            <a:lvl8pPr indent="0" lvl="7" marL="3200400" rtl="0">
              <a:spcBef>
                <a:spcPts val="0"/>
              </a:spcBef>
              <a:buFont typeface="Verdana"/>
              <a:buNone/>
              <a:defRPr sz="900"/>
            </a:lvl8pPr>
            <a:lvl9pPr indent="0" lvl="8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1.jpg"/><Relationship Id="rId2" Type="http://schemas.openxmlformats.org/officeDocument/2006/relationships/image" Target="../media/image05.jp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299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8534400" y="71400"/>
            <a:ext cx="546599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3" name="Shape 23"/>
          <p:cNvSpPr/>
          <p:nvPr/>
        </p:nvSpPr>
        <p:spPr>
          <a:xfrm>
            <a:off x="44600" y="6172200"/>
            <a:ext cx="9018899" cy="3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Advisors: Professors Jackson, Sup, Jacelon</a:t>
            </a:r>
          </a:p>
        </p:txBody>
      </p:sp>
      <p:cxnSp>
        <p:nvCxnSpPr>
          <p:cNvPr id="24" name="Shape 24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jpg"/><Relationship Id="rId4" Type="http://schemas.openxmlformats.org/officeDocument/2006/relationships/image" Target="../media/image01.jpg"/><Relationship Id="rId5" Type="http://schemas.openxmlformats.org/officeDocument/2006/relationships/image" Target="../media/image04.jpg"/><Relationship Id="rId6" Type="http://schemas.openxmlformats.org/officeDocument/2006/relationships/image" Target="../media/image06.png"/><Relationship Id="rId7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youtube.com/v/yOHD7t1CAto" TargetMode="External"/><Relationship Id="rId4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63500" y="-893762"/>
            <a:ext cx="2466974" cy="18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63500" y="-877887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9096375" y="233362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55575" y="103188"/>
            <a:ext cx="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304800" y="764325"/>
            <a:ext cx="8548499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Midway Design Review (MDR)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889250" y="6440487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75" y="1597025"/>
            <a:ext cx="1276000" cy="17424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7" name="Shape 87"/>
          <p:cNvSpPr txBox="1"/>
          <p:nvPr/>
        </p:nvSpPr>
        <p:spPr>
          <a:xfrm>
            <a:off x="483687" y="1211275"/>
            <a:ext cx="1626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Tom Nilsson, ME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1625" y="1619250"/>
            <a:ext cx="1208799" cy="17424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9" name="Shape 89"/>
          <p:cNvSpPr txBox="1"/>
          <p:nvPr/>
        </p:nvSpPr>
        <p:spPr>
          <a:xfrm>
            <a:off x="7006375" y="1211275"/>
            <a:ext cx="1760699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Dan Sheahan, ME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3998" y="3662048"/>
            <a:ext cx="1275999" cy="192043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1" name="Shape 91"/>
          <p:cNvSpPr txBox="1"/>
          <p:nvPr/>
        </p:nvSpPr>
        <p:spPr>
          <a:xfrm>
            <a:off x="3564587" y="5683650"/>
            <a:ext cx="2319599" cy="3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Jessica Ferreira, Nursing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8275" y="3560875"/>
            <a:ext cx="1338674" cy="21227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3" name="Shape 93"/>
          <p:cNvSpPr txBox="1"/>
          <p:nvPr/>
        </p:nvSpPr>
        <p:spPr>
          <a:xfrm>
            <a:off x="6154925" y="5683650"/>
            <a:ext cx="1898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Justin Waller, EE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5587" y="3560887"/>
            <a:ext cx="1485575" cy="212277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5" name="Shape 95"/>
          <p:cNvSpPr txBox="1"/>
          <p:nvPr/>
        </p:nvSpPr>
        <p:spPr>
          <a:xfrm>
            <a:off x="1159325" y="5687250"/>
            <a:ext cx="18981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Mitchell Dawson, EE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903650" y="2811825"/>
            <a:ext cx="5336700" cy="84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December 3rd, 2015</a:t>
            </a:r>
          </a:p>
        </p:txBody>
      </p:sp>
      <p:sp>
        <p:nvSpPr>
          <p:cNvPr id="97" name="Shape 97"/>
          <p:cNvSpPr txBox="1"/>
          <p:nvPr>
            <p:ph type="ctrTitle"/>
          </p:nvPr>
        </p:nvSpPr>
        <p:spPr>
          <a:xfrm>
            <a:off x="1916275" y="1685900"/>
            <a:ext cx="5336700" cy="940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Team Mellon A.D.S.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375" y="3938083"/>
            <a:ext cx="2568200" cy="19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Sensor System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47375" y="1300325"/>
            <a:ext cx="60536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Requirements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Records people entering and leaving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Ensures safety of residents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Implementation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IR/X-beam sensors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Raspberry pi Camera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2000"/>
              <a:t>        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812" y="1300325"/>
            <a:ext cx="2827324" cy="226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6358375" y="3267300"/>
            <a:ext cx="4205999" cy="70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/>
              <a:t>http://nabcoentrances.com/our-company/news/</a:t>
            </a:r>
          </a:p>
        </p:txBody>
      </p:sp>
      <p:sp>
        <p:nvSpPr>
          <p:cNvPr id="176" name="Shape 176"/>
          <p:cNvSpPr/>
          <p:nvPr/>
        </p:nvSpPr>
        <p:spPr>
          <a:xfrm>
            <a:off x="7277700" y="4175950"/>
            <a:ext cx="1454400" cy="7412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25" y="3635746"/>
            <a:ext cx="3200450" cy="2407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304800" y="5617575"/>
            <a:ext cx="4819200" cy="94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/>
              <a:t>http://sacramento.cbslocal.com/2011/01/15/gas-station-bathroom-camera-unnerves-customers/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Free Body Diagram on the Door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2787"/>
            <a:ext cx="9143998" cy="445242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217575" y="1229700"/>
            <a:ext cx="2374200" cy="3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8375" y="3938083"/>
            <a:ext cx="2568200" cy="19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6991475" y="5126100"/>
            <a:ext cx="1454400" cy="7412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400" y="1423225"/>
            <a:ext cx="6192924" cy="45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8375" y="3938083"/>
            <a:ext cx="2568200" cy="19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Four-Bar-Linkage</a:t>
            </a:r>
          </a:p>
        </p:txBody>
      </p:sp>
      <p:sp>
        <p:nvSpPr>
          <p:cNvPr id="198" name="Shape 198"/>
          <p:cNvSpPr/>
          <p:nvPr/>
        </p:nvSpPr>
        <p:spPr>
          <a:xfrm>
            <a:off x="6957750" y="5126100"/>
            <a:ext cx="1454400" cy="7412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3967900" y="4950350"/>
            <a:ext cx="524699" cy="102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 rot="5400000">
            <a:off x="4854924" y="4076849"/>
            <a:ext cx="524699" cy="157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375" y="3938083"/>
            <a:ext cx="2568200" cy="19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Calculation Results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9752550" y="3376975"/>
            <a:ext cx="5448600" cy="63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09" name="Shape 209"/>
          <p:cNvGraphicFramePr/>
          <p:nvPr/>
        </p:nvGraphicFramePr>
        <p:xfrm>
          <a:off x="673075" y="134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{5A2011EB-F33D-4ABD-9CC7-71590D815BA1}</a:tableStyleId>
              </a:tblPr>
              <a:tblGrid>
                <a:gridCol w="1556200"/>
                <a:gridCol w="2357775"/>
                <a:gridCol w="2948500"/>
                <a:gridCol w="1240150"/>
              </a:tblGrid>
              <a:tr h="418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Component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Calculated Value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Actual Value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Cost ($)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066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Motor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0.0027 HP 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@ 42 lb-in &amp; 4 rpm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0.033 HP 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@ 63.6 lb-in &amp; 17.6 rpm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321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3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Spring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10 lb-in/rad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16 lb-in Max Torque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53.55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3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Damper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22 lb-in-s/rad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~40 lb-in-s/rad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37.38</a:t>
                      </a:r>
                    </a:p>
                  </a:txBody>
                  <a:tcPr marT="19050" marB="19050" marR="28575" marL="285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210" name="Shape 210"/>
          <p:cNvSpPr/>
          <p:nvPr/>
        </p:nvSpPr>
        <p:spPr>
          <a:xfrm>
            <a:off x="6957750" y="5126100"/>
            <a:ext cx="1454400" cy="7412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269383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Mechanical Assembly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75" y="2032675"/>
            <a:ext cx="3791075" cy="26343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18" name="Shape 218"/>
          <p:cNvSpPr txBox="1"/>
          <p:nvPr/>
        </p:nvSpPr>
        <p:spPr>
          <a:xfrm>
            <a:off x="4161678" y="3117226"/>
            <a:ext cx="7755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/>
              <a:t>vs.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575" y="2032675"/>
            <a:ext cx="3791074" cy="26192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System Power</a:t>
            </a:r>
          </a:p>
        </p:txBody>
      </p:sp>
      <p:graphicFrame>
        <p:nvGraphicFramePr>
          <p:cNvPr id="226" name="Shape 226"/>
          <p:cNvGraphicFramePr/>
          <p:nvPr/>
        </p:nvGraphicFramePr>
        <p:xfrm>
          <a:off x="952500" y="173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{8DEFF63A-50B4-4DBC-8EA6-0B6567768AF6}</a:tableStyleId>
              </a:tblPr>
              <a:tblGrid>
                <a:gridCol w="2413000"/>
                <a:gridCol w="2413000"/>
                <a:gridCol w="2413000"/>
              </a:tblGrid>
              <a:tr h="3991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5VDC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24VDC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120VAC</a:t>
                      </a:r>
                    </a:p>
                  </a:txBody>
                  <a:tcPr marT="91425" marB="91425" marR="91425" marL="91425"/>
                </a:tc>
              </a:tr>
              <a:tr h="960275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Raspberry Pi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RF Receiver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Clutch Driver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Clutch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Motor Driver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Motor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624" y="3207787"/>
            <a:ext cx="2284750" cy="228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3338700" y="5550100"/>
            <a:ext cx="24666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</a:rPr>
              <a:t>Triad Magnetics TCT40-01E07K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04800" y="72405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/>
              <a:t>Team Responsibilities and Schedule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 sz="2000"/>
              <a:t>Dan: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Build door frame to test - 1/18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3 key fob prototype tests - 2/26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/>
              <a:t>Justin: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Fully design power system - 2/12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/>
              <a:t>Mitch: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Purchase and integrate sensors - 1/8 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Coding and integration of Raspberry pi - 2/19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/>
              <a:t>Tom: 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Finish mounting bracket design - 12/18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Purchase all mechanical components - 1/8</a:t>
            </a:r>
          </a:p>
          <a:p>
            <a:pPr indent="-355600" lvl="0" marL="457200">
              <a:spcBef>
                <a:spcPts val="0"/>
              </a:spcBef>
              <a:buSzPct val="100000"/>
            </a:pPr>
            <a:r>
              <a:rPr lang="en-US" sz="2000"/>
              <a:t>Assemble mechanical components - 3/11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CDR Deliverables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Working Prototype</a:t>
            </a:r>
          </a:p>
          <a:p>
            <a:pPr indent="-355600" lvl="0" marL="914400" rtl="0">
              <a:spcBef>
                <a:spcPts val="0"/>
              </a:spcBef>
              <a:buSzPct val="100000"/>
            </a:pPr>
            <a:r>
              <a:rPr lang="en-US" sz="2000"/>
              <a:t>Enhance RF Security</a:t>
            </a:r>
          </a:p>
          <a:p>
            <a:pPr indent="-355600" lvl="0" marL="914400" rtl="0">
              <a:spcBef>
                <a:spcPts val="0"/>
              </a:spcBef>
              <a:buSzPct val="100000"/>
            </a:pPr>
            <a:r>
              <a:rPr lang="en-US" sz="2000"/>
              <a:t>Power Systems</a:t>
            </a:r>
          </a:p>
          <a:p>
            <a:pPr indent="-355600" lvl="0" marL="914400" rtl="0">
              <a:spcBef>
                <a:spcPts val="0"/>
              </a:spcBef>
              <a:buSzPct val="100000"/>
            </a:pPr>
            <a:r>
              <a:rPr lang="en-US" sz="2000"/>
              <a:t>Sensor Control from Microprocessor</a:t>
            </a:r>
          </a:p>
          <a:p>
            <a:pPr indent="-355600" lvl="0" marL="914400" rtl="0">
              <a:spcBef>
                <a:spcPts val="0"/>
              </a:spcBef>
              <a:buSzPct val="100000"/>
            </a:pPr>
            <a:r>
              <a:rPr lang="en-US" sz="2000"/>
              <a:t>Clutch Control</a:t>
            </a:r>
          </a:p>
          <a:p>
            <a:pPr indent="-355600" lvl="0" marL="914400" rtl="0">
              <a:spcBef>
                <a:spcPts val="0"/>
              </a:spcBef>
              <a:buSzPct val="100000"/>
            </a:pPr>
            <a:r>
              <a:rPr lang="en-US" sz="2000"/>
              <a:t>Build Door/Door Frame for Testing</a:t>
            </a:r>
          </a:p>
          <a:p>
            <a:pPr indent="-355600" lvl="0" marL="914400" rtl="0">
              <a:spcBef>
                <a:spcPts val="0"/>
              </a:spcBef>
              <a:buSzPct val="100000"/>
            </a:pPr>
            <a:r>
              <a:rPr lang="en-US" sz="2000"/>
              <a:t>Ergonomic Key Fob</a:t>
            </a:r>
          </a:p>
          <a:p>
            <a:pPr indent="-355600" lvl="0" marL="914400" rtl="0">
              <a:spcBef>
                <a:spcPts val="0"/>
              </a:spcBef>
              <a:buSzPct val="100000"/>
            </a:pPr>
            <a:r>
              <a:rPr lang="en-US" sz="2000"/>
              <a:t>Clutch, Motor, Mounting System Integration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FPR Preparation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Exterior System Finalization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Full Integration with Applewood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Demonstration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269383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559883" y="6450859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269383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Introduction </a:t>
            </a:r>
          </a:p>
        </p:txBody>
      </p:sp>
      <p:sp>
        <p:nvSpPr>
          <p:cNvPr id="103" name="Shape 103"/>
          <p:cNvSpPr txBox="1"/>
          <p:nvPr>
            <p:ph idx="4294967295" type="body"/>
          </p:nvPr>
        </p:nvSpPr>
        <p:spPr>
          <a:xfrm>
            <a:off x="457200" y="1368750"/>
            <a:ext cx="82200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Centered around Applewood</a:t>
            </a:r>
          </a:p>
          <a:p>
            <a:pPr indent="-2286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Minimum care assisted living facility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Working through nursing department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Challenges faced at Applewood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Damage to doors from walkers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Inconvenience for residence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Observance of fire codes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</a:pPr>
            <a:r>
              <a:rPr lang="en-US"/>
              <a:t>Portable</a:t>
            </a:r>
          </a:p>
          <a:p>
            <a:pPr indent="0" lvl="0" marL="4572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200" y="3775675"/>
            <a:ext cx="3301849" cy="219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400" y="1423225"/>
            <a:ext cx="6192924" cy="45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3949925" y="4952500"/>
            <a:ext cx="524699" cy="106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 rot="5400000">
            <a:off x="4854924" y="4076849"/>
            <a:ext cx="524699" cy="157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Introduction (Video)</a:t>
            </a:r>
          </a:p>
        </p:txBody>
      </p:sp>
      <p:sp>
        <p:nvSpPr>
          <p:cNvPr id="111" name="Shape 111">
            <a:hlinkClick r:id="rId3"/>
          </p:cNvPr>
          <p:cNvSpPr/>
          <p:nvPr/>
        </p:nvSpPr>
        <p:spPr>
          <a:xfrm>
            <a:off x="1472500" y="1279400"/>
            <a:ext cx="6198999" cy="46492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Requirements </a:t>
            </a:r>
          </a:p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57200" y="1374750"/>
            <a:ext cx="8027699" cy="451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/>
              <a:t>Applewood &amp; Resident Needs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Follows building codes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Ergonomic Key Fob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Safety Features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Transferable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Reproducible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Aesthetic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/>
              <a:t>Additional Features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/>
              <a:t>Security &amp; Individuality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69383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824" y="1294025"/>
            <a:ext cx="6198927" cy="479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Function subsystems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Functioning fob to microcomputer communication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Sizing and purchasing of motor and clutch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Signal processing and motor/clutch control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Return to AppleWood for more detailed analysis of specific client needs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Door opening closing time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Tactile response (button sizes and strength required)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Clearance around door (wiring and portable clamp)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Finalize power requirements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Limitations on what we can modify</a:t>
            </a:r>
          </a:p>
          <a:p>
            <a:pPr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269383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Deliverables as Stated in PDR 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375" y="3938083"/>
            <a:ext cx="2568200" cy="19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RF Transmitter And Receiver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04800" y="1311050"/>
            <a:ext cx="8153399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Transmitter-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Four buttons Functionality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Uses CR2016 batteries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Based off PTC2262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Receiver- Adafruit 1098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Latching type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Based of PTC 2272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Pros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Easy implementation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Easy integration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Lack of security features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125" y="1311049"/>
            <a:ext cx="2568201" cy="19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8275" y="2252725"/>
            <a:ext cx="2365274" cy="177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6430275" y="4291575"/>
            <a:ext cx="712799" cy="5333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/>
              <a:t>Key Fob Ergonomics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0" y="1362050"/>
            <a:ext cx="5084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-US"/>
              <a:t>Discoveries: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Hated key fob around her neck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Liked the idea of fob on walker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Mobile enough to reach around the walker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b="1" lang="en-US"/>
              <a:t>Current Needs for Joan: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Fob clipped onto the walker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Colored Buttons</a:t>
            </a:r>
          </a:p>
          <a:p>
            <a:pPr indent="-228600" lvl="1" marL="914400">
              <a:spcBef>
                <a:spcPts val="0"/>
              </a:spcBef>
            </a:pPr>
            <a:r>
              <a:rPr lang="en-US"/>
              <a:t>On &amp; Off button separated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000" y="1403924"/>
            <a:ext cx="2791074" cy="209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6495425" y="3430475"/>
            <a:ext cx="22034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/>
              <a:t>http://www.keylessentryremotefob.com/v/vspfiles/photos/TWB1U819%20SUBARU-2.jpg</a:t>
            </a:r>
          </a:p>
        </p:txBody>
      </p:sp>
      <p:sp>
        <p:nvSpPr>
          <p:cNvPr id="153" name="Shape 153"/>
          <p:cNvSpPr/>
          <p:nvPr/>
        </p:nvSpPr>
        <p:spPr>
          <a:xfrm>
            <a:off x="7306325" y="1540262"/>
            <a:ext cx="581700" cy="610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8375" y="3938083"/>
            <a:ext cx="2568200" cy="19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6430275" y="4291575"/>
            <a:ext cx="712799" cy="5333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375" y="3938083"/>
            <a:ext cx="2568200" cy="198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269383" y="609600"/>
            <a:ext cx="8839199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Receiver and Microcomputer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0" y="1257525"/>
            <a:ext cx="5788800" cy="464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Requirements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Multiple inputs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Controls subsystems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Achieved capabilities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Receives input from transmitter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Motor Control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Still needed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Receive Sensor Inputs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IR/X Beam Sensor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Potentiometer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Clutch Control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State Analysis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7295675" y="4175950"/>
            <a:ext cx="1454400" cy="7412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575" y="1374776"/>
            <a:ext cx="3816350" cy="251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