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634281-9A4C-4082-B1DD-C3BBB56D51FD}">
  <a:tblStyle styleId="{1A634281-9A4C-4082-B1DD-C3BBB56D51F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57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19675" cy="37623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28237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398962" y="9555163"/>
            <a:ext cx="3363912" cy="4937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4398962" y="9555163"/>
            <a:ext cx="3365499" cy="495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398962" y="9555163"/>
            <a:ext cx="3367087" cy="496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398962" y="9555163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8" cy="45259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4398962" y="9555163"/>
            <a:ext cx="3363899" cy="49379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800" cy="451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08713" cy="45164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16500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6"/>
            <a:ext cx="4516436" cy="8220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lvl="1" indent="-285750" algn="l" rtl="0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lvl="2" indent="-228600" algn="l" rtl="0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lvl="3" indent="-228600" algn="l" rtl="0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lvl="4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lvl="5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lvl="6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lvl="7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lvl="8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 rot="5400000">
            <a:off x="5313362" y="2757487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1127125" y="777875"/>
            <a:ext cx="4673600" cy="6013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lvl="1" indent="-285750" algn="l" rtl="0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lvl="2" indent="-228600" algn="l" rtl="0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lvl="3" indent="-228600" algn="l" rtl="0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lvl="4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lvl="5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lvl="6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lvl="7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lvl="8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l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lvl="1" indent="-285750" algn="l" rtl="0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lvl="2" indent="-228600" algn="l" rtl="0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lvl="3" indent="-228600" algn="l" rtl="0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lvl="4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lvl="5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lvl="6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lvl="7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lvl="8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0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8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6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4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4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4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4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4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3838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3437" y="1604962"/>
            <a:ext cx="4033837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2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0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9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9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9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9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9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lvl="1" indent="0" rtl="0">
              <a:spcBef>
                <a:spcPts val="0"/>
              </a:spcBef>
              <a:buFont typeface="Verdana"/>
              <a:buNone/>
              <a:defRPr sz="1200"/>
            </a:lvl2pPr>
            <a:lvl3pPr marL="914400" lvl="2" indent="0" rtl="0">
              <a:spcBef>
                <a:spcPts val="0"/>
              </a:spcBef>
              <a:buFont typeface="Verdana"/>
              <a:buNone/>
              <a:defRPr sz="1000"/>
            </a:lvl3pPr>
            <a:lvl4pPr marL="1371600" lvl="3" indent="0" rtl="0">
              <a:spcBef>
                <a:spcPts val="0"/>
              </a:spcBef>
              <a:buFont typeface="Verdana"/>
              <a:buNone/>
              <a:defRPr sz="900"/>
            </a:lvl4pPr>
            <a:lvl5pPr marL="1828800" lvl="4" indent="0" rtl="0">
              <a:spcBef>
                <a:spcPts val="0"/>
              </a:spcBef>
              <a:buFont typeface="Verdana"/>
              <a:buNone/>
              <a:defRPr sz="900"/>
            </a:lvl5pPr>
            <a:lvl6pPr marL="2286000" lvl="5" indent="0" rtl="0">
              <a:spcBef>
                <a:spcPts val="0"/>
              </a:spcBef>
              <a:buFont typeface="Verdana"/>
              <a:buNone/>
              <a:defRPr sz="900"/>
            </a:lvl6pPr>
            <a:lvl7pPr marL="2743200" lvl="6" indent="0" rtl="0">
              <a:spcBef>
                <a:spcPts val="0"/>
              </a:spcBef>
              <a:buFont typeface="Verdana"/>
              <a:buNone/>
              <a:defRPr sz="900"/>
            </a:lvl7pPr>
            <a:lvl8pPr marL="3200400" lvl="7" indent="0" rtl="0">
              <a:spcBef>
                <a:spcPts val="0"/>
              </a:spcBef>
              <a:buFont typeface="Verdana"/>
              <a:buNone/>
              <a:defRPr sz="900"/>
            </a:lvl8pPr>
            <a:lvl9pPr marL="3657600" lvl="8" indent="0" rtl="0">
              <a:spcBef>
                <a:spcPts val="0"/>
              </a:spcBef>
              <a:buFont typeface="Verdana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14300"/>
            <a:ext cx="259238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8382000" y="6172200"/>
            <a:ext cx="609599" cy="3063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163513" y="6172200"/>
            <a:ext cx="4824412" cy="301624"/>
          </a:xfrm>
          <a:prstGeom prst="rect">
            <a:avLst/>
          </a:prstGeom>
          <a:noFill/>
          <a:ln>
            <a:noFill/>
          </a:ln>
        </p:spPr>
        <p:txBody>
          <a:bodyPr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2" name="Shape 22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3" name="Shape 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2133600" y="2632075"/>
            <a:ext cx="4267199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6156325" y="5943600"/>
            <a:ext cx="30130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0" y="1219200"/>
            <a:ext cx="9144000" cy="1587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" name="Shape 26"/>
          <p:cNvSpPr/>
          <p:nvPr/>
        </p:nvSpPr>
        <p:spPr>
          <a:xfrm>
            <a:off x="1676400" y="830262"/>
            <a:ext cx="1219199" cy="473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163513" y="6172200"/>
            <a:ext cx="4824412" cy="301624"/>
          </a:xfrm>
          <a:prstGeom prst="rect">
            <a:avLst/>
          </a:prstGeom>
          <a:noFill/>
          <a:ln>
            <a:noFill/>
          </a:ln>
        </p:spPr>
        <p:txBody>
          <a:bodyPr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9" name="Shape 29"/>
          <p:cNvCxnSpPr/>
          <p:nvPr/>
        </p:nvCxnSpPr>
        <p:spPr>
          <a:xfrm>
            <a:off x="0" y="6096000"/>
            <a:ext cx="9144000" cy="1587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4" cy="1133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0075" cy="451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28600" algn="l" rtl="0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228600" algn="l" rtl="0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557963" y="6172200"/>
            <a:ext cx="2509837" cy="304867"/>
          </a:xfrm>
          <a:prstGeom prst="rect">
            <a:avLst/>
          </a:prstGeom>
          <a:noFill/>
          <a:ln>
            <a:noFill/>
          </a:ln>
        </p:spPr>
        <p:txBody>
          <a:bodyPr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xxx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story/news/nation/2015/10/21/drone-rulebreaking-geofencing-dianne-feinstein-charles-schumer/74292314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inonline.com/aviation-news/aerospace/2015-03-13/easa-issues-regulatory-approach-drones-europe" TargetMode="External"/><Relationship Id="rId5" Type="http://schemas.openxmlformats.org/officeDocument/2006/relationships/hyperlink" Target="http://www.wired.com/2015/02/white-house-drone/" TargetMode="External"/><Relationship Id="rId4" Type="http://schemas.openxmlformats.org/officeDocument/2006/relationships/hyperlink" Target="http://www.kgns.tv/home/headlines/Department-of-Homeland-Secuiryt-issues-warning-on-320541622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1493574"/>
            <a:ext cx="9144000" cy="54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ASPECTS:  Airport Secure Perimeter Control System</a:t>
            </a:r>
          </a:p>
        </p:txBody>
      </p:sp>
      <p:sp>
        <p:nvSpPr>
          <p:cNvPr id="78" name="Shape 78"/>
          <p:cNvSpPr/>
          <p:nvPr/>
        </p:nvSpPr>
        <p:spPr>
          <a:xfrm>
            <a:off x="63500" y="-893762"/>
            <a:ext cx="2466974" cy="18478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3500" y="-877887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9096375" y="233362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55575" y="103188"/>
            <a:ext cx="184149" cy="354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14337" y="1581150"/>
            <a:ext cx="185736" cy="352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304800" y="609600"/>
            <a:ext cx="8839199" cy="5476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Preliminary Design Review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889250" y="6440487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133600" y="5266775"/>
            <a:ext cx="6383699" cy="9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2: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Chris Boselli, Sandra McQueen, Jason Danis, Alex Breger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October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22</a:t>
            </a: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2015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t="-3669" b="3670"/>
          <a:stretch/>
        </p:blipFill>
        <p:spPr>
          <a:xfrm>
            <a:off x="2133600" y="1897605"/>
            <a:ext cx="4685124" cy="319927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939300" y="1814125"/>
            <a:ext cx="7265399" cy="192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Requirements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58875" y="459800"/>
            <a:ext cx="12819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Inputs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039775" y="1512112"/>
            <a:ext cx="4978500" cy="434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GPS data updating multiple times per second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Adafruit Ultimate GPS for pinpointing UAV location, 10 Hz update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Existing cellular infrastructure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Microcontroller communicates with user via 3G/4G antenna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Coordinates of Geofenced zones, retrieved from online database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Printed Circuit Board housing controller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Raspberry Pi receives GPS data, determines proximity to Geofenced area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38908" r="7275"/>
          <a:stretch/>
        </p:blipFill>
        <p:spPr>
          <a:xfrm>
            <a:off x="158873" y="1405100"/>
            <a:ext cx="3682803" cy="45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66650" y="516450"/>
            <a:ext cx="16367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Outputs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32100" y="1340000"/>
            <a:ext cx="5856300" cy="160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Alert at user interface allowing </a:t>
            </a:r>
            <a:r>
              <a:rPr lang="en-US" sz="1800" b="1">
                <a:solidFill>
                  <a:schemeClr val="dk1"/>
                </a:solidFill>
              </a:rPr>
              <a:t>&gt;10 seconds</a:t>
            </a:r>
            <a:r>
              <a:rPr lang="en-US" sz="1800">
                <a:solidFill>
                  <a:schemeClr val="dk1"/>
                </a:solidFill>
              </a:rPr>
              <a:t> advance warning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1000 ft buffer zone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9144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250" y="1339987"/>
            <a:ext cx="2641049" cy="43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647575" y="2373850"/>
            <a:ext cx="1765200" cy="1820100"/>
          </a:xfrm>
          <a:prstGeom prst="rect">
            <a:avLst/>
          </a:prstGeom>
          <a:solidFill>
            <a:srgbClr val="D9D9D9"/>
          </a:solidFill>
          <a:ln w="7620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756700" y="2490300"/>
            <a:ext cx="1539599" cy="4521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rgbClr val="D3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7131650" y="2490300"/>
            <a:ext cx="1519199" cy="4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b="1">
                <a:latin typeface="Cambria"/>
                <a:ea typeface="Cambria"/>
                <a:cs typeface="Cambria"/>
                <a:sym typeface="Cambria"/>
              </a:rPr>
              <a:t>WARNING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567400" y="2817625"/>
            <a:ext cx="1907999" cy="11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Your aircraft is approaching Bradley International Airport. </a:t>
            </a:r>
          </a:p>
        </p:txBody>
      </p:sp>
      <p:sp>
        <p:nvSpPr>
          <p:cNvPr id="205" name="Shape 205"/>
          <p:cNvSpPr/>
          <p:nvPr/>
        </p:nvSpPr>
        <p:spPr>
          <a:xfrm>
            <a:off x="6874350" y="2576100"/>
            <a:ext cx="306299" cy="281999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2104650" y="2817625"/>
            <a:ext cx="3885599" cy="31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Stimulation of Auto-Pilot function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Return-to-Launch activated from Raspberry Pi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b="1">
                <a:solidFill>
                  <a:schemeClr val="dk1"/>
                </a:solidFill>
              </a:rPr>
              <a:t>Safe airspace</a:t>
            </a:r>
            <a:r>
              <a:rPr lang="en-US" sz="1800">
                <a:solidFill>
                  <a:schemeClr val="dk1"/>
                </a:solidFill>
              </a:rPr>
              <a:t> for passenger and commercial vehicles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Eliminates risk of accidents caused by user error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909625" y="2551575"/>
            <a:ext cx="271200" cy="3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!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62825" y="4938650"/>
            <a:ext cx="1931699" cy="534899"/>
          </a:xfrm>
          <a:prstGeom prst="rect">
            <a:avLst/>
          </a:prstGeom>
          <a:solidFill>
            <a:srgbClr val="EBFB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4475" y="469800"/>
            <a:ext cx="1741199" cy="71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</a:rPr>
              <a:t>The UAV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501975" y="1638850"/>
            <a:ext cx="4276800" cy="41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Desired quadcopter specifications: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Replaceable battery that allows sufficient flight time between charges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Flight controller with data input port (USB, SPI,...)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914400" lvl="1" indent="-342900">
              <a:spcBef>
                <a:spcPts val="0"/>
              </a:spcBef>
              <a:buSzPct val="100000"/>
              <a:buChar char="○"/>
            </a:pPr>
            <a:r>
              <a:rPr lang="en-US" sz="1800"/>
              <a:t>Falls within reasonable price range for Proof-of-Concept with lower-end UAVs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l="13551" r="4319"/>
          <a:stretch/>
        </p:blipFill>
        <p:spPr>
          <a:xfrm rot="5400000">
            <a:off x="12" y="1578812"/>
            <a:ext cx="3301450" cy="301632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104424" y="3269749"/>
            <a:ext cx="3113024" cy="23360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9" name="Shape 219"/>
          <p:cNvSpPr txBox="1"/>
          <p:nvPr/>
        </p:nvSpPr>
        <p:spPr>
          <a:xfrm>
            <a:off x="488650" y="4907200"/>
            <a:ext cx="1862400" cy="47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Looking inside 3DR’s Iris</a:t>
            </a:r>
            <a:r>
              <a:rPr lang="en-US" b="1" i="1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quadcopter</a:t>
            </a:r>
          </a:p>
        </p:txBody>
      </p:sp>
      <p:sp>
        <p:nvSpPr>
          <p:cNvPr id="220" name="Shape 220"/>
          <p:cNvSpPr/>
          <p:nvPr/>
        </p:nvSpPr>
        <p:spPr>
          <a:xfrm>
            <a:off x="3346475" y="4321900"/>
            <a:ext cx="926699" cy="585299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19365" b="8484"/>
          <a:stretch/>
        </p:blipFill>
        <p:spPr>
          <a:xfrm>
            <a:off x="214225" y="1342675"/>
            <a:ext cx="1534850" cy="110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97650" y="555300"/>
            <a:ext cx="2299800" cy="49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UAV Models</a:t>
            </a:r>
          </a:p>
        </p:txBody>
      </p:sp>
      <p:graphicFrame>
        <p:nvGraphicFramePr>
          <p:cNvPr id="229" name="Shape 229"/>
          <p:cNvGraphicFramePr/>
          <p:nvPr/>
        </p:nvGraphicFramePr>
        <p:xfrm>
          <a:off x="1827337" y="25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{1A634281-9A4C-4082-B1DD-C3BBB56D51FD}</a:tableStyleId>
              </a:tblPr>
              <a:tblGrid>
                <a:gridCol w="2734100"/>
                <a:gridCol w="1139675"/>
                <a:gridCol w="897225"/>
                <a:gridCol w="718325"/>
              </a:tblGrid>
              <a:tr h="4692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Flight Time (minutes)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GPS Enabled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Price (USD)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</a:tr>
              <a:tr h="645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SeresRoad CXHOBBY CX-20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320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</a:tr>
              <a:tr h="5437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Storm RC X3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12-15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300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</a:tr>
              <a:tr h="488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Parrot AR Drone 2.0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b="1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349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</a:tr>
              <a:tr h="4512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800" b="1"/>
                        <a:t>Custom Arduino-based Quadcopter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~12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No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~400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419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BFF"/>
                    </a:solidFill>
                  </a:tcPr>
                </a:tc>
              </a:tr>
            </a:tbl>
          </a:graphicData>
        </a:graphic>
      </p:graphicFrame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6675" y="1342674"/>
            <a:ext cx="1942783" cy="11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275" y="1272735"/>
            <a:ext cx="2474650" cy="12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4675" y="1272735"/>
            <a:ext cx="1824724" cy="12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754068" y="4609827"/>
            <a:ext cx="2034071" cy="1189187"/>
          </a:xfrm>
          <a:prstGeom prst="cloud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619975" y="1425650"/>
            <a:ext cx="5792999" cy="3016199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827926" y="1537418"/>
            <a:ext cx="2692200" cy="2313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2061791" y="1512799"/>
            <a:ext cx="2394900" cy="2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Geofencing Module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(Custom PCB)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2027175" y="1815587"/>
            <a:ext cx="953999" cy="2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/>
          </a:p>
        </p:txBody>
      </p:sp>
      <p:sp>
        <p:nvSpPr>
          <p:cNvPr id="245" name="Shape 245"/>
          <p:cNvSpPr txBox="1"/>
          <p:nvPr/>
        </p:nvSpPr>
        <p:spPr>
          <a:xfrm>
            <a:off x="3403180" y="1871290"/>
            <a:ext cx="831600" cy="2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900"/>
          </a:p>
        </p:txBody>
      </p:sp>
      <p:sp>
        <p:nvSpPr>
          <p:cNvPr id="246" name="Shape 246"/>
          <p:cNvSpPr/>
          <p:nvPr/>
        </p:nvSpPr>
        <p:spPr>
          <a:xfrm>
            <a:off x="4928900" y="2638950"/>
            <a:ext cx="2394900" cy="1712999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5118200" y="2738925"/>
            <a:ext cx="2565000" cy="96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Drone Flight Control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(Already Installed)</a:t>
            </a:r>
          </a:p>
        </p:txBody>
      </p:sp>
      <p:sp>
        <p:nvSpPr>
          <p:cNvPr id="248" name="Shape 248"/>
          <p:cNvSpPr/>
          <p:nvPr/>
        </p:nvSpPr>
        <p:spPr>
          <a:xfrm>
            <a:off x="4057075" y="4592899"/>
            <a:ext cx="3266699" cy="1282199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4362178" y="4763517"/>
            <a:ext cx="2961600" cy="2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400"/>
              <a:t>User/Airport Device with Notification App</a:t>
            </a:r>
          </a:p>
        </p:txBody>
      </p:sp>
      <p:sp>
        <p:nvSpPr>
          <p:cNvPr id="250" name="Shape 250"/>
          <p:cNvSpPr/>
          <p:nvPr/>
        </p:nvSpPr>
        <p:spPr>
          <a:xfrm>
            <a:off x="5118200" y="1521261"/>
            <a:ext cx="2033999" cy="1102199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5318436" y="1500511"/>
            <a:ext cx="2205599" cy="24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Drone I/O Subsystem</a:t>
            </a:r>
            <a:r>
              <a:rPr lang="en-US" sz="1800"/>
              <a:t> 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613378" y="2292824"/>
            <a:ext cx="1043700" cy="2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/>
          </a:p>
          <a:p>
            <a:pPr lvl="0" algn="ctr" rtl="0">
              <a:spcBef>
                <a:spcPts val="0"/>
              </a:spcBef>
              <a:buNone/>
            </a:pPr>
            <a:endParaRPr sz="900"/>
          </a:p>
        </p:txBody>
      </p:sp>
      <p:sp>
        <p:nvSpPr>
          <p:cNvPr id="253" name="Shape 253"/>
          <p:cNvSpPr txBox="1"/>
          <p:nvPr/>
        </p:nvSpPr>
        <p:spPr>
          <a:xfrm>
            <a:off x="1619962" y="4078008"/>
            <a:ext cx="1433099" cy="2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Drone Body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5360802" y="3619071"/>
            <a:ext cx="1382700" cy="3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</p:txBody>
      </p:sp>
      <p:cxnSp>
        <p:nvCxnSpPr>
          <p:cNvPr id="255" name="Shape 255"/>
          <p:cNvCxnSpPr/>
          <p:nvPr/>
        </p:nvCxnSpPr>
        <p:spPr>
          <a:xfrm>
            <a:off x="6135243" y="2471044"/>
            <a:ext cx="0" cy="3804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6" name="Shape 256"/>
          <p:cNvCxnSpPr/>
          <p:nvPr/>
        </p:nvCxnSpPr>
        <p:spPr>
          <a:xfrm>
            <a:off x="4315994" y="2050567"/>
            <a:ext cx="1044900" cy="434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7" name="Shape 257"/>
          <p:cNvSpPr txBox="1"/>
          <p:nvPr/>
        </p:nvSpPr>
        <p:spPr>
          <a:xfrm>
            <a:off x="2035037" y="4763517"/>
            <a:ext cx="2205599" cy="2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200"/>
              <a:t>  </a:t>
            </a:r>
            <a:r>
              <a:rPr lang="en-US" sz="2400"/>
              <a:t> Internet</a:t>
            </a:r>
          </a:p>
        </p:txBody>
      </p:sp>
      <p:cxnSp>
        <p:nvCxnSpPr>
          <p:cNvPr id="258" name="Shape 258"/>
          <p:cNvCxnSpPr/>
          <p:nvPr/>
        </p:nvCxnSpPr>
        <p:spPr>
          <a:xfrm rot="10800000" flipH="1">
            <a:off x="3571550" y="5071025"/>
            <a:ext cx="669300" cy="1199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endCxn id="257" idx="0"/>
          </p:cNvCxnSpPr>
          <p:nvPr/>
        </p:nvCxnSpPr>
        <p:spPr>
          <a:xfrm rot="-5400000" flipH="1">
            <a:off x="2478887" y="4104567"/>
            <a:ext cx="1053000" cy="264900"/>
          </a:xfrm>
          <a:prstGeom prst="bentConnector3">
            <a:avLst>
              <a:gd name="adj1" fmla="val 40957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0" name="Shape 260"/>
          <p:cNvSpPr txBox="1"/>
          <p:nvPr/>
        </p:nvSpPr>
        <p:spPr>
          <a:xfrm>
            <a:off x="210675" y="553150"/>
            <a:ext cx="6077100" cy="5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High Level Block Diagram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210675" y="553150"/>
            <a:ext cx="5634000" cy="5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Detailed Block Diagram</a:t>
            </a:r>
          </a:p>
        </p:txBody>
      </p:sp>
      <p:sp>
        <p:nvSpPr>
          <p:cNvPr id="268" name="Shape 268"/>
          <p:cNvSpPr/>
          <p:nvPr/>
        </p:nvSpPr>
        <p:spPr>
          <a:xfrm>
            <a:off x="1151175" y="1412900"/>
            <a:ext cx="6532799" cy="2859899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385696" y="1527791"/>
            <a:ext cx="3035699" cy="2377799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0" name="Shape 270"/>
          <p:cNvCxnSpPr>
            <a:endCxn id="271" idx="1"/>
          </p:cNvCxnSpPr>
          <p:nvPr/>
        </p:nvCxnSpPr>
        <p:spPr>
          <a:xfrm rot="-5400000" flipH="1">
            <a:off x="2436816" y="2165464"/>
            <a:ext cx="804300" cy="433500"/>
          </a:xfrm>
          <a:prstGeom prst="curvedConnector2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2" name="Shape 272"/>
          <p:cNvCxnSpPr>
            <a:endCxn id="273" idx="1"/>
          </p:cNvCxnSpPr>
          <p:nvPr/>
        </p:nvCxnSpPr>
        <p:spPr>
          <a:xfrm rot="-5400000" flipH="1">
            <a:off x="2408616" y="2843782"/>
            <a:ext cx="899400" cy="394800"/>
          </a:xfrm>
          <a:prstGeom prst="curvedConnector2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4" name="Shape 274"/>
          <p:cNvSpPr/>
          <p:nvPr/>
        </p:nvSpPr>
        <p:spPr>
          <a:xfrm>
            <a:off x="1578470" y="1841107"/>
            <a:ext cx="1125899" cy="819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71" name="Shape 271"/>
          <p:cNvSpPr/>
          <p:nvPr/>
        </p:nvSpPr>
        <p:spPr>
          <a:xfrm>
            <a:off x="3055716" y="2492464"/>
            <a:ext cx="1125899" cy="583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75" name="Shape 275"/>
          <p:cNvSpPr/>
          <p:nvPr/>
        </p:nvSpPr>
        <p:spPr>
          <a:xfrm>
            <a:off x="1578420" y="2992781"/>
            <a:ext cx="899400" cy="776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76" name="Shape 276"/>
          <p:cNvSpPr txBox="1"/>
          <p:nvPr/>
        </p:nvSpPr>
        <p:spPr>
          <a:xfrm>
            <a:off x="1649425" y="1502484"/>
            <a:ext cx="2700900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Our Geofencing Module (PCB enclosure)</a:t>
            </a:r>
          </a:p>
        </p:txBody>
      </p:sp>
      <p:sp>
        <p:nvSpPr>
          <p:cNvPr id="277" name="Shape 277"/>
          <p:cNvSpPr/>
          <p:nvPr/>
        </p:nvSpPr>
        <p:spPr>
          <a:xfrm>
            <a:off x="3065342" y="1763174"/>
            <a:ext cx="1125899" cy="583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78" name="Shape 278"/>
          <p:cNvSpPr txBox="1"/>
          <p:nvPr/>
        </p:nvSpPr>
        <p:spPr>
          <a:xfrm>
            <a:off x="3172597" y="2465509"/>
            <a:ext cx="937500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ADS-B Out Subsystem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1610388" y="1813735"/>
            <a:ext cx="1076100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-US" sz="900">
                <a:solidFill>
                  <a:srgbClr val="000000"/>
                </a:solidFill>
              </a:rPr>
              <a:t>Controller (Raspberry Pi)</a:t>
            </a:r>
          </a:p>
          <a:p>
            <a:pPr lvl="0" algn="ctr" rtl="0">
              <a:spcBef>
                <a:spcPts val="0"/>
              </a:spcBef>
              <a:buNone/>
            </a:pPr>
            <a:endParaRPr sz="900"/>
          </a:p>
        </p:txBody>
      </p:sp>
      <p:sp>
        <p:nvSpPr>
          <p:cNvPr id="280" name="Shape 280"/>
          <p:cNvSpPr txBox="1"/>
          <p:nvPr/>
        </p:nvSpPr>
        <p:spPr>
          <a:xfrm>
            <a:off x="1578470" y="2987816"/>
            <a:ext cx="8994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GPS In Subsystem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3162109" y="1870994"/>
            <a:ext cx="937500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Wired Drone Interface</a:t>
            </a:r>
          </a:p>
        </p:txBody>
      </p:sp>
      <p:sp>
        <p:nvSpPr>
          <p:cNvPr id="282" name="Shape 282"/>
          <p:cNvSpPr/>
          <p:nvPr/>
        </p:nvSpPr>
        <p:spPr>
          <a:xfrm>
            <a:off x="1692792" y="3378931"/>
            <a:ext cx="687900" cy="27269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GPS Antenna</a:t>
            </a:r>
          </a:p>
        </p:txBody>
      </p:sp>
      <p:sp>
        <p:nvSpPr>
          <p:cNvPr id="283" name="Shape 283"/>
          <p:cNvSpPr/>
          <p:nvPr/>
        </p:nvSpPr>
        <p:spPr>
          <a:xfrm>
            <a:off x="5096137" y="2660100"/>
            <a:ext cx="2294099" cy="1516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5154552" y="3905587"/>
            <a:ext cx="1842599" cy="12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Drone Flight Control System</a:t>
            </a:r>
          </a:p>
        </p:txBody>
      </p:sp>
      <p:sp>
        <p:nvSpPr>
          <p:cNvPr id="285" name="Shape 285"/>
          <p:cNvSpPr/>
          <p:nvPr/>
        </p:nvSpPr>
        <p:spPr>
          <a:xfrm>
            <a:off x="5364400" y="2784416"/>
            <a:ext cx="1708500" cy="11532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86" name="Shape 286"/>
          <p:cNvSpPr/>
          <p:nvPr/>
        </p:nvSpPr>
        <p:spPr>
          <a:xfrm>
            <a:off x="1729245" y="2283769"/>
            <a:ext cx="802199" cy="2898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Geofencing Code</a:t>
            </a:r>
          </a:p>
        </p:txBody>
      </p:sp>
      <p:sp>
        <p:nvSpPr>
          <p:cNvPr id="287" name="Shape 287"/>
          <p:cNvSpPr/>
          <p:nvPr/>
        </p:nvSpPr>
        <p:spPr>
          <a:xfrm>
            <a:off x="3131103" y="2830152"/>
            <a:ext cx="996599" cy="195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/>
              <a:t>ADS-B  Antenna</a:t>
            </a:r>
          </a:p>
        </p:txBody>
      </p:sp>
      <p:sp>
        <p:nvSpPr>
          <p:cNvPr id="288" name="Shape 288"/>
          <p:cNvSpPr/>
          <p:nvPr/>
        </p:nvSpPr>
        <p:spPr>
          <a:xfrm>
            <a:off x="3899390" y="4606405"/>
            <a:ext cx="3552000" cy="1222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 txBox="1"/>
          <p:nvPr/>
        </p:nvSpPr>
        <p:spPr>
          <a:xfrm>
            <a:off x="4027847" y="5549417"/>
            <a:ext cx="3656100" cy="2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200"/>
              <a:t>User/Airport Device with Notification App</a:t>
            </a:r>
          </a:p>
        </p:txBody>
      </p:sp>
      <p:sp>
        <p:nvSpPr>
          <p:cNvPr id="290" name="Shape 290"/>
          <p:cNvSpPr/>
          <p:nvPr/>
        </p:nvSpPr>
        <p:spPr>
          <a:xfrm>
            <a:off x="5096150" y="1507400"/>
            <a:ext cx="2294099" cy="115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5817180" y="1764879"/>
            <a:ext cx="851699" cy="7761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92" name="Shape 292"/>
          <p:cNvSpPr txBox="1"/>
          <p:nvPr/>
        </p:nvSpPr>
        <p:spPr>
          <a:xfrm>
            <a:off x="5096150" y="1491075"/>
            <a:ext cx="2486999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Drone IO System (e.g. PX4 or native USB)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5654550" y="2304309"/>
            <a:ext cx="1176900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USB </a:t>
            </a:r>
          </a:p>
          <a:p>
            <a:pPr lvl="0" algn="ctr" rtl="0">
              <a:spcBef>
                <a:spcPts val="0"/>
              </a:spcBef>
              <a:buNone/>
            </a:pPr>
            <a:endParaRPr sz="900"/>
          </a:p>
        </p:txBody>
      </p:sp>
      <p:cxnSp>
        <p:nvCxnSpPr>
          <p:cNvPr id="294" name="Shape 294"/>
          <p:cNvCxnSpPr>
            <a:endCxn id="277" idx="1"/>
          </p:cNvCxnSpPr>
          <p:nvPr/>
        </p:nvCxnSpPr>
        <p:spPr>
          <a:xfrm>
            <a:off x="2702942" y="2051174"/>
            <a:ext cx="362400" cy="39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5705163" y="2931930"/>
            <a:ext cx="1076100" cy="1853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Serial Digital In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154164" y="4004816"/>
            <a:ext cx="1616099" cy="2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/>
              <a:t>Drone Body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463450" y="3500350"/>
            <a:ext cx="1559099" cy="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900">
                <a:solidFill>
                  <a:srgbClr val="000000"/>
                </a:solidFill>
              </a:rPr>
              <a:t>Drone Flight Controller</a:t>
            </a:r>
          </a:p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900">
              <a:solidFill>
                <a:srgbClr val="000000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055716" y="3198982"/>
            <a:ext cx="1125899" cy="583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98" name="Shape 298"/>
          <p:cNvSpPr txBox="1"/>
          <p:nvPr/>
        </p:nvSpPr>
        <p:spPr>
          <a:xfrm>
            <a:off x="3149950" y="3207761"/>
            <a:ext cx="937500" cy="2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3G/4G Out</a:t>
            </a:r>
          </a:p>
        </p:txBody>
      </p:sp>
      <p:sp>
        <p:nvSpPr>
          <p:cNvPr id="299" name="Shape 299"/>
          <p:cNvSpPr/>
          <p:nvPr/>
        </p:nvSpPr>
        <p:spPr>
          <a:xfrm>
            <a:off x="3120464" y="3515900"/>
            <a:ext cx="996599" cy="195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00"/>
              <a:t>3G/4G Antenna</a:t>
            </a:r>
          </a:p>
        </p:txBody>
      </p:sp>
      <p:cxnSp>
        <p:nvCxnSpPr>
          <p:cNvPr id="300" name="Shape 300"/>
          <p:cNvCxnSpPr>
            <a:stCxn id="275" idx="0"/>
            <a:endCxn id="274" idx="2"/>
          </p:cNvCxnSpPr>
          <p:nvPr/>
        </p:nvCxnSpPr>
        <p:spPr>
          <a:xfrm rot="-5400000">
            <a:off x="1918470" y="2769731"/>
            <a:ext cx="332700" cy="1134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1" name="Shape 301"/>
          <p:cNvCxnSpPr>
            <a:stCxn id="291" idx="2"/>
            <a:endCxn id="295" idx="0"/>
          </p:cNvCxnSpPr>
          <p:nvPr/>
        </p:nvCxnSpPr>
        <p:spPr>
          <a:xfrm>
            <a:off x="6243030" y="2540979"/>
            <a:ext cx="300" cy="3909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2" name="Shape 302"/>
          <p:cNvCxnSpPr>
            <a:stCxn id="277" idx="3"/>
            <a:endCxn id="291" idx="1"/>
          </p:cNvCxnSpPr>
          <p:nvPr/>
        </p:nvCxnSpPr>
        <p:spPr>
          <a:xfrm>
            <a:off x="4191242" y="2055074"/>
            <a:ext cx="1626000" cy="978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3" name="Shape 303"/>
          <p:cNvSpPr/>
          <p:nvPr/>
        </p:nvSpPr>
        <p:spPr>
          <a:xfrm>
            <a:off x="5908982" y="1839998"/>
            <a:ext cx="687900" cy="2726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USB Power</a:t>
            </a:r>
          </a:p>
        </p:txBody>
      </p:sp>
      <p:cxnSp>
        <p:nvCxnSpPr>
          <p:cNvPr id="304" name="Shape 304"/>
          <p:cNvCxnSpPr>
            <a:stCxn id="303" idx="1"/>
            <a:endCxn id="269" idx="3"/>
          </p:cNvCxnSpPr>
          <p:nvPr/>
        </p:nvCxnSpPr>
        <p:spPr>
          <a:xfrm flipH="1">
            <a:off x="4421282" y="1976348"/>
            <a:ext cx="1487700" cy="7404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5" name="Shape 305"/>
          <p:cNvSpPr txBox="1"/>
          <p:nvPr/>
        </p:nvSpPr>
        <p:spPr>
          <a:xfrm>
            <a:off x="1720835" y="5570374"/>
            <a:ext cx="2486999" cy="2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200"/>
              <a:t>   Internet</a:t>
            </a:r>
          </a:p>
        </p:txBody>
      </p:sp>
      <p:sp>
        <p:nvSpPr>
          <p:cNvPr id="306" name="Shape 306"/>
          <p:cNvSpPr/>
          <p:nvPr/>
        </p:nvSpPr>
        <p:spPr>
          <a:xfrm>
            <a:off x="5499976" y="3328998"/>
            <a:ext cx="1486200" cy="3326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Flight Code (ArduPilot or existing autopilot software)</a:t>
            </a:r>
          </a:p>
        </p:txBody>
      </p:sp>
      <p:cxnSp>
        <p:nvCxnSpPr>
          <p:cNvPr id="307" name="Shape 307"/>
          <p:cNvCxnSpPr>
            <a:stCxn id="295" idx="2"/>
            <a:endCxn id="306" idx="0"/>
          </p:cNvCxnSpPr>
          <p:nvPr/>
        </p:nvCxnSpPr>
        <p:spPr>
          <a:xfrm>
            <a:off x="6243213" y="3117330"/>
            <a:ext cx="0" cy="2118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8" name="Shape 308"/>
          <p:cNvSpPr/>
          <p:nvPr/>
        </p:nvSpPr>
        <p:spPr>
          <a:xfrm>
            <a:off x="1785836" y="4614972"/>
            <a:ext cx="1486200" cy="1222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2241047" y="4844052"/>
            <a:ext cx="608100" cy="2898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Server Code</a:t>
            </a:r>
          </a:p>
        </p:txBody>
      </p:sp>
      <p:sp>
        <p:nvSpPr>
          <p:cNvPr id="310" name="Shape 310"/>
          <p:cNvSpPr/>
          <p:nvPr/>
        </p:nvSpPr>
        <p:spPr>
          <a:xfrm>
            <a:off x="1981904" y="4752809"/>
            <a:ext cx="1125899" cy="804299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000"/>
          </a:p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App Fetch Server (Raspberry Pi)</a:t>
            </a:r>
          </a:p>
        </p:txBody>
      </p:sp>
      <p:cxnSp>
        <p:nvCxnSpPr>
          <p:cNvPr id="311" name="Shape 311"/>
          <p:cNvCxnSpPr>
            <a:stCxn id="312" idx="3"/>
            <a:endCxn id="313" idx="1"/>
          </p:cNvCxnSpPr>
          <p:nvPr/>
        </p:nvCxnSpPr>
        <p:spPr>
          <a:xfrm>
            <a:off x="4958278" y="5160311"/>
            <a:ext cx="292200" cy="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>
            <a:stCxn id="313" idx="3"/>
            <a:endCxn id="315" idx="1"/>
          </p:cNvCxnSpPr>
          <p:nvPr/>
        </p:nvCxnSpPr>
        <p:spPr>
          <a:xfrm>
            <a:off x="6376409" y="5160306"/>
            <a:ext cx="372600" cy="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15" name="Shape 315"/>
          <p:cNvSpPr/>
          <p:nvPr/>
        </p:nvSpPr>
        <p:spPr>
          <a:xfrm>
            <a:off x="6748882" y="4825511"/>
            <a:ext cx="557700" cy="669599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000"/>
              <a:t>GUI</a:t>
            </a:r>
          </a:p>
        </p:txBody>
      </p:sp>
      <p:sp>
        <p:nvSpPr>
          <p:cNvPr id="313" name="Shape 313"/>
          <p:cNvSpPr/>
          <p:nvPr/>
        </p:nvSpPr>
        <p:spPr>
          <a:xfrm>
            <a:off x="5250509" y="4731006"/>
            <a:ext cx="1125899" cy="858599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/>
          </a:p>
          <a:p>
            <a:pPr lvl="0" algn="ctr" rtl="0">
              <a:spcBef>
                <a:spcPts val="0"/>
              </a:spcBef>
              <a:buNone/>
            </a:pPr>
            <a:endParaRPr sz="1000"/>
          </a:p>
          <a:p>
            <a:pPr lvl="0" algn="l" rtl="0">
              <a:spcBef>
                <a:spcPts val="0"/>
              </a:spcBef>
              <a:buNone/>
            </a:pPr>
            <a:endParaRPr sz="1000"/>
          </a:p>
          <a:p>
            <a:pPr lvl="0" algn="ctr" rtl="0">
              <a:spcBef>
                <a:spcPts val="0"/>
              </a:spcBef>
              <a:buNone/>
            </a:pPr>
            <a:r>
              <a:rPr lang="en-US" sz="900"/>
              <a:t>User Device Controller</a:t>
            </a:r>
          </a:p>
        </p:txBody>
      </p:sp>
      <p:sp>
        <p:nvSpPr>
          <p:cNvPr id="316" name="Shape 316"/>
          <p:cNvSpPr/>
          <p:nvPr/>
        </p:nvSpPr>
        <p:spPr>
          <a:xfrm>
            <a:off x="5468653" y="4852488"/>
            <a:ext cx="687900" cy="272699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App Code</a:t>
            </a:r>
          </a:p>
        </p:txBody>
      </p:sp>
      <p:sp>
        <p:nvSpPr>
          <p:cNvPr id="317" name="Shape 317"/>
          <p:cNvSpPr/>
          <p:nvPr/>
        </p:nvSpPr>
        <p:spPr>
          <a:xfrm>
            <a:off x="4188425" y="4929243"/>
            <a:ext cx="687900" cy="27269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800"/>
              <a:t>3G/4G Antenna</a:t>
            </a:r>
          </a:p>
        </p:txBody>
      </p:sp>
      <p:sp>
        <p:nvSpPr>
          <p:cNvPr id="312" name="Shape 312"/>
          <p:cNvSpPr/>
          <p:nvPr/>
        </p:nvSpPr>
        <p:spPr>
          <a:xfrm>
            <a:off x="4106578" y="4825511"/>
            <a:ext cx="851699" cy="6695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000"/>
              <a:t>3G/4G In</a:t>
            </a:r>
          </a:p>
        </p:txBody>
      </p:sp>
      <p:cxnSp>
        <p:nvCxnSpPr>
          <p:cNvPr id="318" name="Shape 318"/>
          <p:cNvCxnSpPr>
            <a:stCxn id="273" idx="2"/>
            <a:endCxn id="310" idx="0"/>
          </p:cNvCxnSpPr>
          <p:nvPr/>
        </p:nvCxnSpPr>
        <p:spPr>
          <a:xfrm rot="5400000">
            <a:off x="2596866" y="3730882"/>
            <a:ext cx="969900" cy="1073700"/>
          </a:xfrm>
          <a:prstGeom prst="bentConnector3">
            <a:avLst>
              <a:gd name="adj1" fmla="val 57969"/>
            </a:avLst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9" name="Shape 319"/>
          <p:cNvCxnSpPr>
            <a:stCxn id="310" idx="3"/>
            <a:endCxn id="312" idx="1"/>
          </p:cNvCxnSpPr>
          <p:nvPr/>
        </p:nvCxnSpPr>
        <p:spPr>
          <a:xfrm>
            <a:off x="3107804" y="5154959"/>
            <a:ext cx="998700" cy="54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0" name="Shape 320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128500" y="516425"/>
            <a:ext cx="6789600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Major Subsystems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3828225" y="2712225"/>
            <a:ext cx="5272799" cy="96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Subystem #2: Drone and I/O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74" y="1481550"/>
            <a:ext cx="3003325" cy="27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74" y="1750225"/>
            <a:ext cx="3003324" cy="358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62" y="2645587"/>
            <a:ext cx="2226149" cy="209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176" y="4131400"/>
            <a:ext cx="3464549" cy="141323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828225" y="1633950"/>
            <a:ext cx="5272799" cy="96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Subsystem #1: Installed Geofencing PCB Module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3828225" y="4579225"/>
            <a:ext cx="5272799" cy="96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Subsystem #4: User/Airport Alert Application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3828225" y="3544375"/>
            <a:ext cx="5272799" cy="96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</a:rPr>
              <a:t>Subsystem #3: App Fetch Server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Subsystem #1: Installed Geofencing PCB Module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00" y="3412325"/>
            <a:ext cx="1975149" cy="1799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1070050" y="1335075"/>
            <a:ext cx="7988699" cy="461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System #1: Installed Geofencing PCB Module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(1) GPS sensor component w/ antenna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(2) Rasberry-Pi controller component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Geofencing code subcomponent</a:t>
            </a:r>
          </a:p>
          <a:p>
            <a:pPr marL="1828800" lvl="3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-US" sz="1800">
                <a:solidFill>
                  <a:srgbClr val="FF0000"/>
                </a:solidFill>
              </a:rPr>
              <a:t>store geofencing coordinates (cylinder in 3D, circle in 2D)</a:t>
            </a:r>
          </a:p>
          <a:p>
            <a:pPr marL="1828800" lvl="3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-US" sz="1800">
                <a:solidFill>
                  <a:srgbClr val="FF0000"/>
                </a:solidFill>
              </a:rPr>
              <a:t>based on FAA’s 5-mile no-fly radius (the “inner” barrier)</a:t>
            </a:r>
          </a:p>
          <a:p>
            <a:pPr marL="2286000" lvl="4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○"/>
            </a:pPr>
            <a:r>
              <a:rPr lang="en-US" sz="1800">
                <a:solidFill>
                  <a:srgbClr val="FF0000"/>
                </a:solidFill>
              </a:rPr>
              <a:t>if drone eventually breaches inner barrier →</a:t>
            </a:r>
          </a:p>
          <a:p>
            <a:pPr marL="2743200" lvl="5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■"/>
            </a:pPr>
            <a:r>
              <a:rPr lang="en-US" sz="1800">
                <a:solidFill>
                  <a:srgbClr val="FF0000"/>
                </a:solidFill>
              </a:rPr>
              <a:t>disable signal sent to drone via drone interface</a:t>
            </a:r>
          </a:p>
          <a:p>
            <a:pPr marL="2743200" lvl="5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■"/>
            </a:pPr>
            <a:r>
              <a:rPr lang="en-US" sz="1800">
                <a:solidFill>
                  <a:srgbClr val="FF0000"/>
                </a:solidFill>
              </a:rPr>
              <a:t>alert signal sent to app server for </a:t>
            </a:r>
            <a:r>
              <a:rPr lang="en-US" sz="1800" u="sng">
                <a:solidFill>
                  <a:srgbClr val="FF0000"/>
                </a:solidFill>
              </a:rPr>
              <a:t>airport</a:t>
            </a:r>
          </a:p>
          <a:p>
            <a:pPr marL="22860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marL="1828800" lvl="3" indent="-3429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●"/>
            </a:pPr>
            <a:r>
              <a:rPr lang="en-US" sz="1800">
                <a:solidFill>
                  <a:schemeClr val="accent2"/>
                </a:solidFill>
              </a:rPr>
              <a:t>store warning coordinates corresponding to our outer warning radius of 5 miles + </a:t>
            </a:r>
            <a:r>
              <a:rPr lang="en-US" sz="1800" i="1">
                <a:solidFill>
                  <a:schemeClr val="accent2"/>
                </a:solidFill>
              </a:rPr>
              <a:t>x</a:t>
            </a:r>
            <a:r>
              <a:rPr lang="en-US" sz="1800">
                <a:solidFill>
                  <a:schemeClr val="accent2"/>
                </a:solidFill>
              </a:rPr>
              <a:t> (the “outer” barrier)</a:t>
            </a:r>
          </a:p>
          <a:p>
            <a:pPr marL="2286000" lvl="4" indent="-3429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○"/>
            </a:pPr>
            <a:r>
              <a:rPr lang="en-US" sz="1800">
                <a:solidFill>
                  <a:schemeClr val="accent2"/>
                </a:solidFill>
              </a:rPr>
              <a:t>if drone first breaches outer barrier </a:t>
            </a:r>
            <a:r>
              <a:rPr lang="en-US" sz="1800">
                <a:solidFill>
                  <a:srgbClr val="0000FF"/>
                </a:solidFill>
              </a:rPr>
              <a:t>→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  <a:p>
            <a:pPr marL="2743200" lvl="5" indent="-3429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■"/>
            </a:pPr>
            <a:r>
              <a:rPr lang="en-US" sz="1800">
                <a:solidFill>
                  <a:schemeClr val="accent2"/>
                </a:solidFill>
              </a:rPr>
              <a:t>alert sent to app server for </a:t>
            </a:r>
            <a:r>
              <a:rPr lang="en-US" sz="1800" u="sng">
                <a:solidFill>
                  <a:schemeClr val="accent2"/>
                </a:solidFill>
              </a:rPr>
              <a:t>drone user</a:t>
            </a:r>
          </a:p>
          <a:p>
            <a:pPr marL="13716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Subsystem #1: Geofencing PCB Module (con’t)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00" y="3079175"/>
            <a:ext cx="1935025" cy="17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1588850" y="1301025"/>
            <a:ext cx="7469700" cy="46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System #1: Installed Geofencing PCB Module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○"/>
            </a:pPr>
            <a:r>
              <a:rPr lang="en-US" sz="1800">
                <a:solidFill>
                  <a:srgbClr val="38761D"/>
                </a:solidFill>
              </a:rPr>
              <a:t>(3) Wired Drone Interface Component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■"/>
            </a:pPr>
            <a:r>
              <a:rPr lang="en-US" sz="1800">
                <a:solidFill>
                  <a:srgbClr val="38761D"/>
                </a:solidFill>
              </a:rPr>
              <a:t>route signals from controller to drone via wired interface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■"/>
            </a:pPr>
            <a:r>
              <a:rPr lang="en-US" sz="1800">
                <a:solidFill>
                  <a:srgbClr val="38761D"/>
                </a:solidFill>
              </a:rPr>
              <a:t>likely to be USB out from the Rasberry Pi’s perspective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38761D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○"/>
            </a:pPr>
            <a:r>
              <a:rPr lang="en-US" sz="1800">
                <a:solidFill>
                  <a:schemeClr val="accent2"/>
                </a:solidFill>
              </a:rPr>
              <a:t>(4) 3G/4G Communications Component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accent2"/>
              </a:buClr>
              <a:buSzPct val="100000"/>
              <a:buChar char="■"/>
            </a:pPr>
            <a:r>
              <a:rPr lang="en-US" sz="1800">
                <a:solidFill>
                  <a:schemeClr val="accent2"/>
                </a:solidFill>
              </a:rPr>
              <a:t>transmit geofencing alerts to app fetch server</a:t>
            </a:r>
          </a:p>
          <a:p>
            <a:pPr marL="9144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○"/>
            </a:pPr>
            <a:r>
              <a:rPr lang="en-US" sz="1800">
                <a:solidFill>
                  <a:srgbClr val="FF0000"/>
                </a:solidFill>
              </a:rPr>
              <a:t>(5) ADS-B Out Component (optional)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■"/>
            </a:pPr>
            <a:r>
              <a:rPr lang="en-US" sz="1800">
                <a:solidFill>
                  <a:srgbClr val="FF0000"/>
                </a:solidFill>
              </a:rPr>
              <a:t>NextGen communications standard for aeronautics community being implemented by 2020 (most of world)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Char char="■"/>
            </a:pPr>
            <a:r>
              <a:rPr lang="en-US" sz="1800">
                <a:solidFill>
                  <a:srgbClr val="FF0000"/>
                </a:solidFill>
              </a:rPr>
              <a:t>if we can secure one as donation we can alternatively use it to notify air traffic controllers more directly instead of 3G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marL="13716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3329350" y="4695425"/>
            <a:ext cx="77682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20525" y="540875"/>
            <a:ext cx="8343900" cy="6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The Group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99" y="2079725"/>
            <a:ext cx="1756074" cy="22469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34737" y="4394100"/>
            <a:ext cx="1756199" cy="53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    Jason Danis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/>
              <a:t>            EE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400" y="2060887"/>
            <a:ext cx="1502400" cy="228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638487" y="4394100"/>
            <a:ext cx="1756199" cy="53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    Alex Breger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/>
              <a:t>            EE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l="13028" b="19942"/>
          <a:stretch/>
        </p:blipFill>
        <p:spPr>
          <a:xfrm>
            <a:off x="4884412" y="2079725"/>
            <a:ext cx="1625568" cy="22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779800" y="4394100"/>
            <a:ext cx="1834799" cy="53759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Sandra McQueen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/>
              <a:t>EE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999700" y="4394100"/>
            <a:ext cx="1834799" cy="53759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Chris Boselli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/>
              <a:t>EE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217450" y="5256125"/>
            <a:ext cx="6314699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/>
              <a:t>Advisors:  Prof. Looze (ECE),   Prof. Ni (CEE),   Prof. Collura (CEE)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9014" y="2051754"/>
            <a:ext cx="1756175" cy="227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Subsystem #2: Drone and Associated IO System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1767700" y="1424350"/>
            <a:ext cx="7291199" cy="469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Two Drone/UAV on-board components: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(1) the flight microcontroller that controls the copter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(2) data-in interface to receive landing override signal from the Geofencing Module when needed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many drone models/kits come with IO chips to enhance connectivity to flight controller with multiple IO interfaces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most (including the models we are looking at) include at least a dedicated USB port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1800">
                <a:solidFill>
                  <a:schemeClr val="dk1"/>
                </a:solidFill>
              </a:rPr>
              <a:t>without a dedicated port we would have to hardwire a USB port into the drone’s microcontoller and power rails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3329350" y="4695425"/>
            <a:ext cx="77682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00" y="2630513"/>
            <a:ext cx="2140499" cy="25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Subsystem #3: App Fetch Server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841300" y="1494300"/>
            <a:ext cx="5981999" cy="469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external linux STP/FTP file server for storing alert data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syncs with User/Airport App to alert them of an outer or inner perimeter breach, respectively</a:t>
            </a:r>
          </a:p>
          <a:p>
            <a:pPr marL="1371600" lvl="2" indent="-3683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-US" sz="2200">
                <a:solidFill>
                  <a:schemeClr val="dk1"/>
                </a:solidFill>
              </a:rPr>
              <a:t>may also alert airport if disable signal fails or is tampered with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99" y="2287068"/>
            <a:ext cx="2712800" cy="255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Subsystem #4: User/Airport Alert Application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670050" y="1494300"/>
            <a:ext cx="6278399" cy="469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3G/4G radio on user device fetches alert signals from our Alert Fetch Server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>
                <a:solidFill>
                  <a:schemeClr val="dk1"/>
                </a:solidFill>
              </a:rPr>
              <a:t>programmed to alert user of an outer perimeter breach (e.g. 500 ft, 1000 ft) away from inner perimeter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>
                <a:solidFill>
                  <a:schemeClr val="dk1"/>
                </a:solidFill>
              </a:rPr>
              <a:t>programmed to alert airport of inner perimeter breach and drone landing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</a:rPr>
              <a:t>Installed App Code can be set to sync with Fetch Server at custom interval (battery life vs. response time tradeoff)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800">
                <a:solidFill>
                  <a:schemeClr val="dk1"/>
                </a:solidFill>
              </a:rPr>
              <a:t>sends users GUI an alert when server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7662"/>
            <a:ext cx="3015959" cy="123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128500" y="516425"/>
            <a:ext cx="89303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Parts and Estimated Cost List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826775" y="1403562"/>
            <a:ext cx="7961400" cy="461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2 Rasberry Pi (2*$35 = $70)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GPS chip ($30)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USB connector ($5)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3G chip ($30)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3G subscription_pay as we go data ($30)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custom PCB board  ($40)</a:t>
            </a:r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drone ($200-300)</a:t>
            </a:r>
          </a:p>
          <a:p>
            <a:pPr marL="457200" lvl="0" indent="-6985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 u="sng">
              <a:solidFill>
                <a:schemeClr val="dk1"/>
              </a:solidFill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2400">
                <a:solidFill>
                  <a:schemeClr val="dk1"/>
                </a:solidFill>
              </a:rPr>
              <a:t>total:	$405-505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3329350" y="4707675"/>
            <a:ext cx="77682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1" name="Shape 391"/>
          <p:cNvCxnSpPr/>
          <p:nvPr/>
        </p:nvCxnSpPr>
        <p:spPr>
          <a:xfrm rot="10800000" flipH="1">
            <a:off x="2365400" y="4992874"/>
            <a:ext cx="6141599" cy="2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2" name="Shape 392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421525" y="555250"/>
            <a:ext cx="84324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Design Alternatives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575100" y="1378900"/>
            <a:ext cx="8568900" cy="4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Software Alternatives: </a:t>
            </a:r>
            <a:r>
              <a:rPr lang="en-US" sz="1800"/>
              <a:t>Multiple flight control options to handle a drone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that has entered a geofenced area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13716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Preprogrammed flight path:  Directs the flight around the radius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-US" sz="1800"/>
              <a:t>of the geofenced area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18288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b="1"/>
              <a:t>Pros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Keeps drones out of restricted airspace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Predictable flight pattern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800"/>
          </a:p>
          <a:p>
            <a:pPr marL="18288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 b="1"/>
              <a:t>Cons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No collision detection for oncoming obstacles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Battery life concerns if pilot does not regain control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/>
              <a:t>	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555225" y="525225"/>
            <a:ext cx="8178600" cy="6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Design Alternatives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510225" y="1395600"/>
            <a:ext cx="8403599" cy="456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Hardware Alternatives: </a:t>
            </a:r>
            <a:r>
              <a:rPr lang="en-US" sz="1800"/>
              <a:t>Communication between our microcontroller and the onboard microcontroller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13716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Bluetooth </a:t>
            </a:r>
          </a:p>
          <a:p>
            <a:pPr marL="18288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Pros							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Reliable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Cheap ($25 - $30)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light weight</a:t>
            </a:r>
          </a:p>
          <a:p>
            <a:pPr marL="18288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Cons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Adds complexity				</a:t>
            </a:r>
          </a:p>
          <a:p>
            <a:pPr marL="22860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Less reliable than USB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800" y="2428875"/>
            <a:ext cx="1992350" cy="14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360150" y="540225"/>
            <a:ext cx="85236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Design Alternatives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390175" y="1548000"/>
            <a:ext cx="8433599" cy="451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Infrared TX/RX</a:t>
            </a:r>
          </a:p>
          <a:p>
            <a:pPr marL="13716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Pros</a:t>
            </a:r>
          </a:p>
          <a:p>
            <a:pPr marL="18288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cheapest wireless solution ($4 - $5)</a:t>
            </a:r>
          </a:p>
          <a:p>
            <a:pPr marL="18288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light weight</a:t>
            </a:r>
          </a:p>
          <a:p>
            <a:pPr marL="18288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simple implementation</a:t>
            </a:r>
          </a:p>
          <a:p>
            <a:pPr marL="13716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Cons</a:t>
            </a:r>
          </a:p>
          <a:p>
            <a:pPr marL="1828800" lvl="2" indent="-342900" rtl="0">
              <a:spcBef>
                <a:spcPts val="0"/>
              </a:spcBef>
              <a:buSzPct val="100000"/>
              <a:buChar char="■"/>
            </a:pPr>
            <a:r>
              <a:rPr lang="en-US" sz="1800"/>
              <a:t>least reliable (IR interference from ambient light)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800"/>
          </a:p>
          <a:p>
            <a:pPr marL="91440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375" y="3758200"/>
            <a:ext cx="2052050" cy="20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6525" y="3758200"/>
            <a:ext cx="2004775" cy="20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72475" y="509825"/>
            <a:ext cx="8861100" cy="69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Societal Impact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2202725" y="1920850"/>
            <a:ext cx="6812700" cy="419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Cost effective, automated solution to the problem at hand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 Removes human error from the equation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Able to be implemented on any/all drones if mandatory geofencing regulations do get passed in the future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Applicable to other geofencing scenarios in the future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122700" y="499550"/>
            <a:ext cx="9021300" cy="6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Societal Impact - User level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2224925" y="1842575"/>
            <a:ext cx="6800999" cy="44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Safe and cost effective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Controlled rotor deceleration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Able to work with controller operated joystick or automated flight path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prevents collisions with airport aircraft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Prevents legal issues between users and FAA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122700" y="499550"/>
            <a:ext cx="9021300" cy="67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Societal Impact - Airport level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2120950" y="1375975"/>
            <a:ext cx="6941400" cy="21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Reduces number of potential runway incursions with sUAS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1800"/>
              <a:t>Greatly reduces equipment damage and maintenance costs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Not the responsibility of airports to handle the problem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Provides an adequate solution at</a:t>
            </a:r>
            <a:r>
              <a:rPr lang="en-US" sz="1800" b="1"/>
              <a:t> ZERO ADDITIONAL COST TO AIRPORTS</a:t>
            </a:r>
          </a:p>
        </p:txBody>
      </p:sp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375" y="3853325"/>
            <a:ext cx="1875574" cy="20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20525" y="540875"/>
            <a:ext cx="8343900" cy="6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The Problem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955750" y="1760150"/>
            <a:ext cx="5894700" cy="3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Drones flying in the restricted airspace around airports present safety/security problems for the airports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Currently there is no universal means of regulating sUAS operations in this critical 5 mile radius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925" y="2561912"/>
            <a:ext cx="2011274" cy="196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20525" y="1433212"/>
            <a:ext cx="2685899" cy="4452900"/>
          </a:xfrm>
          <a:prstGeom prst="rect">
            <a:avLst/>
          </a:prstGeom>
          <a:solidFill>
            <a:srgbClr val="F9CB9C"/>
          </a:solidFill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900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“An examination of </a:t>
            </a:r>
            <a:r>
              <a:rPr lang="en-US" sz="1900" b="1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891</a:t>
            </a:r>
            <a:r>
              <a:rPr lang="en-US" sz="1900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drone sightings reported to the Federal Aviation Administration over a 17-month period found </a:t>
            </a:r>
            <a:r>
              <a:rPr lang="en-US" sz="1900" b="1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more than half flew too close to an airport</a:t>
            </a:r>
            <a:r>
              <a:rPr lang="en-US" sz="1900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prompting lawmakers to renew calls to tag the popular remote-controlled aircraft with electronic collars that would keep them away.”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900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i="1">
                <a:solidFill>
                  <a:srgbClr val="333333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USA Today, 21 October 2015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122700" y="487875"/>
            <a:ext cx="8939399" cy="68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Previous Projects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2091050" y="1410425"/>
            <a:ext cx="6971099" cy="44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100000"/>
              <a:buChar char="●"/>
            </a:pPr>
            <a:r>
              <a:rPr lang="en-US" sz="1700"/>
              <a:t>2014-2015 ACRP University Design Competition for Addressing Airport Needs: Runway safety/incursions/excursions section 1st place winners - </a:t>
            </a:r>
            <a:r>
              <a:rPr lang="en-US" sz="1700" i="1"/>
              <a:t>Eye in the Sky - Drone Detection &amp; Tracking System</a:t>
            </a:r>
          </a:p>
          <a:p>
            <a:pPr marL="914400" lvl="1" indent="-336550" rtl="0">
              <a:spcBef>
                <a:spcPts val="0"/>
              </a:spcBef>
              <a:buSzPct val="100000"/>
              <a:buChar char="○"/>
            </a:pPr>
            <a:r>
              <a:rPr lang="en-US" sz="1700"/>
              <a:t>Manufacturers install RFID chip on each individual unit sold</a:t>
            </a:r>
          </a:p>
          <a:p>
            <a:pPr marL="914400" lvl="1" indent="-336550" rtl="0">
              <a:spcBef>
                <a:spcPts val="0"/>
              </a:spcBef>
              <a:buSzPct val="100000"/>
              <a:buChar char="○"/>
            </a:pPr>
            <a:r>
              <a:rPr lang="en-US" sz="1700"/>
              <a:t>RFID chip number is added to national database</a:t>
            </a:r>
          </a:p>
          <a:p>
            <a:pPr marL="914400" lvl="1" indent="-336550" rtl="0">
              <a:spcBef>
                <a:spcPts val="0"/>
              </a:spcBef>
              <a:buSzPct val="100000"/>
              <a:buChar char="○"/>
            </a:pPr>
            <a:r>
              <a:rPr lang="en-US" sz="1700"/>
              <a:t>Many RFID tracking systems with individual Adjustable Active RFID Readers responsible for detecting drones in critical airspace set up all around perimeter of 5 mile radius</a:t>
            </a:r>
          </a:p>
          <a:p>
            <a:pPr marL="1371600" lvl="2" indent="-336550" rtl="0">
              <a:spcBef>
                <a:spcPts val="0"/>
              </a:spcBef>
              <a:buSzPct val="100000"/>
              <a:buChar char="■"/>
            </a:pPr>
            <a:r>
              <a:rPr lang="en-US" sz="1700"/>
              <a:t>Range: approximately up to 200-300m each</a:t>
            </a:r>
          </a:p>
          <a:p>
            <a:pPr marL="1371600" lvl="2" indent="-336550" rtl="0">
              <a:spcBef>
                <a:spcPts val="0"/>
              </a:spcBef>
              <a:buSzPct val="100000"/>
              <a:buChar char="■"/>
            </a:pPr>
            <a:r>
              <a:rPr lang="en-US" sz="1700"/>
              <a:t>Cost: ~$700 each</a:t>
            </a:r>
          </a:p>
          <a:p>
            <a:pPr marL="914400" lvl="1" indent="-336550" rtl="0">
              <a:spcBef>
                <a:spcPts val="0"/>
              </a:spcBef>
              <a:buSzPct val="100000"/>
              <a:buChar char="○"/>
            </a:pPr>
            <a:r>
              <a:rPr lang="en-US" sz="1700"/>
              <a:t>Notifies airport and user when drone enters critical airspace, yet nothing done to remove the threat</a:t>
            </a:r>
          </a:p>
          <a:p>
            <a:pPr marL="1371600" lvl="2" indent="-336550" rtl="0">
              <a:spcBef>
                <a:spcPts val="0"/>
              </a:spcBef>
              <a:buSzPct val="100000"/>
              <a:buChar char="■"/>
            </a:pPr>
            <a:r>
              <a:rPr lang="en-US" sz="1700"/>
              <a:t>Could be a threat if breach was deliberate</a:t>
            </a:r>
          </a:p>
          <a:p>
            <a:pPr marL="914400" lvl="1" indent="-336550" rtl="0">
              <a:spcBef>
                <a:spcPts val="0"/>
              </a:spcBef>
              <a:buSzPct val="100000"/>
              <a:buChar char="○"/>
            </a:pPr>
            <a:r>
              <a:rPr lang="en-US" sz="1700" b="1"/>
              <a:t>Cost of entire system to airport (T.F. Green, RI): </a:t>
            </a:r>
          </a:p>
          <a:p>
            <a:pPr marL="2286000" lvl="0" indent="0" rtl="0">
              <a:spcBef>
                <a:spcPts val="0"/>
              </a:spcBef>
              <a:buNone/>
            </a:pPr>
            <a:r>
              <a:rPr lang="en-US" sz="2400" b="1"/>
              <a:t>$34,212.56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540225" y="540225"/>
            <a:ext cx="8118599" cy="54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MDR Deliverables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390175" y="1365600"/>
            <a:ext cx="8358600" cy="456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Demonstration of functioning GPS tracking and data logging</a:t>
            </a:r>
          </a:p>
          <a:p>
            <a:pPr marL="2743200" lvl="1" indent="-330200" rtl="0">
              <a:spcBef>
                <a:spcPts val="0"/>
              </a:spcBef>
              <a:buSzPct val="100000"/>
              <a:buChar char="○"/>
            </a:pPr>
            <a:r>
              <a:rPr lang="en-US" sz="1600"/>
              <a:t>Transmit to microcontroller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2286000" lvl="0" indent="-330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Demonstration of interpreting GPS data with microcontroller </a:t>
            </a:r>
          </a:p>
          <a:p>
            <a:pPr marL="27432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600">
                <a:solidFill>
                  <a:schemeClr val="dk1"/>
                </a:solidFill>
              </a:rPr>
              <a:t>Clear of geofenced area?</a:t>
            </a:r>
          </a:p>
          <a:p>
            <a:pPr marL="27432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600">
                <a:solidFill>
                  <a:schemeClr val="dk1"/>
                </a:solidFill>
              </a:rPr>
              <a:t>Quick response</a:t>
            </a:r>
          </a:p>
          <a:p>
            <a:pPr marL="2743200" lvl="1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-US" sz="1600">
                <a:solidFill>
                  <a:schemeClr val="dk1"/>
                </a:solidFill>
              </a:rPr>
              <a:t>LED indication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2286000" lvl="0" indent="-330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600">
                <a:solidFill>
                  <a:schemeClr val="dk1"/>
                </a:solidFill>
              </a:rPr>
              <a:t>Copter assembled/tested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</a:endParaRPr>
          </a:p>
          <a:p>
            <a:pPr marL="22860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>
                <a:solidFill>
                  <a:schemeClr val="dk1"/>
                </a:solidFill>
              </a:rPr>
              <a:t>Create app server</a:t>
            </a:r>
          </a:p>
          <a:p>
            <a:pPr marL="27432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1600">
                <a:solidFill>
                  <a:schemeClr val="dk1"/>
                </a:solidFill>
              </a:rPr>
              <a:t>Test communication with external device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4786450" y="922425"/>
            <a:ext cx="50837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99650" y="481550"/>
            <a:ext cx="3204900" cy="7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Sources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282300" y="1477875"/>
            <a:ext cx="8086800" cy="423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&lt;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http://www.usatoday.com/story/news/nation/2015/10/21/drone-rulebreaking-geofencing-dianne-feinstein-charles-schumer/74292314/</a:t>
            </a:r>
            <a:r>
              <a:rPr lang="en-US" sz="1800"/>
              <a:t>&gt;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&lt;</a:t>
            </a:r>
            <a:r>
              <a:rPr lang="en-US" sz="1800" u="sng">
                <a:solidFill>
                  <a:srgbClr val="1155CC"/>
                </a:solidFill>
                <a:hlinkClick r:id="rId4"/>
              </a:rPr>
              <a:t>http://www.kgns.tv/home/headlines/Department-of-Homeland-Secuiryt-issues-warning-on-320541622.html</a:t>
            </a:r>
            <a:r>
              <a:rPr lang="en-US" sz="1800"/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&lt;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http://www.wired.com/2015/02/white-house-drone/</a:t>
            </a:r>
            <a:r>
              <a:rPr lang="en-US" sz="1800"/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/>
              <a:t>&lt;</a:t>
            </a:r>
            <a:r>
              <a:rPr lang="en-US" sz="1800" u="sng">
                <a:solidFill>
                  <a:srgbClr val="1155CC"/>
                </a:solidFill>
                <a:hlinkClick r:id="rId6"/>
              </a:rPr>
              <a:t>https://www.ainonline.com/aviation-news/aerospace/2015-03-13/easa-issues-regulatory-approach-drones-europe</a:t>
            </a:r>
            <a:r>
              <a:rPr lang="en-US" sz="1800"/>
              <a:t>&gt;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640350" y="1425625"/>
            <a:ext cx="7863299" cy="42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6000"/>
          </a:p>
        </p:txBody>
      </p:sp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1628775"/>
            <a:ext cx="35242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 txBox="1"/>
          <p:nvPr/>
        </p:nvSpPr>
        <p:spPr>
          <a:xfrm>
            <a:off x="270125" y="540225"/>
            <a:ext cx="47121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Questions or Comments?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60775" y="507075"/>
            <a:ext cx="8646899" cy="6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How Serious is the Problem?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2137500" y="1360875"/>
            <a:ext cx="6614700" cy="10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The number of issued Certificates of Allowance (COA’s) that allow public entities to fly a UAS in civil airspace have dramatically increased over the past few years: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graphicFrame>
        <p:nvGraphicFramePr>
          <p:cNvPr id="123" name="Shape 123"/>
          <p:cNvGraphicFramePr/>
          <p:nvPr/>
        </p:nvGraphicFramePr>
        <p:xfrm>
          <a:off x="3727587" y="2412075"/>
          <a:ext cx="3535450" cy="2623950"/>
        </p:xfrm>
        <a:graphic>
          <a:graphicData uri="http://schemas.openxmlformats.org/drawingml/2006/table">
            <a:tbl>
              <a:tblPr>
                <a:noFill/>
                <a:tableStyleId>{1A634281-9A4C-4082-B1DD-C3BBB56D51FD}</a:tableStyleId>
              </a:tblPr>
              <a:tblGrid>
                <a:gridCol w="1729925"/>
                <a:gridCol w="1805525"/>
              </a:tblGrid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Year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# of COA’s Issued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146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298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313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257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373</a:t>
                      </a:r>
                    </a:p>
                  </a:txBody>
                  <a:tcPr marL="91425" marR="91425" marT="91425" marB="91425"/>
                </a:tc>
              </a:tr>
              <a:tr h="374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As of Dec. 4, 2013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545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24" name="Shape 124"/>
          <p:cNvSpPr txBox="1"/>
          <p:nvPr/>
        </p:nvSpPr>
        <p:spPr>
          <a:xfrm>
            <a:off x="2196900" y="5036025"/>
            <a:ext cx="6495899" cy="10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These numbers are of course in addition to recreational drones available for public purchase and flight with minimal regulations.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2298075" y="1451825"/>
            <a:ext cx="6335399" cy="449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Pilot reports of unmanned aircraft have increased dramatically over the past year, from a total of 238 sightings in all of 2014 to an annual total of more than 650 by August 9 of this year.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From 2010 to 2012 there were 3,070 reported runway incursions out of a total estimated 150 million takeoffs and landings </a:t>
            </a:r>
            <a:r>
              <a:rPr lang="en-US" sz="1800">
                <a:solidFill>
                  <a:schemeClr val="dk1"/>
                </a:solidFill>
              </a:rPr>
              <a:t>(about 20 for every million)</a:t>
            </a:r>
            <a:r>
              <a:rPr lang="en-US" sz="1800"/>
              <a:t> throughout all towered airports in the United States, many of which were caused by drone activity.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53725" y="525950"/>
            <a:ext cx="8270999" cy="6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How Serious is the Problem?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775" y="2822362"/>
            <a:ext cx="427672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53725" y="525950"/>
            <a:ext cx="8270999" cy="6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What’s next?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216850" y="1843050"/>
            <a:ext cx="6643800" cy="31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It is one of the FAA’s top priorities to reduce the severity, number, and rate of runway incursions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Senator Schumer (D-N.Y.) introduced proposed amendment into FAA Reauthorization Act requiring all drones to have geo-fencing capabilities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-US" sz="1800"/>
              <a:t>In the future there could be a mandatory firmware upgrade for drone manufacturers requiring geofencing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75150" y="547725"/>
            <a:ext cx="23010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Geofencing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55100" y="1455625"/>
            <a:ext cx="8253599" cy="4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i="1"/>
              <a:t>Geofencing</a:t>
            </a:r>
            <a:r>
              <a:rPr lang="en-US" sz="1800"/>
              <a:t> is a way of creating virtual geographical boundaries.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t="6273" b="5371"/>
          <a:stretch/>
        </p:blipFill>
        <p:spPr>
          <a:xfrm>
            <a:off x="399525" y="2130925"/>
            <a:ext cx="4447599" cy="338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1680725" y="3110225"/>
            <a:ext cx="1515600" cy="1591800"/>
          </a:xfrm>
          <a:prstGeom prst="ellipse">
            <a:avLst/>
          </a:prstGeom>
          <a:solidFill>
            <a:srgbClr val="FF0000">
              <a:alpha val="24230"/>
            </a:srgbClr>
          </a:solidFill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988475" y="2318425"/>
            <a:ext cx="3946800" cy="30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The area is defined by a point and a radius.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Used for industrial and marketing applications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/>
              <a:t>Can be paired with hardware and software to simulate a </a:t>
            </a:r>
            <a:r>
              <a:rPr lang="en-US" sz="1800" i="1"/>
              <a:t>physical</a:t>
            </a:r>
            <a:r>
              <a:rPr lang="en-US" sz="1800"/>
              <a:t> barrier</a:t>
            </a:r>
          </a:p>
        </p:txBody>
      </p:sp>
      <p:sp>
        <p:nvSpPr>
          <p:cNvPr id="153" name="Shape 153"/>
          <p:cNvSpPr/>
          <p:nvPr/>
        </p:nvSpPr>
        <p:spPr>
          <a:xfrm>
            <a:off x="2402550" y="3897250"/>
            <a:ext cx="42899" cy="42899"/>
          </a:xfrm>
          <a:prstGeom prst="ellipse">
            <a:avLst/>
          </a:prstGeom>
          <a:solidFill>
            <a:srgbClr val="0000FF"/>
          </a:solidFill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4" name="Shape 154"/>
          <p:cNvCxnSpPr>
            <a:endCxn id="151" idx="1"/>
          </p:cNvCxnSpPr>
          <p:nvPr/>
        </p:nvCxnSpPr>
        <p:spPr>
          <a:xfrm rot="10800000">
            <a:off x="1902679" y="3343338"/>
            <a:ext cx="485400" cy="550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" name="Shape 155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1450" y="516025"/>
            <a:ext cx="5636400" cy="82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Existing Technology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86650" y="1732200"/>
            <a:ext cx="3865799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Flight of the</a:t>
            </a:r>
            <a:r>
              <a:rPr lang="en-US" sz="1800">
                <a:solidFill>
                  <a:srgbClr val="1155CC"/>
                </a:solidFill>
              </a:rPr>
              <a:t> </a:t>
            </a:r>
            <a:r>
              <a:rPr lang="en-US" sz="1800" b="1">
                <a:solidFill>
                  <a:srgbClr val="1155CC"/>
                </a:solidFill>
              </a:rPr>
              <a:t>3DR</a:t>
            </a:r>
            <a:r>
              <a:rPr lang="en-US" sz="1800"/>
              <a:t> </a:t>
            </a:r>
            <a:r>
              <a:rPr lang="en-US" sz="1800" b="1">
                <a:solidFill>
                  <a:srgbClr val="1155CC"/>
                </a:solidFill>
              </a:rPr>
              <a:t>Iris+</a:t>
            </a:r>
            <a:r>
              <a:rPr lang="en-US" sz="1800"/>
              <a:t> copter is restricted to within a 300 meter radius of the take-off location.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600" y="1487825"/>
            <a:ext cx="4771999" cy="1544499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50" y="3274750"/>
            <a:ext cx="4611450" cy="1706725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5" name="Shape 165"/>
          <p:cNvSpPr txBox="1"/>
          <p:nvPr/>
        </p:nvSpPr>
        <p:spPr>
          <a:xfrm>
            <a:off x="5416175" y="3612887"/>
            <a:ext cx="3502800" cy="112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A recent firmware update in</a:t>
            </a:r>
            <a:r>
              <a:rPr lang="en-US" sz="1800" b="1">
                <a:solidFill>
                  <a:srgbClr val="990000"/>
                </a:solidFill>
              </a:rPr>
              <a:t> DJI Phantom</a:t>
            </a:r>
            <a:r>
              <a:rPr lang="en-US" sz="1800">
                <a:solidFill>
                  <a:schemeClr val="dk1"/>
                </a:solidFill>
              </a:rPr>
              <a:t> UAVs enforces No Fly Zones around airports.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846950" y="5123800"/>
            <a:ext cx="5450099" cy="73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/>
              <a:t>Our objective is to develop a solution for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000" i="1"/>
              <a:t>universal implementation.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0" y="6116051"/>
            <a:ext cx="9144000" cy="435824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       Advisor: Professor Looze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58875" y="516425"/>
            <a:ext cx="31157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Design Overview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102" y="1326974"/>
            <a:ext cx="5933783" cy="4571613"/>
          </a:xfrm>
          <a:prstGeom prst="rect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5" name="Shape 175"/>
          <p:cNvSpPr txBox="1"/>
          <p:nvPr/>
        </p:nvSpPr>
        <p:spPr>
          <a:xfrm>
            <a:off x="7538875" y="4981600"/>
            <a:ext cx="1605000" cy="101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Artist: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Jared Geller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UMass Amherst</a:t>
            </a:r>
          </a:p>
          <a:p>
            <a:pPr lvl="0">
              <a:spcBef>
                <a:spcPts val="0"/>
              </a:spcBef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CEE Department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0" y="6116051"/>
            <a:ext cx="9144000" cy="435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Computer Engineering                        Advisor: Professors Looze, Ni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2490</Words>
  <Application>Microsoft Office PowerPoint</Application>
  <PresentationFormat>On-screen Show (4:3)</PresentationFormat>
  <Paragraphs>483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Sandra</cp:lastModifiedBy>
  <cp:revision>1</cp:revision>
  <dcterms:modified xsi:type="dcterms:W3CDTF">2016-02-09T22:31:03Z</dcterms:modified>
</cp:coreProperties>
</file>