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6858000" cx="9144000"/>
  <p:notesSz cx="6858000" cy="9144000"/>
  <p:embeddedFontLst>
    <p:embeddedFont>
      <p:font typeface="Droid Sans"/>
      <p:regular r:id="rId50"/>
      <p:bold r:id="rId51"/>
    </p:embeddedFont>
    <p:embeddedFont>
      <p:font typeface="Droid Serif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8EA89D8D-821B-4206-A32B-76E9C8FA24FB}">
  <a:tblStyle styleId="{8EA89D8D-821B-4206-A32B-76E9C8FA24FB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DroidSans-bold.fntdata"/><Relationship Id="rId50" Type="http://schemas.openxmlformats.org/officeDocument/2006/relationships/font" Target="fonts/DroidSans-regular.fntdata"/><Relationship Id="rId53" Type="http://schemas.openxmlformats.org/officeDocument/2006/relationships/font" Target="fonts/DroidSerif-bold.fntdata"/><Relationship Id="rId52" Type="http://schemas.openxmlformats.org/officeDocument/2006/relationships/font" Target="fonts/DroidSerif-regular.fntdata"/><Relationship Id="rId11" Type="http://schemas.openxmlformats.org/officeDocument/2006/relationships/slide" Target="slides/slide6.xml"/><Relationship Id="rId55" Type="http://schemas.openxmlformats.org/officeDocument/2006/relationships/font" Target="fonts/DroidSerif-boldItalic.fntdata"/><Relationship Id="rId10" Type="http://schemas.openxmlformats.org/officeDocument/2006/relationships/slide" Target="slides/slide5.xml"/><Relationship Id="rId54" Type="http://schemas.openxmlformats.org/officeDocument/2006/relationships/font" Target="fonts/DroidSerif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7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8"/>
          <p:cNvSpPr/>
          <p:nvPr>
            <p:ph idx="2" type="sldImg"/>
          </p:nvPr>
        </p:nvSpPr>
        <p:spPr>
          <a:xfrm>
            <a:off x="1371600" y="763587"/>
            <a:ext cx="5019675" cy="37623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" name="Shape 9"/>
          <p:cNvSpPr txBox="1"/>
          <p:nvPr>
            <p:ph idx="1" type="body"/>
          </p:nvPr>
        </p:nvSpPr>
        <p:spPr>
          <a:xfrm>
            <a:off x="777875" y="4776787"/>
            <a:ext cx="6208713" cy="45164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360"/>
              </a:spcBef>
              <a:spcAft>
                <a:spcPts val="0"/>
              </a:spcAft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spcBef>
                <a:spcPts val="360"/>
              </a:spcBef>
              <a:spcAft>
                <a:spcPts val="0"/>
              </a:spcAft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143000" marR="0" rtl="0" algn="l">
              <a:spcBef>
                <a:spcPts val="360"/>
              </a:spcBef>
              <a:spcAft>
                <a:spcPts val="0"/>
              </a:spcAft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600200" marR="0" rtl="0" algn="l">
              <a:spcBef>
                <a:spcPts val="360"/>
              </a:spcBef>
              <a:spcAft>
                <a:spcPts val="0"/>
              </a:spcAft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057400" marR="0" rtl="0" algn="l">
              <a:spcBef>
                <a:spcPts val="360"/>
              </a:spcBef>
              <a:spcAft>
                <a:spcPts val="0"/>
              </a:spcAft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Shape 10"/>
          <p:cNvSpPr txBox="1"/>
          <p:nvPr/>
        </p:nvSpPr>
        <p:spPr>
          <a:xfrm>
            <a:off x="0" y="0"/>
            <a:ext cx="3368674" cy="498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 txBox="1"/>
          <p:nvPr/>
        </p:nvSpPr>
        <p:spPr>
          <a:xfrm>
            <a:off x="4398962" y="0"/>
            <a:ext cx="3368674" cy="498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 txBox="1"/>
          <p:nvPr/>
        </p:nvSpPr>
        <p:spPr>
          <a:xfrm>
            <a:off x="0" y="9555163"/>
            <a:ext cx="3368674" cy="498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4398962" y="9555163"/>
            <a:ext cx="3363912" cy="49371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idx="12" type="sldNum"/>
          </p:nvPr>
        </p:nvSpPr>
        <p:spPr>
          <a:xfrm>
            <a:off x="4398962" y="9555163"/>
            <a:ext cx="3363912" cy="49371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71" name="Shape 71"/>
          <p:cNvSpPr txBox="1"/>
          <p:nvPr/>
        </p:nvSpPr>
        <p:spPr>
          <a:xfrm>
            <a:off x="4398962" y="9555163"/>
            <a:ext cx="3365499" cy="4952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72" name="Shape 72"/>
          <p:cNvSpPr txBox="1"/>
          <p:nvPr/>
        </p:nvSpPr>
        <p:spPr>
          <a:xfrm>
            <a:off x="4398962" y="9555163"/>
            <a:ext cx="3367087" cy="4968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73" name="Shape 73"/>
          <p:cNvSpPr txBox="1"/>
          <p:nvPr/>
        </p:nvSpPr>
        <p:spPr>
          <a:xfrm>
            <a:off x="4398962" y="9555163"/>
            <a:ext cx="3368674" cy="4984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74" name="Shape 74"/>
          <p:cNvSpPr/>
          <p:nvPr>
            <p:ph idx="2" type="sldImg"/>
          </p:nvPr>
        </p:nvSpPr>
        <p:spPr>
          <a:xfrm>
            <a:off x="1371600" y="763587"/>
            <a:ext cx="5029199" cy="37719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777875" y="4776787"/>
            <a:ext cx="6218238" cy="4525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2" name="Shape 202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1" name="Shape 261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" name="Shape 318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7" name="Shape 327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5" name="Shape 335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4" name="Shape 344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6" name="Shape 406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4" name="Shape 414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3" name="Shape 423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4" name="Shape 434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" name="Shape 93"/>
          <p:cNvSpPr txBox="1"/>
          <p:nvPr>
            <p:ph idx="12" type="sldNum"/>
          </p:nvPr>
        </p:nvSpPr>
        <p:spPr>
          <a:xfrm>
            <a:off x="4398962" y="9555163"/>
            <a:ext cx="3363899" cy="493799"/>
          </a:xfrm>
          <a:prstGeom prst="rect">
            <a:avLst/>
          </a:prstGeom>
        </p:spPr>
        <p:txBody>
          <a:bodyPr anchorCtr="0" anchor="b" bIns="0" lIns="0" rIns="0" tIns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5" name="Shape 445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3" name="Shape 453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1" name="Shape 461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1" name="Shape 521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Shape 544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5" name="Shape 545"/>
          <p:cNvSpPr txBox="1"/>
          <p:nvPr>
            <p:ph idx="12" type="sldNum"/>
          </p:nvPr>
        </p:nvSpPr>
        <p:spPr>
          <a:xfrm>
            <a:off x="4398962" y="9555163"/>
            <a:ext cx="3363899" cy="493799"/>
          </a:xfrm>
          <a:prstGeom prst="rect">
            <a:avLst/>
          </a:prstGeom>
        </p:spPr>
        <p:txBody>
          <a:bodyPr anchorCtr="0" anchor="b" bIns="0" lIns="0" rIns="0" tIns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Shape 552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3" name="Shape 553"/>
          <p:cNvSpPr txBox="1"/>
          <p:nvPr>
            <p:ph idx="12" type="sldNum"/>
          </p:nvPr>
        </p:nvSpPr>
        <p:spPr>
          <a:xfrm>
            <a:off x="4398962" y="9555163"/>
            <a:ext cx="3363899" cy="493799"/>
          </a:xfrm>
          <a:prstGeom prst="rect">
            <a:avLst/>
          </a:prstGeom>
        </p:spPr>
        <p:txBody>
          <a:bodyPr anchorCtr="0" anchor="b" bIns="0" lIns="0" rIns="0" tIns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Shape 560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1" name="Shape 561"/>
          <p:cNvSpPr txBox="1"/>
          <p:nvPr>
            <p:ph idx="12" type="sldNum"/>
          </p:nvPr>
        </p:nvSpPr>
        <p:spPr>
          <a:xfrm>
            <a:off x="4398962" y="9555163"/>
            <a:ext cx="3363899" cy="493799"/>
          </a:xfrm>
          <a:prstGeom prst="rect">
            <a:avLst/>
          </a:prstGeom>
        </p:spPr>
        <p:txBody>
          <a:bodyPr anchorCtr="0" anchor="b" bIns="0" lIns="0" rIns="0" tIns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8" name="Shape 568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7" name="Shape 627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9" name="Shape 669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idx="1" type="body"/>
          </p:nvPr>
        </p:nvSpPr>
        <p:spPr>
          <a:xfrm>
            <a:off x="777875" y="4776787"/>
            <a:ext cx="6208713" cy="451643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8" name="Shape 108"/>
          <p:cNvSpPr/>
          <p:nvPr>
            <p:ph idx="2" type="sldImg"/>
          </p:nvPr>
        </p:nvSpPr>
        <p:spPr>
          <a:xfrm>
            <a:off x="1371600" y="763587"/>
            <a:ext cx="5019675" cy="37623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3" name="Shape 683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0" name="Shape 740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8" name="Shape 758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1" name="Shape 771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0" name="Shape 780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8" name="Shape 788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8" name="Shape 798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08" name="Shape 808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Shape 817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8" name="Shape 818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9" name="Shape 829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hape 859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0" name="Shape 860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Shape 868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9" name="Shape 869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8" name="Shape 878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Shape 886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7" name="Shape 887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Shape 898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9" name="Shape 899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idx="1" type="body"/>
          </p:nvPr>
        </p:nvSpPr>
        <p:spPr>
          <a:xfrm>
            <a:off x="777875" y="4776787"/>
            <a:ext cx="6208713" cy="451643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" name="Shape 131"/>
          <p:cNvSpPr/>
          <p:nvPr>
            <p:ph idx="2" type="sldImg"/>
          </p:nvPr>
        </p:nvSpPr>
        <p:spPr>
          <a:xfrm>
            <a:off x="1371600" y="763587"/>
            <a:ext cx="5019675" cy="37623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idx="1" type="body"/>
          </p:nvPr>
        </p:nvSpPr>
        <p:spPr>
          <a:xfrm>
            <a:off x="777875" y="4776787"/>
            <a:ext cx="6208713" cy="451643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0" name="Shape 140"/>
          <p:cNvSpPr/>
          <p:nvPr>
            <p:ph idx="2" type="sldImg"/>
          </p:nvPr>
        </p:nvSpPr>
        <p:spPr>
          <a:xfrm>
            <a:off x="1371600" y="763587"/>
            <a:ext cx="5019675" cy="37623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idx="1" type="body"/>
          </p:nvPr>
        </p:nvSpPr>
        <p:spPr>
          <a:xfrm>
            <a:off x="777875" y="4776787"/>
            <a:ext cx="6208713" cy="451643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7" name="Shape 147"/>
          <p:cNvSpPr/>
          <p:nvPr>
            <p:ph idx="2" type="sldImg"/>
          </p:nvPr>
        </p:nvSpPr>
        <p:spPr>
          <a:xfrm>
            <a:off x="1371600" y="763587"/>
            <a:ext cx="5019675" cy="37623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idx="1" type="body"/>
          </p:nvPr>
        </p:nvSpPr>
        <p:spPr>
          <a:xfrm>
            <a:off x="777875" y="4776787"/>
            <a:ext cx="6208713" cy="451643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6" name="Shape 156"/>
          <p:cNvSpPr/>
          <p:nvPr>
            <p:ph idx="2" type="sldImg"/>
          </p:nvPr>
        </p:nvSpPr>
        <p:spPr>
          <a:xfrm>
            <a:off x="1371600" y="763587"/>
            <a:ext cx="5019675" cy="37623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1371600" y="763587"/>
            <a:ext cx="5019600" cy="37622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3" name="Shape 173"/>
          <p:cNvSpPr txBox="1"/>
          <p:nvPr>
            <p:ph idx="12" type="sldNum"/>
          </p:nvPr>
        </p:nvSpPr>
        <p:spPr>
          <a:xfrm>
            <a:off x="4398962" y="9555163"/>
            <a:ext cx="3363899" cy="493799"/>
          </a:xfrm>
          <a:prstGeom prst="rect">
            <a:avLst/>
          </a:prstGeom>
        </p:spPr>
        <p:txBody>
          <a:bodyPr anchorCtr="0" anchor="b" bIns="0" lIns="0" rIns="0" tIns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1143000" y="1447800"/>
            <a:ext cx="6848474" cy="11334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" type="body"/>
          </p:nvPr>
        </p:nvSpPr>
        <p:spPr>
          <a:xfrm rot="5400000">
            <a:off x="2309018" y="-246856"/>
            <a:ext cx="4516436" cy="8220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 rot="5400000">
            <a:off x="5313362" y="2757487"/>
            <a:ext cx="4673600" cy="2054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" type="body"/>
          </p:nvPr>
        </p:nvSpPr>
        <p:spPr>
          <a:xfrm rot="5400000">
            <a:off x="1127125" y="777875"/>
            <a:ext cx="4673600" cy="6013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ctr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ctr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ctr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ctr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ctr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ctr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ctr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ctr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/>
          <p:nvPr>
            <p:ph type="title"/>
          </p:nvPr>
        </p:nvSpPr>
        <p:spPr>
          <a:xfrm>
            <a:off x="1143000" y="1447800"/>
            <a:ext cx="6848474" cy="11334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" type="body"/>
          </p:nvPr>
        </p:nvSpPr>
        <p:spPr>
          <a:xfrm>
            <a:off x="457200" y="1604962"/>
            <a:ext cx="8220075" cy="45164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l">
              <a:spcBef>
                <a:spcPts val="0"/>
              </a:spcBef>
              <a:defRPr b="1" sz="4000" cap="none"/>
            </a:lvl1pPr>
            <a:lvl2pPr lvl="1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>
              <a:spcBef>
                <a:spcPts val="0"/>
              </a:spcBef>
              <a:buFont typeface="Verdana"/>
              <a:buNone/>
              <a:defRPr sz="2000"/>
            </a:lvl1pPr>
            <a:lvl2pPr indent="0" lvl="1" marL="457200" rtl="0">
              <a:spcBef>
                <a:spcPts val="0"/>
              </a:spcBef>
              <a:buFont typeface="Verdana"/>
              <a:buNone/>
              <a:defRPr sz="1800"/>
            </a:lvl2pPr>
            <a:lvl3pPr indent="0" lvl="2" marL="914400" rtl="0">
              <a:spcBef>
                <a:spcPts val="0"/>
              </a:spcBef>
              <a:buFont typeface="Verdana"/>
              <a:buNone/>
              <a:defRPr sz="1600"/>
            </a:lvl3pPr>
            <a:lvl4pPr indent="0" lvl="3" marL="1371600" rtl="0">
              <a:spcBef>
                <a:spcPts val="0"/>
              </a:spcBef>
              <a:buFont typeface="Verdana"/>
              <a:buNone/>
              <a:defRPr sz="1400"/>
            </a:lvl4pPr>
            <a:lvl5pPr indent="0" lvl="4" marL="1828800" rtl="0">
              <a:spcBef>
                <a:spcPts val="0"/>
              </a:spcBef>
              <a:buFont typeface="Verdana"/>
              <a:buNone/>
              <a:defRPr sz="1400"/>
            </a:lvl5pPr>
            <a:lvl6pPr indent="0" lvl="5" marL="2286000" rtl="0">
              <a:spcBef>
                <a:spcPts val="0"/>
              </a:spcBef>
              <a:buFont typeface="Verdana"/>
              <a:buNone/>
              <a:defRPr sz="1400"/>
            </a:lvl6pPr>
            <a:lvl7pPr indent="0" lvl="6" marL="2743200" rtl="0">
              <a:spcBef>
                <a:spcPts val="0"/>
              </a:spcBef>
              <a:buFont typeface="Verdana"/>
              <a:buNone/>
              <a:defRPr sz="1400"/>
            </a:lvl7pPr>
            <a:lvl8pPr indent="0" lvl="7" marL="3200400" rtl="0">
              <a:spcBef>
                <a:spcPts val="0"/>
              </a:spcBef>
              <a:buFont typeface="Verdana"/>
              <a:buNone/>
              <a:defRPr sz="1400"/>
            </a:lvl8pPr>
            <a:lvl9pPr indent="0" lvl="8" marL="3657600" rtl="0">
              <a:spcBef>
                <a:spcPts val="0"/>
              </a:spcBef>
              <a:buFont typeface="Verdana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1143000" y="1447800"/>
            <a:ext cx="6848474" cy="11334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457200" y="1604962"/>
            <a:ext cx="4033838" cy="45164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2800"/>
            </a:lvl1pPr>
            <a:lvl2pPr lvl="1" rtl="0">
              <a:spcBef>
                <a:spcPts val="0"/>
              </a:spcBef>
              <a:defRPr sz="2400"/>
            </a:lvl2pPr>
            <a:lvl3pPr lvl="2" rtl="0">
              <a:spcBef>
                <a:spcPts val="0"/>
              </a:spcBef>
              <a:defRPr sz="20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46" name="Shape 46"/>
          <p:cNvSpPr txBox="1"/>
          <p:nvPr>
            <p:ph idx="2" type="body"/>
          </p:nvPr>
        </p:nvSpPr>
        <p:spPr>
          <a:xfrm>
            <a:off x="4643437" y="1604962"/>
            <a:ext cx="4033837" cy="45164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2800"/>
            </a:lvl1pPr>
            <a:lvl2pPr lvl="1" rtl="0">
              <a:spcBef>
                <a:spcPts val="0"/>
              </a:spcBef>
              <a:defRPr sz="2400"/>
            </a:lvl2pPr>
            <a:lvl3pPr lvl="2" rtl="0">
              <a:spcBef>
                <a:spcPts val="0"/>
              </a:spcBef>
              <a:defRPr sz="20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>
              <a:spcBef>
                <a:spcPts val="0"/>
              </a:spcBef>
              <a:buFont typeface="Verdana"/>
              <a:buNone/>
              <a:defRPr b="1" sz="2400"/>
            </a:lvl1pPr>
            <a:lvl2pPr indent="0" lvl="1" marL="457200" rtl="0">
              <a:spcBef>
                <a:spcPts val="0"/>
              </a:spcBef>
              <a:buFont typeface="Verdana"/>
              <a:buNone/>
              <a:defRPr b="1" sz="2000"/>
            </a:lvl2pPr>
            <a:lvl3pPr indent="0" lvl="2" marL="914400" rtl="0">
              <a:spcBef>
                <a:spcPts val="0"/>
              </a:spcBef>
              <a:buFont typeface="Verdana"/>
              <a:buNone/>
              <a:defRPr b="1" sz="1800"/>
            </a:lvl3pPr>
            <a:lvl4pPr indent="0" lvl="3" marL="1371600" rtl="0">
              <a:spcBef>
                <a:spcPts val="0"/>
              </a:spcBef>
              <a:buFont typeface="Verdana"/>
              <a:buNone/>
              <a:defRPr b="1" sz="1600"/>
            </a:lvl4pPr>
            <a:lvl5pPr indent="0" lvl="4" marL="1828800" rtl="0">
              <a:spcBef>
                <a:spcPts val="0"/>
              </a:spcBef>
              <a:buFont typeface="Verdana"/>
              <a:buNone/>
              <a:defRPr b="1" sz="1600"/>
            </a:lvl5pPr>
            <a:lvl6pPr indent="0" lvl="5" marL="2286000" rtl="0">
              <a:spcBef>
                <a:spcPts val="0"/>
              </a:spcBef>
              <a:buFont typeface="Verdana"/>
              <a:buNone/>
              <a:defRPr b="1" sz="1600"/>
            </a:lvl6pPr>
            <a:lvl7pPr indent="0" lvl="6" marL="2743200" rtl="0">
              <a:spcBef>
                <a:spcPts val="0"/>
              </a:spcBef>
              <a:buFont typeface="Verdana"/>
              <a:buNone/>
              <a:defRPr b="1" sz="1600"/>
            </a:lvl7pPr>
            <a:lvl8pPr indent="0" lvl="7" marL="3200400" rtl="0">
              <a:spcBef>
                <a:spcPts val="0"/>
              </a:spcBef>
              <a:buFont typeface="Verdana"/>
              <a:buNone/>
              <a:defRPr b="1" sz="1600"/>
            </a:lvl8pPr>
            <a:lvl9pPr indent="0" lvl="8" marL="3657600" rtl="0">
              <a:spcBef>
                <a:spcPts val="0"/>
              </a:spcBef>
              <a:buFont typeface="Verdana"/>
              <a:buNone/>
              <a:defRPr b="1" sz="1600"/>
            </a:lvl9pPr>
          </a:lstStyle>
          <a:p/>
        </p:txBody>
      </p:sp>
      <p:sp>
        <p:nvSpPr>
          <p:cNvPr id="50" name="Shape 50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600"/>
            </a:lvl5pPr>
            <a:lvl6pPr lvl="5" rtl="0">
              <a:spcBef>
                <a:spcPts val="0"/>
              </a:spcBef>
              <a:defRPr sz="1600"/>
            </a:lvl6pPr>
            <a:lvl7pPr lvl="6" rtl="0">
              <a:spcBef>
                <a:spcPts val="0"/>
              </a:spcBef>
              <a:defRPr sz="1600"/>
            </a:lvl7pPr>
            <a:lvl8pPr lvl="7" rtl="0">
              <a:spcBef>
                <a:spcPts val="0"/>
              </a:spcBef>
              <a:defRPr sz="1600"/>
            </a:lvl8pPr>
            <a:lvl9pPr lvl="8"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51" name="Shape 51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>
              <a:spcBef>
                <a:spcPts val="0"/>
              </a:spcBef>
              <a:buFont typeface="Verdana"/>
              <a:buNone/>
              <a:defRPr b="1" sz="2400"/>
            </a:lvl1pPr>
            <a:lvl2pPr indent="0" lvl="1" marL="457200" rtl="0">
              <a:spcBef>
                <a:spcPts val="0"/>
              </a:spcBef>
              <a:buFont typeface="Verdana"/>
              <a:buNone/>
              <a:defRPr b="1" sz="2000"/>
            </a:lvl2pPr>
            <a:lvl3pPr indent="0" lvl="2" marL="914400" rtl="0">
              <a:spcBef>
                <a:spcPts val="0"/>
              </a:spcBef>
              <a:buFont typeface="Verdana"/>
              <a:buNone/>
              <a:defRPr b="1" sz="1800"/>
            </a:lvl3pPr>
            <a:lvl4pPr indent="0" lvl="3" marL="1371600" rtl="0">
              <a:spcBef>
                <a:spcPts val="0"/>
              </a:spcBef>
              <a:buFont typeface="Verdana"/>
              <a:buNone/>
              <a:defRPr b="1" sz="1600"/>
            </a:lvl4pPr>
            <a:lvl5pPr indent="0" lvl="4" marL="1828800" rtl="0">
              <a:spcBef>
                <a:spcPts val="0"/>
              </a:spcBef>
              <a:buFont typeface="Verdana"/>
              <a:buNone/>
              <a:defRPr b="1" sz="1600"/>
            </a:lvl5pPr>
            <a:lvl6pPr indent="0" lvl="5" marL="2286000" rtl="0">
              <a:spcBef>
                <a:spcPts val="0"/>
              </a:spcBef>
              <a:buFont typeface="Verdana"/>
              <a:buNone/>
              <a:defRPr b="1" sz="1600"/>
            </a:lvl6pPr>
            <a:lvl7pPr indent="0" lvl="6" marL="2743200" rtl="0">
              <a:spcBef>
                <a:spcPts val="0"/>
              </a:spcBef>
              <a:buFont typeface="Verdana"/>
              <a:buNone/>
              <a:defRPr b="1" sz="1600"/>
            </a:lvl7pPr>
            <a:lvl8pPr indent="0" lvl="7" marL="3200400" rtl="0">
              <a:spcBef>
                <a:spcPts val="0"/>
              </a:spcBef>
              <a:buFont typeface="Verdana"/>
              <a:buNone/>
              <a:defRPr b="1" sz="1600"/>
            </a:lvl8pPr>
            <a:lvl9pPr indent="0" lvl="8" marL="3657600" rtl="0">
              <a:spcBef>
                <a:spcPts val="0"/>
              </a:spcBef>
              <a:buFont typeface="Verdana"/>
              <a:buNone/>
              <a:defRPr b="1" sz="1600"/>
            </a:lvl9pPr>
          </a:lstStyle>
          <a:p/>
        </p:txBody>
      </p:sp>
      <p:sp>
        <p:nvSpPr>
          <p:cNvPr id="52" name="Shape 52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600"/>
            </a:lvl5pPr>
            <a:lvl6pPr lvl="5" rtl="0">
              <a:spcBef>
                <a:spcPts val="0"/>
              </a:spcBef>
              <a:defRPr sz="1600"/>
            </a:lvl6pPr>
            <a:lvl7pPr lvl="6" rtl="0">
              <a:spcBef>
                <a:spcPts val="0"/>
              </a:spcBef>
              <a:defRPr sz="1600"/>
            </a:lvl7pPr>
            <a:lvl8pPr lvl="7" rtl="0">
              <a:spcBef>
                <a:spcPts val="0"/>
              </a:spcBef>
              <a:defRPr sz="1600"/>
            </a:lvl8pPr>
            <a:lvl9pPr lvl="8" rtl="0">
              <a:spcBef>
                <a:spcPts val="0"/>
              </a:spcBef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1143000" y="1447800"/>
            <a:ext cx="6848474" cy="11334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defRPr b="1" sz="2000"/>
            </a:lvl1pPr>
            <a:lvl2pPr lvl="1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3200"/>
            </a:lvl1pPr>
            <a:lvl2pPr lvl="1" rtl="0">
              <a:spcBef>
                <a:spcPts val="0"/>
              </a:spcBef>
              <a:defRPr sz="2800"/>
            </a:lvl2pPr>
            <a:lvl3pPr lvl="2" rtl="0">
              <a:spcBef>
                <a:spcPts val="0"/>
              </a:spcBef>
              <a:defRPr sz="2400"/>
            </a:lvl3pPr>
            <a:lvl4pPr lvl="3" rtl="0">
              <a:spcBef>
                <a:spcPts val="0"/>
              </a:spcBef>
              <a:defRPr sz="2000"/>
            </a:lvl4pPr>
            <a:lvl5pPr lvl="4" rtl="0">
              <a:spcBef>
                <a:spcPts val="0"/>
              </a:spcBef>
              <a:defRPr sz="2000"/>
            </a:lvl5pPr>
            <a:lvl6pPr lvl="5" rtl="0">
              <a:spcBef>
                <a:spcPts val="0"/>
              </a:spcBef>
              <a:defRPr sz="2000"/>
            </a:lvl6pPr>
            <a:lvl7pPr lvl="6" rtl="0">
              <a:spcBef>
                <a:spcPts val="0"/>
              </a:spcBef>
              <a:defRPr sz="2000"/>
            </a:lvl7pPr>
            <a:lvl8pPr lvl="7" rtl="0">
              <a:spcBef>
                <a:spcPts val="0"/>
              </a:spcBef>
              <a:defRPr sz="2000"/>
            </a:lvl8pPr>
            <a:lvl9pPr lvl="8" rtl="0">
              <a:spcBef>
                <a:spcPts val="0"/>
              </a:spcBef>
              <a:defRPr sz="2000"/>
            </a:lvl9pPr>
          </a:lstStyle>
          <a:p/>
        </p:txBody>
      </p:sp>
      <p:sp>
        <p:nvSpPr>
          <p:cNvPr id="58" name="Shape 5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>
              <a:spcBef>
                <a:spcPts val="0"/>
              </a:spcBef>
              <a:buFont typeface="Verdana"/>
              <a:buNone/>
              <a:defRPr sz="1400"/>
            </a:lvl1pPr>
            <a:lvl2pPr indent="0" lvl="1" marL="457200" rtl="0">
              <a:spcBef>
                <a:spcPts val="0"/>
              </a:spcBef>
              <a:buFont typeface="Verdana"/>
              <a:buNone/>
              <a:defRPr sz="1200"/>
            </a:lvl2pPr>
            <a:lvl3pPr indent="0" lvl="2" marL="914400" rtl="0">
              <a:spcBef>
                <a:spcPts val="0"/>
              </a:spcBef>
              <a:buFont typeface="Verdana"/>
              <a:buNone/>
              <a:defRPr sz="1000"/>
            </a:lvl3pPr>
            <a:lvl4pPr indent="0" lvl="3" marL="1371600" rtl="0">
              <a:spcBef>
                <a:spcPts val="0"/>
              </a:spcBef>
              <a:buFont typeface="Verdana"/>
              <a:buNone/>
              <a:defRPr sz="900"/>
            </a:lvl4pPr>
            <a:lvl5pPr indent="0" lvl="4" marL="1828800" rtl="0">
              <a:spcBef>
                <a:spcPts val="0"/>
              </a:spcBef>
              <a:buFont typeface="Verdana"/>
              <a:buNone/>
              <a:defRPr sz="900"/>
            </a:lvl5pPr>
            <a:lvl6pPr indent="0" lvl="5" marL="2286000" rtl="0">
              <a:spcBef>
                <a:spcPts val="0"/>
              </a:spcBef>
              <a:buFont typeface="Verdana"/>
              <a:buNone/>
              <a:defRPr sz="900"/>
            </a:lvl6pPr>
            <a:lvl7pPr indent="0" lvl="6" marL="2743200" rtl="0">
              <a:spcBef>
                <a:spcPts val="0"/>
              </a:spcBef>
              <a:buFont typeface="Verdana"/>
              <a:buNone/>
              <a:defRPr sz="900"/>
            </a:lvl7pPr>
            <a:lvl8pPr indent="0" lvl="7" marL="3200400" rtl="0">
              <a:spcBef>
                <a:spcPts val="0"/>
              </a:spcBef>
              <a:buFont typeface="Verdana"/>
              <a:buNone/>
              <a:defRPr sz="900"/>
            </a:lvl8pPr>
            <a:lvl9pPr indent="0" lvl="8" marL="3657600" rtl="0">
              <a:spcBef>
                <a:spcPts val="0"/>
              </a:spcBef>
              <a:buFont typeface="Verdana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defRPr b="1" sz="2000"/>
            </a:lvl1pPr>
            <a:lvl2pPr lvl="1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Shape 61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Verdana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buClr>
                <a:schemeClr val="dk1"/>
              </a:buClr>
              <a:buFont typeface="Verdana"/>
              <a:buNone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buClr>
                <a:schemeClr val="dk1"/>
              </a:buClr>
              <a:buFont typeface="Verdana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buClr>
                <a:schemeClr val="dk1"/>
              </a:buClr>
              <a:buFont typeface="Verdana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buClr>
                <a:schemeClr val="dk1"/>
              </a:buClr>
              <a:buFont typeface="Verdana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Clr>
                <a:schemeClr val="dk1"/>
              </a:buClr>
              <a:buFont typeface="Verdana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Clr>
                <a:schemeClr val="dk1"/>
              </a:buClr>
              <a:buFont typeface="Verdana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Clr>
                <a:schemeClr val="dk1"/>
              </a:buClr>
              <a:buFont typeface="Verdana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Clr>
                <a:schemeClr val="dk1"/>
              </a:buClr>
              <a:buFont typeface="Verdana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>
              <a:spcBef>
                <a:spcPts val="0"/>
              </a:spcBef>
              <a:buFont typeface="Verdana"/>
              <a:buNone/>
              <a:defRPr sz="1400"/>
            </a:lvl1pPr>
            <a:lvl2pPr indent="0" lvl="1" marL="457200" rtl="0">
              <a:spcBef>
                <a:spcPts val="0"/>
              </a:spcBef>
              <a:buFont typeface="Verdana"/>
              <a:buNone/>
              <a:defRPr sz="1200"/>
            </a:lvl2pPr>
            <a:lvl3pPr indent="0" lvl="2" marL="914400" rtl="0">
              <a:spcBef>
                <a:spcPts val="0"/>
              </a:spcBef>
              <a:buFont typeface="Verdana"/>
              <a:buNone/>
              <a:defRPr sz="1000"/>
            </a:lvl3pPr>
            <a:lvl4pPr indent="0" lvl="3" marL="1371600" rtl="0">
              <a:spcBef>
                <a:spcPts val="0"/>
              </a:spcBef>
              <a:buFont typeface="Verdana"/>
              <a:buNone/>
              <a:defRPr sz="900"/>
            </a:lvl4pPr>
            <a:lvl5pPr indent="0" lvl="4" marL="1828800" rtl="0">
              <a:spcBef>
                <a:spcPts val="0"/>
              </a:spcBef>
              <a:buFont typeface="Verdana"/>
              <a:buNone/>
              <a:defRPr sz="900"/>
            </a:lvl5pPr>
            <a:lvl6pPr indent="0" lvl="5" marL="2286000" rtl="0">
              <a:spcBef>
                <a:spcPts val="0"/>
              </a:spcBef>
              <a:buFont typeface="Verdana"/>
              <a:buNone/>
              <a:defRPr sz="900"/>
            </a:lvl6pPr>
            <a:lvl7pPr indent="0" lvl="6" marL="2743200" rtl="0">
              <a:spcBef>
                <a:spcPts val="0"/>
              </a:spcBef>
              <a:buFont typeface="Verdana"/>
              <a:buNone/>
              <a:defRPr sz="900"/>
            </a:lvl7pPr>
            <a:lvl8pPr indent="0" lvl="7" marL="3200400" rtl="0">
              <a:spcBef>
                <a:spcPts val="0"/>
              </a:spcBef>
              <a:buFont typeface="Verdana"/>
              <a:buNone/>
              <a:defRPr sz="900"/>
            </a:lvl8pPr>
            <a:lvl9pPr indent="0" lvl="8" marL="3657600" rtl="0">
              <a:spcBef>
                <a:spcPts val="0"/>
              </a:spcBef>
              <a:buFont typeface="Verdana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01.jpg"/><Relationship Id="rId2" Type="http://schemas.openxmlformats.org/officeDocument/2006/relationships/image" Target="../media/image00.jpg"/><Relationship Id="rId3" Type="http://schemas.openxmlformats.org/officeDocument/2006/relationships/image" Target="../media/image02.png"/><Relationship Id="rId4" Type="http://schemas.openxmlformats.org/officeDocument/2006/relationships/image" Target="../media/image03.pn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6156325" y="5943600"/>
            <a:ext cx="3013074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" name="Shape 16"/>
          <p:cNvCxnSpPr/>
          <p:nvPr/>
        </p:nvCxnSpPr>
        <p:spPr>
          <a:xfrm>
            <a:off x="0" y="1219200"/>
            <a:ext cx="9144000" cy="1587"/>
          </a:xfrm>
          <a:prstGeom prst="straightConnector1">
            <a:avLst/>
          </a:prstGeom>
          <a:noFill/>
          <a:ln cap="sq" cmpd="sng" w="126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cxnSp>
      <p:pic>
        <p:nvPicPr>
          <p:cNvPr id="17" name="Shape 1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00" y="114300"/>
            <a:ext cx="2592387" cy="34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96000"/>
            <a:ext cx="9144000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20"/>
          <p:cNvSpPr/>
          <p:nvPr/>
        </p:nvSpPr>
        <p:spPr>
          <a:xfrm>
            <a:off x="8382000" y="6172200"/>
            <a:ext cx="609599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21" name="Shape 21"/>
          <p:cNvSpPr/>
          <p:nvPr/>
        </p:nvSpPr>
        <p:spPr>
          <a:xfrm>
            <a:off x="163513" y="6172200"/>
            <a:ext cx="4824412" cy="30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4275" lIns="90350" rIns="90350" tIns="4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Department of Electrical and Computer Engineering</a:t>
            </a:r>
          </a:p>
        </p:txBody>
      </p:sp>
      <p:cxnSp>
        <p:nvCxnSpPr>
          <p:cNvPr id="22" name="Shape 22"/>
          <p:cNvCxnSpPr/>
          <p:nvPr/>
        </p:nvCxnSpPr>
        <p:spPr>
          <a:xfrm>
            <a:off x="0" y="6096000"/>
            <a:ext cx="9144000" cy="1587"/>
          </a:xfrm>
          <a:prstGeom prst="straightConnector1">
            <a:avLst/>
          </a:prstGeom>
          <a:noFill/>
          <a:ln cap="sq" cmpd="sng" w="126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cxnSp>
      <p:pic>
        <p:nvPicPr>
          <p:cNvPr id="23" name="Shape 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133600" y="2632075"/>
            <a:ext cx="4267199" cy="422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/>
          <p:nvPr/>
        </p:nvSpPr>
        <p:spPr>
          <a:xfrm>
            <a:off x="6156325" y="5943600"/>
            <a:ext cx="3013074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" name="Shape 25"/>
          <p:cNvCxnSpPr/>
          <p:nvPr/>
        </p:nvCxnSpPr>
        <p:spPr>
          <a:xfrm>
            <a:off x="0" y="1219200"/>
            <a:ext cx="9144000" cy="1587"/>
          </a:xfrm>
          <a:prstGeom prst="straightConnector1">
            <a:avLst/>
          </a:prstGeom>
          <a:noFill/>
          <a:ln cap="sq" cmpd="sng" w="126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cxnSp>
      <p:sp>
        <p:nvSpPr>
          <p:cNvPr id="26" name="Shape 26"/>
          <p:cNvSpPr/>
          <p:nvPr/>
        </p:nvSpPr>
        <p:spPr>
          <a:xfrm>
            <a:off x="1676400" y="830262"/>
            <a:ext cx="1219199" cy="473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96000"/>
            <a:ext cx="9144000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/>
          <p:nvPr/>
        </p:nvSpPr>
        <p:spPr>
          <a:xfrm>
            <a:off x="163513" y="6172200"/>
            <a:ext cx="4824412" cy="30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4275" lIns="90350" rIns="90350" tIns="4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Department of Electrical and Computer Engineering</a:t>
            </a:r>
          </a:p>
        </p:txBody>
      </p:sp>
      <p:cxnSp>
        <p:nvCxnSpPr>
          <p:cNvPr id="29" name="Shape 29"/>
          <p:cNvCxnSpPr/>
          <p:nvPr/>
        </p:nvCxnSpPr>
        <p:spPr>
          <a:xfrm>
            <a:off x="0" y="6096000"/>
            <a:ext cx="9144000" cy="1587"/>
          </a:xfrm>
          <a:prstGeom prst="straightConnector1">
            <a:avLst/>
          </a:prstGeom>
          <a:noFill/>
          <a:ln cap="sq" cmpd="sng" w="126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cxnSp>
      <p:sp>
        <p:nvSpPr>
          <p:cNvPr id="30" name="Shape 30"/>
          <p:cNvSpPr txBox="1"/>
          <p:nvPr>
            <p:ph type="title"/>
          </p:nvPr>
        </p:nvSpPr>
        <p:spPr>
          <a:xfrm>
            <a:off x="1143000" y="1447800"/>
            <a:ext cx="6848474" cy="11334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457200" y="1604962"/>
            <a:ext cx="8220075" cy="45164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2" name="Shape 32"/>
          <p:cNvSpPr/>
          <p:nvPr/>
        </p:nvSpPr>
        <p:spPr>
          <a:xfrm>
            <a:off x="6557963" y="6172200"/>
            <a:ext cx="2509837" cy="304867"/>
          </a:xfrm>
          <a:prstGeom prst="rect">
            <a:avLst/>
          </a:prstGeom>
          <a:noFill/>
          <a:ln>
            <a:noFill/>
          </a:ln>
        </p:spPr>
        <p:txBody>
          <a:bodyPr anchorCtr="0" anchor="t" bIns="44275" lIns="90350" rIns="90350" tIns="4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Advisor: Professor xxx</a:t>
            </a: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4.png"/><Relationship Id="rId4" Type="http://schemas.openxmlformats.org/officeDocument/2006/relationships/image" Target="../media/image09.png"/><Relationship Id="rId5" Type="http://schemas.openxmlformats.org/officeDocument/2006/relationships/image" Target="../media/image07.png"/><Relationship Id="rId6" Type="http://schemas.openxmlformats.org/officeDocument/2006/relationships/image" Target="../media/image0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youtube.com/v/sUtYyi6YvsQ" TargetMode="External"/><Relationship Id="rId4" Type="http://schemas.openxmlformats.org/officeDocument/2006/relationships/image" Target="../media/image1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youtube.com/v/-KEtnpKAq7k" TargetMode="External"/><Relationship Id="rId4" Type="http://schemas.openxmlformats.org/officeDocument/2006/relationships/image" Target="../media/image1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youtube.com/v/n1lkpJ3CUAs" TargetMode="External"/><Relationship Id="rId4" Type="http://schemas.openxmlformats.org/officeDocument/2006/relationships/image" Target="../media/image1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Relationship Id="rId4" Type="http://schemas.openxmlformats.org/officeDocument/2006/relationships/image" Target="../media/image2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0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0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0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0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0" y="1493574"/>
            <a:ext cx="91440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ASPECTS:  Airport Secure Perimeter Control System</a:t>
            </a:r>
          </a:p>
        </p:txBody>
      </p:sp>
      <p:sp>
        <p:nvSpPr>
          <p:cNvPr id="78" name="Shape 78"/>
          <p:cNvSpPr/>
          <p:nvPr/>
        </p:nvSpPr>
        <p:spPr>
          <a:xfrm>
            <a:off x="63500" y="-893762"/>
            <a:ext cx="2466974" cy="18478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Shape 79"/>
          <p:cNvSpPr/>
          <p:nvPr/>
        </p:nvSpPr>
        <p:spPr>
          <a:xfrm>
            <a:off x="63500" y="-877887"/>
            <a:ext cx="2505075" cy="1819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80"/>
          <p:cNvSpPr txBox="1"/>
          <p:nvPr/>
        </p:nvSpPr>
        <p:spPr>
          <a:xfrm>
            <a:off x="9096375" y="233362"/>
            <a:ext cx="185738" cy="352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81"/>
          <p:cNvSpPr txBox="1"/>
          <p:nvPr/>
        </p:nvSpPr>
        <p:spPr>
          <a:xfrm>
            <a:off x="155575" y="103188"/>
            <a:ext cx="184149" cy="3540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Shape 82"/>
          <p:cNvSpPr txBox="1"/>
          <p:nvPr/>
        </p:nvSpPr>
        <p:spPr>
          <a:xfrm>
            <a:off x="414337" y="1581150"/>
            <a:ext cx="185736" cy="352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Shape 83"/>
          <p:cNvSpPr txBox="1"/>
          <p:nvPr/>
        </p:nvSpPr>
        <p:spPr>
          <a:xfrm>
            <a:off x="304800" y="609600"/>
            <a:ext cx="8839199" cy="5476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C1C"/>
              </a:buClr>
              <a:buSzPct val="25000"/>
              <a:buFont typeface="Times New Roman"/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Midway</a:t>
            </a:r>
            <a:r>
              <a:rPr b="0" i="0" lang="en-US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 Design Review</a:t>
            </a:r>
          </a:p>
        </p:txBody>
      </p:sp>
      <p:sp>
        <p:nvSpPr>
          <p:cNvPr id="84" name="Shape 84"/>
          <p:cNvSpPr txBox="1"/>
          <p:nvPr/>
        </p:nvSpPr>
        <p:spPr>
          <a:xfrm>
            <a:off x="673100" y="1619250"/>
            <a:ext cx="185738" cy="354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 txBox="1"/>
          <p:nvPr/>
        </p:nvSpPr>
        <p:spPr>
          <a:xfrm>
            <a:off x="2889250" y="6440487"/>
            <a:ext cx="185738" cy="352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0" y="6116051"/>
            <a:ext cx="9144000" cy="435824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2133600" y="5266775"/>
            <a:ext cx="6383699" cy="9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Team 2: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Chris Boselli, Sandra McQueen, Jason Danis, Alex Breger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December 3</a:t>
            </a:r>
            <a:r>
              <a:rPr b="0" i="0" lang="en-US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, 2015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 b="3670" l="0" r="0" t="-3669"/>
          <a:stretch/>
        </p:blipFill>
        <p:spPr>
          <a:xfrm>
            <a:off x="2133600" y="1897605"/>
            <a:ext cx="4685124" cy="319927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Detailed Block Diagram (Original Solution)</a:t>
            </a:r>
          </a:p>
        </p:txBody>
      </p:sp>
      <p:sp>
        <p:nvSpPr>
          <p:cNvPr id="206" name="Shape 206"/>
          <p:cNvSpPr/>
          <p:nvPr/>
        </p:nvSpPr>
        <p:spPr>
          <a:xfrm>
            <a:off x="1151175" y="1412900"/>
            <a:ext cx="6532799" cy="2859899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385696" y="1527791"/>
            <a:ext cx="3035699" cy="2377799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08" name="Shape 208"/>
          <p:cNvCxnSpPr>
            <a:endCxn id="209" idx="1"/>
          </p:cNvCxnSpPr>
          <p:nvPr/>
        </p:nvCxnSpPr>
        <p:spPr>
          <a:xfrm flipH="1" rot="-5400000">
            <a:off x="2436816" y="2165464"/>
            <a:ext cx="804300" cy="433500"/>
          </a:xfrm>
          <a:prstGeom prst="curvedConnector2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10" name="Shape 210"/>
          <p:cNvCxnSpPr>
            <a:endCxn id="211" idx="1"/>
          </p:cNvCxnSpPr>
          <p:nvPr/>
        </p:nvCxnSpPr>
        <p:spPr>
          <a:xfrm flipH="1" rot="-5400000">
            <a:off x="2408616" y="2843782"/>
            <a:ext cx="899400" cy="394800"/>
          </a:xfrm>
          <a:prstGeom prst="curvedConnector2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12" name="Shape 212"/>
          <p:cNvSpPr/>
          <p:nvPr/>
        </p:nvSpPr>
        <p:spPr>
          <a:xfrm>
            <a:off x="1578470" y="1841107"/>
            <a:ext cx="1125899" cy="819000"/>
          </a:xfrm>
          <a:prstGeom prst="roundRect">
            <a:avLst>
              <a:gd fmla="val 16667" name="adj"/>
            </a:avLst>
          </a:prstGeom>
          <a:solidFill>
            <a:srgbClr val="00FFFF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209" name="Shape 209"/>
          <p:cNvSpPr/>
          <p:nvPr/>
        </p:nvSpPr>
        <p:spPr>
          <a:xfrm>
            <a:off x="3055716" y="2492464"/>
            <a:ext cx="1125899" cy="5838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213" name="Shape 213"/>
          <p:cNvSpPr/>
          <p:nvPr/>
        </p:nvSpPr>
        <p:spPr>
          <a:xfrm>
            <a:off x="1578420" y="2992781"/>
            <a:ext cx="899400" cy="7761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214" name="Shape 214"/>
          <p:cNvSpPr txBox="1"/>
          <p:nvPr/>
        </p:nvSpPr>
        <p:spPr>
          <a:xfrm>
            <a:off x="1649425" y="1502484"/>
            <a:ext cx="27009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Our Geofencing Module (PCB enclosure)</a:t>
            </a:r>
          </a:p>
        </p:txBody>
      </p:sp>
      <p:sp>
        <p:nvSpPr>
          <p:cNvPr id="215" name="Shape 215"/>
          <p:cNvSpPr/>
          <p:nvPr/>
        </p:nvSpPr>
        <p:spPr>
          <a:xfrm>
            <a:off x="3065342" y="1763174"/>
            <a:ext cx="1125899" cy="583800"/>
          </a:xfrm>
          <a:prstGeom prst="roundRect">
            <a:avLst>
              <a:gd fmla="val 16667" name="adj"/>
            </a:avLst>
          </a:prstGeom>
          <a:solidFill>
            <a:srgbClr val="00FF00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216" name="Shape 216"/>
          <p:cNvSpPr txBox="1"/>
          <p:nvPr/>
        </p:nvSpPr>
        <p:spPr>
          <a:xfrm>
            <a:off x="3172597" y="2465509"/>
            <a:ext cx="937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ADS-B Out Subsystem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1610388" y="1813735"/>
            <a:ext cx="10761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rgbClr val="000000"/>
              </a:buClr>
              <a:buSzPct val="122222"/>
              <a:buFont typeface="Arial"/>
              <a:buNone/>
            </a:pPr>
            <a:r>
              <a:rPr lang="en-US" sz="900">
                <a:solidFill>
                  <a:srgbClr val="000000"/>
                </a:solidFill>
              </a:rPr>
              <a:t>Controller (Raspberry Pi)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/>
          </a:p>
        </p:txBody>
      </p:sp>
      <p:sp>
        <p:nvSpPr>
          <p:cNvPr id="218" name="Shape 218"/>
          <p:cNvSpPr txBox="1"/>
          <p:nvPr/>
        </p:nvSpPr>
        <p:spPr>
          <a:xfrm>
            <a:off x="1578470" y="2987816"/>
            <a:ext cx="899400" cy="2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GPS In Subsystem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3162109" y="1870994"/>
            <a:ext cx="937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Wired Drone Interface</a:t>
            </a:r>
          </a:p>
        </p:txBody>
      </p:sp>
      <p:sp>
        <p:nvSpPr>
          <p:cNvPr id="220" name="Shape 220"/>
          <p:cNvSpPr/>
          <p:nvPr/>
        </p:nvSpPr>
        <p:spPr>
          <a:xfrm>
            <a:off x="1692792" y="3378931"/>
            <a:ext cx="687900" cy="272699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GPS Antenna</a:t>
            </a:r>
          </a:p>
        </p:txBody>
      </p:sp>
      <p:sp>
        <p:nvSpPr>
          <p:cNvPr id="221" name="Shape 221"/>
          <p:cNvSpPr/>
          <p:nvPr/>
        </p:nvSpPr>
        <p:spPr>
          <a:xfrm>
            <a:off x="5096137" y="2660100"/>
            <a:ext cx="2294099" cy="15162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22" name="Shape 222"/>
          <p:cNvSpPr txBox="1"/>
          <p:nvPr/>
        </p:nvSpPr>
        <p:spPr>
          <a:xfrm>
            <a:off x="5154552" y="3905587"/>
            <a:ext cx="1842599" cy="129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Drone Flight Control System</a:t>
            </a:r>
          </a:p>
        </p:txBody>
      </p:sp>
      <p:sp>
        <p:nvSpPr>
          <p:cNvPr id="223" name="Shape 223"/>
          <p:cNvSpPr/>
          <p:nvPr/>
        </p:nvSpPr>
        <p:spPr>
          <a:xfrm>
            <a:off x="5364400" y="2784416"/>
            <a:ext cx="1708500" cy="1153200"/>
          </a:xfrm>
          <a:prstGeom prst="roundRect">
            <a:avLst>
              <a:gd fmla="val 16667" name="adj"/>
            </a:avLst>
          </a:prstGeom>
          <a:solidFill>
            <a:srgbClr val="00FFFF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224" name="Shape 224"/>
          <p:cNvSpPr/>
          <p:nvPr/>
        </p:nvSpPr>
        <p:spPr>
          <a:xfrm>
            <a:off x="1729245" y="2283769"/>
            <a:ext cx="802199" cy="289800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Geofencing Code</a:t>
            </a:r>
          </a:p>
        </p:txBody>
      </p:sp>
      <p:sp>
        <p:nvSpPr>
          <p:cNvPr id="225" name="Shape 225"/>
          <p:cNvSpPr/>
          <p:nvPr/>
        </p:nvSpPr>
        <p:spPr>
          <a:xfrm>
            <a:off x="3131103" y="2830152"/>
            <a:ext cx="996599" cy="1956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800"/>
              <a:t>ADS-B  Antenna</a:t>
            </a:r>
          </a:p>
        </p:txBody>
      </p:sp>
      <p:sp>
        <p:nvSpPr>
          <p:cNvPr id="226" name="Shape 226"/>
          <p:cNvSpPr/>
          <p:nvPr/>
        </p:nvSpPr>
        <p:spPr>
          <a:xfrm>
            <a:off x="3899390" y="4606405"/>
            <a:ext cx="3552000" cy="12222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" name="Shape 227"/>
          <p:cNvSpPr txBox="1"/>
          <p:nvPr/>
        </p:nvSpPr>
        <p:spPr>
          <a:xfrm>
            <a:off x="4027847" y="5549417"/>
            <a:ext cx="3656100" cy="2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-US" sz="1200"/>
              <a:t>User/Airport Device with Notification App</a:t>
            </a:r>
          </a:p>
        </p:txBody>
      </p:sp>
      <p:sp>
        <p:nvSpPr>
          <p:cNvPr id="228" name="Shape 228"/>
          <p:cNvSpPr/>
          <p:nvPr/>
        </p:nvSpPr>
        <p:spPr>
          <a:xfrm>
            <a:off x="5096150" y="1507400"/>
            <a:ext cx="2294099" cy="11532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9" name="Shape 229"/>
          <p:cNvSpPr/>
          <p:nvPr/>
        </p:nvSpPr>
        <p:spPr>
          <a:xfrm>
            <a:off x="5817180" y="1764879"/>
            <a:ext cx="851699" cy="7761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230" name="Shape 230"/>
          <p:cNvSpPr txBox="1"/>
          <p:nvPr/>
        </p:nvSpPr>
        <p:spPr>
          <a:xfrm>
            <a:off x="5096150" y="1491075"/>
            <a:ext cx="2486999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Drone IO System (e.g. PX4 or native USB)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5654550" y="2304309"/>
            <a:ext cx="11769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USB 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/>
          </a:p>
        </p:txBody>
      </p:sp>
      <p:cxnSp>
        <p:nvCxnSpPr>
          <p:cNvPr id="232" name="Shape 232"/>
          <p:cNvCxnSpPr>
            <a:endCxn id="215" idx="1"/>
          </p:cNvCxnSpPr>
          <p:nvPr/>
        </p:nvCxnSpPr>
        <p:spPr>
          <a:xfrm>
            <a:off x="2702942" y="2051174"/>
            <a:ext cx="362400" cy="39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33" name="Shape 233"/>
          <p:cNvSpPr/>
          <p:nvPr/>
        </p:nvSpPr>
        <p:spPr>
          <a:xfrm>
            <a:off x="5705163" y="2931930"/>
            <a:ext cx="1076100" cy="185399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Serial Digital In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1154164" y="4004816"/>
            <a:ext cx="1616099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/>
              <a:t>Drone Body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5463450" y="3500350"/>
            <a:ext cx="1559099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>
              <a:solidFill>
                <a:srgbClr val="000000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-US" sz="900">
                <a:solidFill>
                  <a:srgbClr val="000000"/>
                </a:solidFill>
              </a:rPr>
              <a:t>Drone Flight Controller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>
              <a:solidFill>
                <a:srgbClr val="000000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>
              <a:solidFill>
                <a:srgbClr val="000000"/>
              </a:solidFill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3055716" y="3198982"/>
            <a:ext cx="1125899" cy="5838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236" name="Shape 236"/>
          <p:cNvSpPr txBox="1"/>
          <p:nvPr/>
        </p:nvSpPr>
        <p:spPr>
          <a:xfrm>
            <a:off x="3149950" y="3207761"/>
            <a:ext cx="937500" cy="2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3G/4G Out</a:t>
            </a:r>
          </a:p>
        </p:txBody>
      </p:sp>
      <p:sp>
        <p:nvSpPr>
          <p:cNvPr id="237" name="Shape 237"/>
          <p:cNvSpPr/>
          <p:nvPr/>
        </p:nvSpPr>
        <p:spPr>
          <a:xfrm>
            <a:off x="3120464" y="3515900"/>
            <a:ext cx="996599" cy="1956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800"/>
              <a:t>3G/4G Antenna</a:t>
            </a:r>
          </a:p>
        </p:txBody>
      </p:sp>
      <p:cxnSp>
        <p:nvCxnSpPr>
          <p:cNvPr id="238" name="Shape 238"/>
          <p:cNvCxnSpPr>
            <a:stCxn id="213" idx="0"/>
            <a:endCxn id="212" idx="2"/>
          </p:cNvCxnSpPr>
          <p:nvPr/>
        </p:nvCxnSpPr>
        <p:spPr>
          <a:xfrm rot="-5400000">
            <a:off x="1918470" y="2769731"/>
            <a:ext cx="332700" cy="113400"/>
          </a:xfrm>
          <a:prstGeom prst="bentConnector3">
            <a:avLst>
              <a:gd fmla="val 49996" name="adj1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39" name="Shape 239"/>
          <p:cNvCxnSpPr>
            <a:stCxn id="229" idx="2"/>
            <a:endCxn id="233" idx="0"/>
          </p:cNvCxnSpPr>
          <p:nvPr/>
        </p:nvCxnSpPr>
        <p:spPr>
          <a:xfrm>
            <a:off x="6243030" y="2540979"/>
            <a:ext cx="300" cy="3909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40" name="Shape 240"/>
          <p:cNvCxnSpPr>
            <a:stCxn id="215" idx="3"/>
            <a:endCxn id="229" idx="1"/>
          </p:cNvCxnSpPr>
          <p:nvPr/>
        </p:nvCxnSpPr>
        <p:spPr>
          <a:xfrm>
            <a:off x="4191242" y="2055074"/>
            <a:ext cx="1626000" cy="97800"/>
          </a:xfrm>
          <a:prstGeom prst="bentConnector3">
            <a:avLst>
              <a:gd fmla="val 49998" name="adj1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41" name="Shape 241"/>
          <p:cNvSpPr/>
          <p:nvPr/>
        </p:nvSpPr>
        <p:spPr>
          <a:xfrm>
            <a:off x="5908982" y="1839998"/>
            <a:ext cx="687900" cy="272699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USB Power</a:t>
            </a:r>
          </a:p>
        </p:txBody>
      </p:sp>
      <p:cxnSp>
        <p:nvCxnSpPr>
          <p:cNvPr id="242" name="Shape 242"/>
          <p:cNvCxnSpPr>
            <a:stCxn id="241" idx="1"/>
            <a:endCxn id="207" idx="3"/>
          </p:cNvCxnSpPr>
          <p:nvPr/>
        </p:nvCxnSpPr>
        <p:spPr>
          <a:xfrm flipH="1">
            <a:off x="4421282" y="1976348"/>
            <a:ext cx="1487700" cy="740400"/>
          </a:xfrm>
          <a:prstGeom prst="bentConnector3">
            <a:avLst>
              <a:gd fmla="val 49996" name="adj1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43" name="Shape 243"/>
          <p:cNvSpPr txBox="1"/>
          <p:nvPr/>
        </p:nvSpPr>
        <p:spPr>
          <a:xfrm>
            <a:off x="1720835" y="5570374"/>
            <a:ext cx="2486999" cy="2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-US" sz="1200"/>
              <a:t>   Internet</a:t>
            </a:r>
          </a:p>
        </p:txBody>
      </p:sp>
      <p:sp>
        <p:nvSpPr>
          <p:cNvPr id="244" name="Shape 244"/>
          <p:cNvSpPr/>
          <p:nvPr/>
        </p:nvSpPr>
        <p:spPr>
          <a:xfrm>
            <a:off x="5499976" y="3328998"/>
            <a:ext cx="1486200" cy="3326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Flight Code (ArduPilot or existing autopilot software)</a:t>
            </a:r>
          </a:p>
        </p:txBody>
      </p:sp>
      <p:cxnSp>
        <p:nvCxnSpPr>
          <p:cNvPr id="245" name="Shape 245"/>
          <p:cNvCxnSpPr>
            <a:stCxn id="233" idx="2"/>
            <a:endCxn id="244" idx="0"/>
          </p:cNvCxnSpPr>
          <p:nvPr/>
        </p:nvCxnSpPr>
        <p:spPr>
          <a:xfrm>
            <a:off x="6243213" y="3117330"/>
            <a:ext cx="0" cy="2118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46" name="Shape 246"/>
          <p:cNvSpPr/>
          <p:nvPr/>
        </p:nvSpPr>
        <p:spPr>
          <a:xfrm>
            <a:off x="1785836" y="4614972"/>
            <a:ext cx="1486200" cy="12222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2241047" y="4844052"/>
            <a:ext cx="608100" cy="289800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Server Code</a:t>
            </a:r>
          </a:p>
        </p:txBody>
      </p:sp>
      <p:sp>
        <p:nvSpPr>
          <p:cNvPr id="248" name="Shape 248"/>
          <p:cNvSpPr/>
          <p:nvPr/>
        </p:nvSpPr>
        <p:spPr>
          <a:xfrm>
            <a:off x="1981904" y="4752809"/>
            <a:ext cx="1125899" cy="804299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App Fetch Server (Raspberry Pi)</a:t>
            </a:r>
          </a:p>
        </p:txBody>
      </p:sp>
      <p:cxnSp>
        <p:nvCxnSpPr>
          <p:cNvPr id="249" name="Shape 249"/>
          <p:cNvCxnSpPr>
            <a:stCxn id="250" idx="3"/>
            <a:endCxn id="251" idx="1"/>
          </p:cNvCxnSpPr>
          <p:nvPr/>
        </p:nvCxnSpPr>
        <p:spPr>
          <a:xfrm>
            <a:off x="4958278" y="5160311"/>
            <a:ext cx="292200" cy="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52" name="Shape 252"/>
          <p:cNvCxnSpPr>
            <a:stCxn id="251" idx="3"/>
            <a:endCxn id="253" idx="1"/>
          </p:cNvCxnSpPr>
          <p:nvPr/>
        </p:nvCxnSpPr>
        <p:spPr>
          <a:xfrm>
            <a:off x="6376409" y="5160306"/>
            <a:ext cx="372600" cy="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253" name="Shape 253"/>
          <p:cNvSpPr/>
          <p:nvPr/>
        </p:nvSpPr>
        <p:spPr>
          <a:xfrm>
            <a:off x="6748882" y="4825511"/>
            <a:ext cx="557700" cy="669599"/>
          </a:xfrm>
          <a:prstGeom prst="roundRect">
            <a:avLst>
              <a:gd fmla="val 16667" name="adj"/>
            </a:avLst>
          </a:prstGeom>
          <a:solidFill>
            <a:srgbClr val="00FF00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1000"/>
              <a:t>GUI</a:t>
            </a:r>
          </a:p>
        </p:txBody>
      </p:sp>
      <p:sp>
        <p:nvSpPr>
          <p:cNvPr id="251" name="Shape 251"/>
          <p:cNvSpPr/>
          <p:nvPr/>
        </p:nvSpPr>
        <p:spPr>
          <a:xfrm>
            <a:off x="5250509" y="4731006"/>
            <a:ext cx="1125899" cy="858599"/>
          </a:xfrm>
          <a:prstGeom prst="roundRect">
            <a:avLst>
              <a:gd fmla="val 16667" name="adj"/>
            </a:avLst>
          </a:prstGeom>
          <a:solidFill>
            <a:srgbClr val="00FFFF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User Device Controller</a:t>
            </a:r>
          </a:p>
        </p:txBody>
      </p:sp>
      <p:sp>
        <p:nvSpPr>
          <p:cNvPr id="254" name="Shape 254"/>
          <p:cNvSpPr/>
          <p:nvPr/>
        </p:nvSpPr>
        <p:spPr>
          <a:xfrm>
            <a:off x="5468653" y="4852488"/>
            <a:ext cx="687900" cy="2726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App Code</a:t>
            </a:r>
          </a:p>
        </p:txBody>
      </p:sp>
      <p:sp>
        <p:nvSpPr>
          <p:cNvPr id="255" name="Shape 255"/>
          <p:cNvSpPr/>
          <p:nvPr/>
        </p:nvSpPr>
        <p:spPr>
          <a:xfrm>
            <a:off x="4188425" y="4929243"/>
            <a:ext cx="687900" cy="272699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3G/4G Antenna</a:t>
            </a:r>
          </a:p>
        </p:txBody>
      </p:sp>
      <p:sp>
        <p:nvSpPr>
          <p:cNvPr id="250" name="Shape 250"/>
          <p:cNvSpPr/>
          <p:nvPr/>
        </p:nvSpPr>
        <p:spPr>
          <a:xfrm>
            <a:off x="4106578" y="4825511"/>
            <a:ext cx="851699" cy="669599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-US" sz="1000"/>
              <a:t>3G/4G In</a:t>
            </a:r>
          </a:p>
        </p:txBody>
      </p:sp>
      <p:cxnSp>
        <p:nvCxnSpPr>
          <p:cNvPr id="256" name="Shape 256"/>
          <p:cNvCxnSpPr>
            <a:stCxn id="211" idx="2"/>
            <a:endCxn id="248" idx="0"/>
          </p:cNvCxnSpPr>
          <p:nvPr/>
        </p:nvCxnSpPr>
        <p:spPr>
          <a:xfrm rot="5400000">
            <a:off x="2596866" y="3730882"/>
            <a:ext cx="969900" cy="1073700"/>
          </a:xfrm>
          <a:prstGeom prst="bentConnector3">
            <a:avLst>
              <a:gd fmla="val 57969" name="adj1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57" name="Shape 257"/>
          <p:cNvCxnSpPr>
            <a:stCxn id="248" idx="3"/>
            <a:endCxn id="250" idx="1"/>
          </p:cNvCxnSpPr>
          <p:nvPr/>
        </p:nvCxnSpPr>
        <p:spPr>
          <a:xfrm>
            <a:off x="3107804" y="5154959"/>
            <a:ext cx="998700" cy="54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58" name="Shape 258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Shape 264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Detailed Block Diagram (Modified Solution)</a:t>
            </a:r>
          </a:p>
        </p:txBody>
      </p:sp>
      <p:sp>
        <p:nvSpPr>
          <p:cNvPr id="265" name="Shape 265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2939626" y="2963312"/>
            <a:ext cx="677399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GPS In Subsystem</a:t>
            </a:r>
          </a:p>
        </p:txBody>
      </p:sp>
      <p:sp>
        <p:nvSpPr>
          <p:cNvPr id="267" name="Shape 267"/>
          <p:cNvSpPr/>
          <p:nvPr/>
        </p:nvSpPr>
        <p:spPr>
          <a:xfrm>
            <a:off x="3700958" y="2954041"/>
            <a:ext cx="848100" cy="816599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268" name="Shape 268"/>
          <p:cNvSpPr/>
          <p:nvPr/>
        </p:nvSpPr>
        <p:spPr>
          <a:xfrm>
            <a:off x="2092850" y="1287050"/>
            <a:ext cx="6356399" cy="3009899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2534775" y="1407950"/>
            <a:ext cx="2802299" cy="26697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2676649" y="1737700"/>
            <a:ext cx="1025699" cy="862200"/>
          </a:xfrm>
          <a:prstGeom prst="roundRect">
            <a:avLst>
              <a:gd fmla="val 16667" name="adj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271" name="Shape 271"/>
          <p:cNvSpPr txBox="1"/>
          <p:nvPr/>
        </p:nvSpPr>
        <p:spPr>
          <a:xfrm>
            <a:off x="2819875" y="1381325"/>
            <a:ext cx="2575800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Our Geofencing Module (Enclosure)</a:t>
            </a:r>
          </a:p>
        </p:txBody>
      </p:sp>
      <p:sp>
        <p:nvSpPr>
          <p:cNvPr id="272" name="Shape 272"/>
          <p:cNvSpPr/>
          <p:nvPr/>
        </p:nvSpPr>
        <p:spPr>
          <a:xfrm>
            <a:off x="3973783" y="1655678"/>
            <a:ext cx="848100" cy="614399"/>
          </a:xfrm>
          <a:prstGeom prst="roundRect">
            <a:avLst>
              <a:gd fmla="val 16667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273" name="Shape 273"/>
          <p:cNvSpPr txBox="1"/>
          <p:nvPr/>
        </p:nvSpPr>
        <p:spPr>
          <a:xfrm>
            <a:off x="2748075" y="1708900"/>
            <a:ext cx="9402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None/>
            </a:pPr>
            <a:r>
              <a:rPr lang="en-US" sz="900">
                <a:solidFill>
                  <a:schemeClr val="dk1"/>
                </a:solidFill>
              </a:rPr>
              <a:t>Controller (Raspberry Pi)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/>
          </a:p>
        </p:txBody>
      </p:sp>
      <p:sp>
        <p:nvSpPr>
          <p:cNvPr id="274" name="Shape 274"/>
          <p:cNvSpPr txBox="1"/>
          <p:nvPr/>
        </p:nvSpPr>
        <p:spPr>
          <a:xfrm>
            <a:off x="4044718" y="1672949"/>
            <a:ext cx="706200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Wired Drone Interface</a:t>
            </a:r>
          </a:p>
        </p:txBody>
      </p:sp>
      <p:sp>
        <p:nvSpPr>
          <p:cNvPr id="275" name="Shape 275"/>
          <p:cNvSpPr/>
          <p:nvPr/>
        </p:nvSpPr>
        <p:spPr>
          <a:xfrm>
            <a:off x="6015925" y="2508349"/>
            <a:ext cx="1727099" cy="17124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6236125" y="2599899"/>
            <a:ext cx="1286700" cy="1344300"/>
          </a:xfrm>
          <a:prstGeom prst="roundRect">
            <a:avLst>
              <a:gd fmla="val 16667" name="adj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277" name="Shape 277"/>
          <p:cNvSpPr/>
          <p:nvPr/>
        </p:nvSpPr>
        <p:spPr>
          <a:xfrm>
            <a:off x="2819874" y="2203550"/>
            <a:ext cx="751800" cy="3047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Geofencing Code</a:t>
            </a:r>
          </a:p>
        </p:txBody>
      </p:sp>
      <p:sp>
        <p:nvSpPr>
          <p:cNvPr id="278" name="Shape 278"/>
          <p:cNvSpPr/>
          <p:nvPr/>
        </p:nvSpPr>
        <p:spPr>
          <a:xfrm>
            <a:off x="4774475" y="4634900"/>
            <a:ext cx="2113799" cy="12863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9" name="Shape 279"/>
          <p:cNvSpPr txBox="1"/>
          <p:nvPr/>
        </p:nvSpPr>
        <p:spPr>
          <a:xfrm>
            <a:off x="4956075" y="5629500"/>
            <a:ext cx="184710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-US" sz="1200"/>
              <a:t>User/Airport Notification</a:t>
            </a:r>
          </a:p>
        </p:txBody>
      </p:sp>
      <p:sp>
        <p:nvSpPr>
          <p:cNvPr id="280" name="Shape 280"/>
          <p:cNvSpPr/>
          <p:nvPr/>
        </p:nvSpPr>
        <p:spPr>
          <a:xfrm>
            <a:off x="6045750" y="1340401"/>
            <a:ext cx="1727099" cy="10077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6632675" y="1639949"/>
            <a:ext cx="641399" cy="6183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282" name="Shape 282"/>
          <p:cNvSpPr txBox="1"/>
          <p:nvPr/>
        </p:nvSpPr>
        <p:spPr>
          <a:xfrm>
            <a:off x="6577475" y="1348625"/>
            <a:ext cx="751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I/O System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6514483" y="2012758"/>
            <a:ext cx="886199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USB 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/>
          </a:p>
        </p:txBody>
      </p:sp>
      <p:cxnSp>
        <p:nvCxnSpPr>
          <p:cNvPr id="284" name="Shape 284"/>
          <p:cNvCxnSpPr>
            <a:endCxn id="272" idx="1"/>
          </p:cNvCxnSpPr>
          <p:nvPr/>
        </p:nvCxnSpPr>
        <p:spPr>
          <a:xfrm>
            <a:off x="3701083" y="1958678"/>
            <a:ext cx="272700" cy="42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85" name="Shape 285"/>
          <p:cNvSpPr/>
          <p:nvPr/>
        </p:nvSpPr>
        <p:spPr>
          <a:xfrm>
            <a:off x="6366625" y="2744900"/>
            <a:ext cx="1025699" cy="2325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Serial Digital In</a:t>
            </a:r>
          </a:p>
        </p:txBody>
      </p:sp>
      <p:sp>
        <p:nvSpPr>
          <p:cNvPr id="286" name="Shape 286"/>
          <p:cNvSpPr txBox="1"/>
          <p:nvPr/>
        </p:nvSpPr>
        <p:spPr>
          <a:xfrm>
            <a:off x="2534775" y="4014785"/>
            <a:ext cx="1216499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/>
              <a:t>Drone Body</a:t>
            </a:r>
          </a:p>
        </p:txBody>
      </p:sp>
      <p:sp>
        <p:nvSpPr>
          <p:cNvPr id="287" name="Shape 287"/>
          <p:cNvSpPr txBox="1"/>
          <p:nvPr/>
        </p:nvSpPr>
        <p:spPr>
          <a:xfrm>
            <a:off x="6101725" y="3666250"/>
            <a:ext cx="1555499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>
                <a:solidFill>
                  <a:schemeClr val="dk1"/>
                </a:solidFill>
              </a:rPr>
              <a:t>Drone Flight Controller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  <p:cxnSp>
        <p:nvCxnSpPr>
          <p:cNvPr id="288" name="Shape 288"/>
          <p:cNvCxnSpPr>
            <a:stCxn id="281" idx="2"/>
          </p:cNvCxnSpPr>
          <p:nvPr/>
        </p:nvCxnSpPr>
        <p:spPr>
          <a:xfrm>
            <a:off x="6953374" y="2258249"/>
            <a:ext cx="8400" cy="4422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89" name="Shape 289"/>
          <p:cNvSpPr/>
          <p:nvPr/>
        </p:nvSpPr>
        <p:spPr>
          <a:xfrm>
            <a:off x="6698681" y="1765878"/>
            <a:ext cx="517800" cy="28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USB Power</a:t>
            </a:r>
          </a:p>
        </p:txBody>
      </p:sp>
      <p:sp>
        <p:nvSpPr>
          <p:cNvPr id="290" name="Shape 290"/>
          <p:cNvSpPr/>
          <p:nvPr/>
        </p:nvSpPr>
        <p:spPr>
          <a:xfrm>
            <a:off x="6319973" y="3271379"/>
            <a:ext cx="1118999" cy="350400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Flight Code (ArduPilot)</a:t>
            </a:r>
          </a:p>
        </p:txBody>
      </p:sp>
      <p:cxnSp>
        <p:nvCxnSpPr>
          <p:cNvPr id="291" name="Shape 291"/>
          <p:cNvCxnSpPr>
            <a:stCxn id="285" idx="2"/>
            <a:endCxn id="290" idx="0"/>
          </p:cNvCxnSpPr>
          <p:nvPr/>
        </p:nvCxnSpPr>
        <p:spPr>
          <a:xfrm>
            <a:off x="6879474" y="2977400"/>
            <a:ext cx="0" cy="2940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92" name="Shape 292"/>
          <p:cNvSpPr/>
          <p:nvPr/>
        </p:nvSpPr>
        <p:spPr>
          <a:xfrm>
            <a:off x="3216675" y="4647900"/>
            <a:ext cx="1286700" cy="12863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3" name="Shape 293"/>
          <p:cNvSpPr/>
          <p:nvPr/>
        </p:nvSpPr>
        <p:spPr>
          <a:xfrm>
            <a:off x="3299275" y="4802000"/>
            <a:ext cx="1118999" cy="8466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 Geofencing Coordinate Server (Rasberry Pi)</a:t>
            </a:r>
          </a:p>
        </p:txBody>
      </p:sp>
      <p:sp>
        <p:nvSpPr>
          <p:cNvPr id="294" name="Shape 294"/>
          <p:cNvSpPr/>
          <p:nvPr/>
        </p:nvSpPr>
        <p:spPr>
          <a:xfrm>
            <a:off x="4956075" y="4974653"/>
            <a:ext cx="517800" cy="2871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3G/4G Antenna</a:t>
            </a:r>
          </a:p>
        </p:txBody>
      </p:sp>
      <p:sp>
        <p:nvSpPr>
          <p:cNvPr id="295" name="Shape 295"/>
          <p:cNvSpPr/>
          <p:nvPr/>
        </p:nvSpPr>
        <p:spPr>
          <a:xfrm>
            <a:off x="4894450" y="4816350"/>
            <a:ext cx="641399" cy="8622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1000"/>
              <a:t>3G/4G In</a:t>
            </a:r>
          </a:p>
        </p:txBody>
      </p:sp>
      <p:sp>
        <p:nvSpPr>
          <p:cNvPr id="296" name="Shape 296"/>
          <p:cNvSpPr/>
          <p:nvPr/>
        </p:nvSpPr>
        <p:spPr>
          <a:xfrm>
            <a:off x="2791700" y="2744900"/>
            <a:ext cx="2149800" cy="1154999"/>
          </a:xfrm>
          <a:prstGeom prst="roundRect">
            <a:avLst>
              <a:gd fmla="val 16667" name="adj"/>
            </a:avLst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3849900" y="2974275"/>
            <a:ext cx="886199" cy="816599"/>
          </a:xfrm>
          <a:prstGeom prst="roundRect">
            <a:avLst>
              <a:gd fmla="val 17133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298" name="Shape 298"/>
          <p:cNvSpPr/>
          <p:nvPr/>
        </p:nvSpPr>
        <p:spPr>
          <a:xfrm>
            <a:off x="3960400" y="3409850"/>
            <a:ext cx="677399" cy="2871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3G/4G Antenna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3822900" y="2974725"/>
            <a:ext cx="940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3G/4G Communication</a:t>
            </a:r>
          </a:p>
        </p:txBody>
      </p:sp>
      <p:sp>
        <p:nvSpPr>
          <p:cNvPr id="300" name="Shape 300"/>
          <p:cNvSpPr/>
          <p:nvPr/>
        </p:nvSpPr>
        <p:spPr>
          <a:xfrm>
            <a:off x="2963425" y="2974050"/>
            <a:ext cx="848100" cy="816599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301" name="Shape 301"/>
          <p:cNvSpPr txBox="1"/>
          <p:nvPr/>
        </p:nvSpPr>
        <p:spPr>
          <a:xfrm>
            <a:off x="2874625" y="2950887"/>
            <a:ext cx="1025699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GPS Communication</a:t>
            </a:r>
          </a:p>
        </p:txBody>
      </p:sp>
      <p:sp>
        <p:nvSpPr>
          <p:cNvPr id="302" name="Shape 302"/>
          <p:cNvSpPr/>
          <p:nvPr/>
        </p:nvSpPr>
        <p:spPr>
          <a:xfrm>
            <a:off x="3053599" y="3399150"/>
            <a:ext cx="641399" cy="2871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GPS Antenna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2672923" y="2716650"/>
            <a:ext cx="940200" cy="195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US" sz="900"/>
              <a:t>  </a:t>
            </a:r>
            <a:r>
              <a:rPr lang="en-US" sz="900"/>
              <a:t>3G DONGLE</a:t>
            </a:r>
          </a:p>
        </p:txBody>
      </p:sp>
      <p:sp>
        <p:nvSpPr>
          <p:cNvPr id="304" name="Shape 304"/>
          <p:cNvSpPr txBox="1"/>
          <p:nvPr/>
        </p:nvSpPr>
        <p:spPr>
          <a:xfrm>
            <a:off x="3463821" y="5642500"/>
            <a:ext cx="8861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-US" sz="1200"/>
              <a:t> Internet</a:t>
            </a:r>
          </a:p>
        </p:txBody>
      </p:sp>
      <p:cxnSp>
        <p:nvCxnSpPr>
          <p:cNvPr id="305" name="Shape 305"/>
          <p:cNvCxnSpPr>
            <a:stCxn id="292" idx="0"/>
          </p:cNvCxnSpPr>
          <p:nvPr/>
        </p:nvCxnSpPr>
        <p:spPr>
          <a:xfrm rot="10800000">
            <a:off x="3838425" y="3900300"/>
            <a:ext cx="21600" cy="7476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306" name="Shape 306"/>
          <p:cNvSpPr/>
          <p:nvPr/>
        </p:nvSpPr>
        <p:spPr>
          <a:xfrm>
            <a:off x="5943598" y="5270830"/>
            <a:ext cx="810000" cy="407700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07" name="Shape 307"/>
          <p:cNvCxnSpPr/>
          <p:nvPr/>
        </p:nvCxnSpPr>
        <p:spPr>
          <a:xfrm flipH="1" rot="10800000">
            <a:off x="5532147" y="4955515"/>
            <a:ext cx="411299" cy="2399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08" name="Shape 308"/>
          <p:cNvSpPr/>
          <p:nvPr/>
        </p:nvSpPr>
        <p:spPr>
          <a:xfrm>
            <a:off x="5943598" y="4805746"/>
            <a:ext cx="810000" cy="407700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9" name="Shape 309"/>
          <p:cNvSpPr txBox="1"/>
          <p:nvPr/>
        </p:nvSpPr>
        <p:spPr>
          <a:xfrm>
            <a:off x="6022650" y="4834400"/>
            <a:ext cx="677399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User Text Alert</a:t>
            </a:r>
          </a:p>
        </p:txBody>
      </p:sp>
      <p:sp>
        <p:nvSpPr>
          <p:cNvPr id="310" name="Shape 310"/>
          <p:cNvSpPr txBox="1"/>
          <p:nvPr/>
        </p:nvSpPr>
        <p:spPr>
          <a:xfrm>
            <a:off x="5943600" y="5299447"/>
            <a:ext cx="810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Airport Email Alert</a:t>
            </a:r>
          </a:p>
        </p:txBody>
      </p:sp>
      <p:cxnSp>
        <p:nvCxnSpPr>
          <p:cNvPr id="311" name="Shape 311"/>
          <p:cNvCxnSpPr>
            <a:stCxn id="296" idx="3"/>
            <a:endCxn id="278" idx="0"/>
          </p:cNvCxnSpPr>
          <p:nvPr/>
        </p:nvCxnSpPr>
        <p:spPr>
          <a:xfrm>
            <a:off x="4941500" y="3322399"/>
            <a:ext cx="889800" cy="1312500"/>
          </a:xfrm>
          <a:prstGeom prst="bentConnector2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12" name="Shape 312"/>
          <p:cNvCxnSpPr/>
          <p:nvPr/>
        </p:nvCxnSpPr>
        <p:spPr>
          <a:xfrm flipH="1" rot="10800000">
            <a:off x="5532147" y="5473449"/>
            <a:ext cx="411299" cy="2399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13" name="Shape 313"/>
          <p:cNvCxnSpPr>
            <a:stCxn id="281" idx="1"/>
            <a:endCxn id="272" idx="3"/>
          </p:cNvCxnSpPr>
          <p:nvPr/>
        </p:nvCxnSpPr>
        <p:spPr>
          <a:xfrm flipH="1">
            <a:off x="4821875" y="1949099"/>
            <a:ext cx="1810800" cy="138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314" name="Shape 314"/>
          <p:cNvSpPr txBox="1"/>
          <p:nvPr/>
        </p:nvSpPr>
        <p:spPr>
          <a:xfrm>
            <a:off x="6068575" y="3916850"/>
            <a:ext cx="2189399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Drone Flight Control System</a:t>
            </a:r>
          </a:p>
        </p:txBody>
      </p:sp>
      <p:cxnSp>
        <p:nvCxnSpPr>
          <p:cNvPr id="315" name="Shape 315"/>
          <p:cNvCxnSpPr>
            <a:stCxn id="270" idx="3"/>
            <a:endCxn id="296" idx="0"/>
          </p:cNvCxnSpPr>
          <p:nvPr/>
        </p:nvCxnSpPr>
        <p:spPr>
          <a:xfrm>
            <a:off x="3702348" y="2168800"/>
            <a:ext cx="164400" cy="576000"/>
          </a:xfrm>
          <a:prstGeom prst="bentConnector2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triangl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Shape 321"/>
          <p:cNvSpPr txBox="1"/>
          <p:nvPr/>
        </p:nvSpPr>
        <p:spPr>
          <a:xfrm>
            <a:off x="540225" y="540225"/>
            <a:ext cx="8118599" cy="540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Proposed MDR Deliverables</a:t>
            </a:r>
          </a:p>
        </p:txBody>
      </p:sp>
      <p:sp>
        <p:nvSpPr>
          <p:cNvPr id="322" name="Shape 322"/>
          <p:cNvSpPr txBox="1"/>
          <p:nvPr/>
        </p:nvSpPr>
        <p:spPr>
          <a:xfrm>
            <a:off x="390175" y="1365600"/>
            <a:ext cx="8358600" cy="4562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0200" lvl="0" marL="2286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1600">
                <a:solidFill>
                  <a:schemeClr val="dk1"/>
                </a:solidFill>
              </a:rPr>
              <a:t>Demonstration of interpreting GPS data with microcontroller </a:t>
            </a:r>
          </a:p>
          <a:p>
            <a:pPr indent="-330200" lvl="1" marL="2743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-US" sz="1600">
                <a:solidFill>
                  <a:schemeClr val="dk1"/>
                </a:solidFill>
              </a:rPr>
              <a:t>Clear of geofenced area?</a:t>
            </a:r>
          </a:p>
          <a:p>
            <a:pPr indent="-330200" lvl="1" marL="2743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-US" sz="1600">
                <a:solidFill>
                  <a:schemeClr val="dk1"/>
                </a:solidFill>
              </a:rPr>
              <a:t>Quick response</a:t>
            </a:r>
          </a:p>
          <a:p>
            <a:pPr indent="-330200" lvl="1" marL="2743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-US" sz="1600">
                <a:solidFill>
                  <a:schemeClr val="dk1"/>
                </a:solidFill>
              </a:rPr>
              <a:t>LED indication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/>
          </a:p>
          <a:p>
            <a:pPr indent="-330200" lvl="0" marL="2286000" rtl="0">
              <a:spcBef>
                <a:spcPts val="0"/>
              </a:spcBef>
              <a:buSzPct val="100000"/>
              <a:buChar char="●"/>
            </a:pPr>
            <a:r>
              <a:rPr lang="en-US" sz="1600"/>
              <a:t>Demonstration of functioning GPS tracking and data logging</a:t>
            </a:r>
          </a:p>
          <a:p>
            <a:pPr indent="-330200" lvl="1" marL="2743200" rtl="0">
              <a:spcBef>
                <a:spcPts val="0"/>
              </a:spcBef>
              <a:buSzPct val="100000"/>
              <a:buChar char="○"/>
            </a:pPr>
            <a:r>
              <a:rPr lang="en-US" sz="1600"/>
              <a:t>Transmit to microcontroller</a:t>
            </a:r>
          </a:p>
          <a:p>
            <a:pPr indent="0" lvl="0" marL="45720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2286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1600">
                <a:solidFill>
                  <a:schemeClr val="dk1"/>
                </a:solidFill>
              </a:rPr>
              <a:t>Copter assembled/tested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2286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1600">
                <a:solidFill>
                  <a:schemeClr val="dk1"/>
                </a:solidFill>
              </a:rPr>
              <a:t>Notification System</a:t>
            </a:r>
          </a:p>
          <a:p>
            <a:pPr indent="-330200" lvl="1" marL="2743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-US" sz="1600">
                <a:solidFill>
                  <a:schemeClr val="dk1"/>
                </a:solidFill>
              </a:rPr>
              <a:t>3G communication with cell phone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1600">
                <a:solidFill>
                  <a:schemeClr val="dk1"/>
                </a:solidFill>
              </a:rPr>
              <a:t>Create app server</a:t>
            </a:r>
          </a:p>
          <a:p>
            <a:pPr indent="-330200" lvl="1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-US" sz="1600">
                <a:solidFill>
                  <a:schemeClr val="dk1"/>
                </a:solidFill>
              </a:rPr>
              <a:t>Test communication with external device</a:t>
            </a:r>
          </a:p>
        </p:txBody>
      </p:sp>
      <p:sp>
        <p:nvSpPr>
          <p:cNvPr id="323" name="Shape 323"/>
          <p:cNvSpPr txBox="1"/>
          <p:nvPr/>
        </p:nvSpPr>
        <p:spPr>
          <a:xfrm>
            <a:off x="4786450" y="922425"/>
            <a:ext cx="5083799" cy="593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4" name="Shape 324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331" name="Shape 331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Shape 332"/>
          <p:cNvSpPr/>
          <p:nvPr/>
        </p:nvSpPr>
        <p:spPr>
          <a:xfrm>
            <a:off x="2139725" y="1495875"/>
            <a:ext cx="5237881" cy="3365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  <a:solidFill>
                  <a:schemeClr val="lt2"/>
                </a:solidFill>
                <a:latin typeface="Arial"/>
              </a:rPr>
              <a:t>Demonstration</a:t>
            </a:r>
            <a:b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  <a:solidFill>
                  <a:schemeClr val="lt2"/>
                </a:solidFill>
                <a:latin typeface="Arial"/>
              </a:rPr>
            </a:br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  <a:solidFill>
                  <a:schemeClr val="lt2"/>
                </a:solidFill>
                <a:latin typeface="Arial"/>
              </a:rPr>
              <a:t>of</a:t>
            </a:r>
            <a:b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  <a:solidFill>
                  <a:schemeClr val="lt2"/>
                </a:solidFill>
                <a:latin typeface="Arial"/>
              </a:rPr>
            </a:br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  <a:solidFill>
                  <a:schemeClr val="lt2"/>
                </a:solidFill>
                <a:latin typeface="Arial"/>
              </a:rPr>
              <a:t>Deliverables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Shape 338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Shape 339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Drone Assembly</a:t>
            </a:r>
          </a:p>
        </p:txBody>
      </p:sp>
      <p:pic>
        <p:nvPicPr>
          <p:cNvPr id="340" name="Shape 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5500" y="1380926"/>
            <a:ext cx="4883600" cy="3081434"/>
          </a:xfrm>
          <a:prstGeom prst="rect">
            <a:avLst/>
          </a:prstGeom>
          <a:noFill/>
          <a:ln cap="flat" cmpd="sng" w="2857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341" name="Shape 341"/>
          <p:cNvSpPr txBox="1"/>
          <p:nvPr/>
        </p:nvSpPr>
        <p:spPr>
          <a:xfrm>
            <a:off x="2865500" y="4552162"/>
            <a:ext cx="5128200" cy="1311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/>
              <a:t>Carbon fiber frame fully assembled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/>
              <a:t>Motor mounts and battery mounted in place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>
              <a:spcBef>
                <a:spcPts val="0"/>
              </a:spcBef>
              <a:buChar char="●"/>
            </a:pPr>
            <a:r>
              <a:rPr lang="en-US"/>
              <a:t>Waiting for rest of parts to arrive (ordered 4+ weeks ago)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Shape 347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GPS Tracking and Data Logging</a:t>
            </a:r>
          </a:p>
        </p:txBody>
      </p:sp>
      <p:sp>
        <p:nvSpPr>
          <p:cNvPr id="348" name="Shape 348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Shape 349"/>
          <p:cNvSpPr txBox="1"/>
          <p:nvPr/>
        </p:nvSpPr>
        <p:spPr>
          <a:xfrm>
            <a:off x="2939626" y="2963312"/>
            <a:ext cx="677399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GPS In Subsystem</a:t>
            </a:r>
          </a:p>
        </p:txBody>
      </p:sp>
      <p:sp>
        <p:nvSpPr>
          <p:cNvPr id="350" name="Shape 350"/>
          <p:cNvSpPr/>
          <p:nvPr/>
        </p:nvSpPr>
        <p:spPr>
          <a:xfrm>
            <a:off x="3700958" y="2954041"/>
            <a:ext cx="848100" cy="816599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351" name="Shape 351"/>
          <p:cNvSpPr/>
          <p:nvPr/>
        </p:nvSpPr>
        <p:spPr>
          <a:xfrm>
            <a:off x="2092850" y="1287050"/>
            <a:ext cx="6356399" cy="3009899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2" name="Shape 352"/>
          <p:cNvSpPr/>
          <p:nvPr/>
        </p:nvSpPr>
        <p:spPr>
          <a:xfrm>
            <a:off x="2534775" y="1407950"/>
            <a:ext cx="2802299" cy="26697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Shape 353"/>
          <p:cNvSpPr/>
          <p:nvPr/>
        </p:nvSpPr>
        <p:spPr>
          <a:xfrm>
            <a:off x="2620400" y="1672950"/>
            <a:ext cx="1081799" cy="991799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354" name="Shape 354"/>
          <p:cNvSpPr txBox="1"/>
          <p:nvPr/>
        </p:nvSpPr>
        <p:spPr>
          <a:xfrm>
            <a:off x="2819875" y="1381325"/>
            <a:ext cx="2575800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Our Geofencing Module (Enclosure)</a:t>
            </a:r>
          </a:p>
        </p:txBody>
      </p:sp>
      <p:sp>
        <p:nvSpPr>
          <p:cNvPr id="355" name="Shape 355"/>
          <p:cNvSpPr/>
          <p:nvPr/>
        </p:nvSpPr>
        <p:spPr>
          <a:xfrm>
            <a:off x="3973783" y="1655678"/>
            <a:ext cx="848100" cy="614399"/>
          </a:xfrm>
          <a:prstGeom prst="roundRect">
            <a:avLst>
              <a:gd fmla="val 16667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356" name="Shape 356"/>
          <p:cNvSpPr txBox="1"/>
          <p:nvPr/>
        </p:nvSpPr>
        <p:spPr>
          <a:xfrm>
            <a:off x="4044718" y="1672949"/>
            <a:ext cx="706200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Wired Drone Interface</a:t>
            </a:r>
          </a:p>
        </p:txBody>
      </p:sp>
      <p:sp>
        <p:nvSpPr>
          <p:cNvPr id="357" name="Shape 357"/>
          <p:cNvSpPr/>
          <p:nvPr/>
        </p:nvSpPr>
        <p:spPr>
          <a:xfrm>
            <a:off x="6015925" y="2508349"/>
            <a:ext cx="1727099" cy="17124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58" name="Shape 358"/>
          <p:cNvSpPr/>
          <p:nvPr/>
        </p:nvSpPr>
        <p:spPr>
          <a:xfrm>
            <a:off x="6236125" y="2599899"/>
            <a:ext cx="1286700" cy="1344300"/>
          </a:xfrm>
          <a:prstGeom prst="roundRect">
            <a:avLst>
              <a:gd fmla="val 16667" name="adj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359" name="Shape 359"/>
          <p:cNvSpPr/>
          <p:nvPr/>
        </p:nvSpPr>
        <p:spPr>
          <a:xfrm>
            <a:off x="4774475" y="4634900"/>
            <a:ext cx="2113799" cy="12863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" name="Shape 360"/>
          <p:cNvSpPr txBox="1"/>
          <p:nvPr/>
        </p:nvSpPr>
        <p:spPr>
          <a:xfrm>
            <a:off x="4956075" y="5629500"/>
            <a:ext cx="184710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-US" sz="1200"/>
              <a:t>User/Airport Notification</a:t>
            </a:r>
          </a:p>
        </p:txBody>
      </p:sp>
      <p:sp>
        <p:nvSpPr>
          <p:cNvPr id="361" name="Shape 361"/>
          <p:cNvSpPr/>
          <p:nvPr/>
        </p:nvSpPr>
        <p:spPr>
          <a:xfrm>
            <a:off x="6045750" y="1340401"/>
            <a:ext cx="1727099" cy="10077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" name="Shape 362"/>
          <p:cNvSpPr/>
          <p:nvPr/>
        </p:nvSpPr>
        <p:spPr>
          <a:xfrm>
            <a:off x="6632675" y="1639949"/>
            <a:ext cx="641399" cy="6183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363" name="Shape 363"/>
          <p:cNvSpPr txBox="1"/>
          <p:nvPr/>
        </p:nvSpPr>
        <p:spPr>
          <a:xfrm>
            <a:off x="6577475" y="1348625"/>
            <a:ext cx="751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I/O System</a:t>
            </a:r>
          </a:p>
        </p:txBody>
      </p:sp>
      <p:sp>
        <p:nvSpPr>
          <p:cNvPr id="364" name="Shape 364"/>
          <p:cNvSpPr txBox="1"/>
          <p:nvPr/>
        </p:nvSpPr>
        <p:spPr>
          <a:xfrm>
            <a:off x="6514483" y="2012758"/>
            <a:ext cx="886199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USB 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/>
          </a:p>
        </p:txBody>
      </p:sp>
      <p:cxnSp>
        <p:nvCxnSpPr>
          <p:cNvPr id="365" name="Shape 365"/>
          <p:cNvCxnSpPr>
            <a:endCxn id="355" idx="1"/>
          </p:cNvCxnSpPr>
          <p:nvPr/>
        </p:nvCxnSpPr>
        <p:spPr>
          <a:xfrm>
            <a:off x="3701083" y="1958678"/>
            <a:ext cx="272700" cy="42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66" name="Shape 366"/>
          <p:cNvSpPr/>
          <p:nvPr/>
        </p:nvSpPr>
        <p:spPr>
          <a:xfrm>
            <a:off x="6366625" y="2744900"/>
            <a:ext cx="1025699" cy="2325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Serial Digital In</a:t>
            </a:r>
          </a:p>
        </p:txBody>
      </p:sp>
      <p:sp>
        <p:nvSpPr>
          <p:cNvPr id="367" name="Shape 367"/>
          <p:cNvSpPr txBox="1"/>
          <p:nvPr/>
        </p:nvSpPr>
        <p:spPr>
          <a:xfrm>
            <a:off x="2534775" y="4014785"/>
            <a:ext cx="1216499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/>
              <a:t>Drone Body</a:t>
            </a:r>
          </a:p>
        </p:txBody>
      </p:sp>
      <p:sp>
        <p:nvSpPr>
          <p:cNvPr id="368" name="Shape 368"/>
          <p:cNvSpPr txBox="1"/>
          <p:nvPr/>
        </p:nvSpPr>
        <p:spPr>
          <a:xfrm>
            <a:off x="6101725" y="3666250"/>
            <a:ext cx="1555499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>
                <a:solidFill>
                  <a:schemeClr val="dk1"/>
                </a:solidFill>
              </a:rPr>
              <a:t>Drone Flight Controller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  <p:cxnSp>
        <p:nvCxnSpPr>
          <p:cNvPr id="369" name="Shape 369"/>
          <p:cNvCxnSpPr>
            <a:stCxn id="362" idx="2"/>
          </p:cNvCxnSpPr>
          <p:nvPr/>
        </p:nvCxnSpPr>
        <p:spPr>
          <a:xfrm>
            <a:off x="6953374" y="2258249"/>
            <a:ext cx="8400" cy="4422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70" name="Shape 370"/>
          <p:cNvSpPr/>
          <p:nvPr/>
        </p:nvSpPr>
        <p:spPr>
          <a:xfrm>
            <a:off x="6698681" y="1765878"/>
            <a:ext cx="517800" cy="28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USB Power</a:t>
            </a:r>
          </a:p>
        </p:txBody>
      </p:sp>
      <p:sp>
        <p:nvSpPr>
          <p:cNvPr id="371" name="Shape 371"/>
          <p:cNvSpPr/>
          <p:nvPr/>
        </p:nvSpPr>
        <p:spPr>
          <a:xfrm>
            <a:off x="6319973" y="3271379"/>
            <a:ext cx="1118999" cy="350400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Flight Code (ArduPilot)</a:t>
            </a:r>
          </a:p>
        </p:txBody>
      </p:sp>
      <p:cxnSp>
        <p:nvCxnSpPr>
          <p:cNvPr id="372" name="Shape 372"/>
          <p:cNvCxnSpPr>
            <a:stCxn id="366" idx="2"/>
            <a:endCxn id="371" idx="0"/>
          </p:cNvCxnSpPr>
          <p:nvPr/>
        </p:nvCxnSpPr>
        <p:spPr>
          <a:xfrm>
            <a:off x="6879474" y="2977400"/>
            <a:ext cx="0" cy="2940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73" name="Shape 373"/>
          <p:cNvSpPr/>
          <p:nvPr/>
        </p:nvSpPr>
        <p:spPr>
          <a:xfrm>
            <a:off x="3216675" y="4647900"/>
            <a:ext cx="1286700" cy="12863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4" name="Shape 374"/>
          <p:cNvSpPr/>
          <p:nvPr/>
        </p:nvSpPr>
        <p:spPr>
          <a:xfrm>
            <a:off x="3299275" y="4802000"/>
            <a:ext cx="1118999" cy="8466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 Geofencing Coordinate Server (Rasberry Pi)</a:t>
            </a:r>
          </a:p>
        </p:txBody>
      </p:sp>
      <p:sp>
        <p:nvSpPr>
          <p:cNvPr id="375" name="Shape 375"/>
          <p:cNvSpPr/>
          <p:nvPr/>
        </p:nvSpPr>
        <p:spPr>
          <a:xfrm>
            <a:off x="4956075" y="4974653"/>
            <a:ext cx="517800" cy="2871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3G/4G Antenna</a:t>
            </a:r>
          </a:p>
        </p:txBody>
      </p:sp>
      <p:sp>
        <p:nvSpPr>
          <p:cNvPr id="376" name="Shape 376"/>
          <p:cNvSpPr/>
          <p:nvPr/>
        </p:nvSpPr>
        <p:spPr>
          <a:xfrm>
            <a:off x="4894450" y="4816350"/>
            <a:ext cx="641399" cy="8622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1000"/>
              <a:t>3G/4G In</a:t>
            </a:r>
          </a:p>
        </p:txBody>
      </p:sp>
      <p:sp>
        <p:nvSpPr>
          <p:cNvPr id="377" name="Shape 377"/>
          <p:cNvSpPr/>
          <p:nvPr/>
        </p:nvSpPr>
        <p:spPr>
          <a:xfrm>
            <a:off x="2791700" y="2744900"/>
            <a:ext cx="2149800" cy="1154999"/>
          </a:xfrm>
          <a:prstGeom prst="roundRect">
            <a:avLst>
              <a:gd fmla="val 16667" name="adj"/>
            </a:avLst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3849900" y="2974275"/>
            <a:ext cx="886199" cy="816599"/>
          </a:xfrm>
          <a:prstGeom prst="roundRect">
            <a:avLst>
              <a:gd fmla="val 17133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379" name="Shape 379"/>
          <p:cNvSpPr/>
          <p:nvPr/>
        </p:nvSpPr>
        <p:spPr>
          <a:xfrm>
            <a:off x="3960400" y="3409850"/>
            <a:ext cx="677399" cy="2871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3G/4G Antenna</a:t>
            </a:r>
          </a:p>
        </p:txBody>
      </p:sp>
      <p:sp>
        <p:nvSpPr>
          <p:cNvPr id="380" name="Shape 380"/>
          <p:cNvSpPr txBox="1"/>
          <p:nvPr/>
        </p:nvSpPr>
        <p:spPr>
          <a:xfrm>
            <a:off x="3822900" y="2974725"/>
            <a:ext cx="940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3G/4G Communication</a:t>
            </a:r>
          </a:p>
        </p:txBody>
      </p:sp>
      <p:sp>
        <p:nvSpPr>
          <p:cNvPr id="381" name="Shape 381"/>
          <p:cNvSpPr/>
          <p:nvPr/>
        </p:nvSpPr>
        <p:spPr>
          <a:xfrm>
            <a:off x="2963425" y="2974050"/>
            <a:ext cx="848100" cy="816599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382" name="Shape 382"/>
          <p:cNvSpPr txBox="1"/>
          <p:nvPr/>
        </p:nvSpPr>
        <p:spPr>
          <a:xfrm>
            <a:off x="2874625" y="2950887"/>
            <a:ext cx="1025699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GPS Communication</a:t>
            </a:r>
          </a:p>
        </p:txBody>
      </p:sp>
      <p:sp>
        <p:nvSpPr>
          <p:cNvPr id="383" name="Shape 383"/>
          <p:cNvSpPr/>
          <p:nvPr/>
        </p:nvSpPr>
        <p:spPr>
          <a:xfrm>
            <a:off x="3053599" y="3399150"/>
            <a:ext cx="641399" cy="2871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GPS Antenna</a:t>
            </a:r>
          </a:p>
        </p:txBody>
      </p:sp>
      <p:sp>
        <p:nvSpPr>
          <p:cNvPr id="384" name="Shape 384"/>
          <p:cNvSpPr txBox="1"/>
          <p:nvPr/>
        </p:nvSpPr>
        <p:spPr>
          <a:xfrm>
            <a:off x="2672923" y="2716650"/>
            <a:ext cx="940200" cy="195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US" sz="900"/>
              <a:t>  </a:t>
            </a:r>
            <a:r>
              <a:rPr lang="en-US" sz="900"/>
              <a:t>3G DONGLE</a:t>
            </a:r>
          </a:p>
        </p:txBody>
      </p:sp>
      <p:sp>
        <p:nvSpPr>
          <p:cNvPr id="385" name="Shape 385"/>
          <p:cNvSpPr txBox="1"/>
          <p:nvPr/>
        </p:nvSpPr>
        <p:spPr>
          <a:xfrm>
            <a:off x="3463821" y="5642500"/>
            <a:ext cx="8861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-US" sz="1200"/>
              <a:t> Internet</a:t>
            </a:r>
          </a:p>
        </p:txBody>
      </p:sp>
      <p:cxnSp>
        <p:nvCxnSpPr>
          <p:cNvPr id="386" name="Shape 386"/>
          <p:cNvCxnSpPr>
            <a:stCxn id="373" idx="0"/>
          </p:cNvCxnSpPr>
          <p:nvPr/>
        </p:nvCxnSpPr>
        <p:spPr>
          <a:xfrm rot="10800000">
            <a:off x="3838425" y="3900300"/>
            <a:ext cx="21600" cy="7476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387" name="Shape 387"/>
          <p:cNvSpPr/>
          <p:nvPr/>
        </p:nvSpPr>
        <p:spPr>
          <a:xfrm>
            <a:off x="5943598" y="5270830"/>
            <a:ext cx="810000" cy="407700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88" name="Shape 388"/>
          <p:cNvCxnSpPr/>
          <p:nvPr/>
        </p:nvCxnSpPr>
        <p:spPr>
          <a:xfrm flipH="1" rot="10800000">
            <a:off x="5532147" y="4955515"/>
            <a:ext cx="411299" cy="2399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89" name="Shape 389"/>
          <p:cNvSpPr/>
          <p:nvPr/>
        </p:nvSpPr>
        <p:spPr>
          <a:xfrm>
            <a:off x="5943598" y="4805746"/>
            <a:ext cx="810000" cy="407700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0" name="Shape 390"/>
          <p:cNvSpPr txBox="1"/>
          <p:nvPr/>
        </p:nvSpPr>
        <p:spPr>
          <a:xfrm>
            <a:off x="6022650" y="4834400"/>
            <a:ext cx="677399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User Text Alert</a:t>
            </a:r>
          </a:p>
        </p:txBody>
      </p:sp>
      <p:sp>
        <p:nvSpPr>
          <p:cNvPr id="391" name="Shape 391"/>
          <p:cNvSpPr txBox="1"/>
          <p:nvPr/>
        </p:nvSpPr>
        <p:spPr>
          <a:xfrm>
            <a:off x="5943600" y="5299447"/>
            <a:ext cx="810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Airport Email Alert</a:t>
            </a:r>
          </a:p>
        </p:txBody>
      </p:sp>
      <p:cxnSp>
        <p:nvCxnSpPr>
          <p:cNvPr id="392" name="Shape 392"/>
          <p:cNvCxnSpPr>
            <a:stCxn id="377" idx="3"/>
            <a:endCxn id="359" idx="0"/>
          </p:cNvCxnSpPr>
          <p:nvPr/>
        </p:nvCxnSpPr>
        <p:spPr>
          <a:xfrm>
            <a:off x="4941500" y="3322399"/>
            <a:ext cx="889800" cy="1312500"/>
          </a:xfrm>
          <a:prstGeom prst="bentConnector2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93" name="Shape 393"/>
          <p:cNvCxnSpPr/>
          <p:nvPr/>
        </p:nvCxnSpPr>
        <p:spPr>
          <a:xfrm flipH="1" rot="10800000">
            <a:off x="5532147" y="5473449"/>
            <a:ext cx="411299" cy="2399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94" name="Shape 394"/>
          <p:cNvCxnSpPr>
            <a:stCxn id="362" idx="1"/>
            <a:endCxn id="355" idx="3"/>
          </p:cNvCxnSpPr>
          <p:nvPr/>
        </p:nvCxnSpPr>
        <p:spPr>
          <a:xfrm flipH="1">
            <a:off x="4821875" y="1949099"/>
            <a:ext cx="1810800" cy="138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395" name="Shape 395"/>
          <p:cNvSpPr/>
          <p:nvPr/>
        </p:nvSpPr>
        <p:spPr>
          <a:xfrm>
            <a:off x="2929400" y="2950737"/>
            <a:ext cx="889800" cy="926999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6" name="Shape 396"/>
          <p:cNvSpPr txBox="1"/>
          <p:nvPr/>
        </p:nvSpPr>
        <p:spPr>
          <a:xfrm>
            <a:off x="6068575" y="3916850"/>
            <a:ext cx="2189399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Drone Flight Control System</a:t>
            </a:r>
          </a:p>
        </p:txBody>
      </p:sp>
      <p:cxnSp>
        <p:nvCxnSpPr>
          <p:cNvPr id="397" name="Shape 397"/>
          <p:cNvCxnSpPr>
            <a:stCxn id="353" idx="3"/>
            <a:endCxn id="377" idx="0"/>
          </p:cNvCxnSpPr>
          <p:nvPr/>
        </p:nvCxnSpPr>
        <p:spPr>
          <a:xfrm>
            <a:off x="3702199" y="2168849"/>
            <a:ext cx="164400" cy="576000"/>
          </a:xfrm>
          <a:prstGeom prst="bentConnector2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398" name="Shape 398"/>
          <p:cNvSpPr/>
          <p:nvPr/>
        </p:nvSpPr>
        <p:spPr>
          <a:xfrm>
            <a:off x="2944375" y="2997825"/>
            <a:ext cx="886199" cy="816599"/>
          </a:xfrm>
          <a:prstGeom prst="roundRect">
            <a:avLst>
              <a:gd fmla="val 17133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399" name="Shape 399"/>
          <p:cNvSpPr/>
          <p:nvPr/>
        </p:nvSpPr>
        <p:spPr>
          <a:xfrm>
            <a:off x="3035600" y="3399150"/>
            <a:ext cx="677399" cy="2871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GPS Antenna</a:t>
            </a:r>
          </a:p>
        </p:txBody>
      </p:sp>
      <p:sp>
        <p:nvSpPr>
          <p:cNvPr id="400" name="Shape 400"/>
          <p:cNvSpPr txBox="1"/>
          <p:nvPr/>
        </p:nvSpPr>
        <p:spPr>
          <a:xfrm>
            <a:off x="2917375" y="2955725"/>
            <a:ext cx="940200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800"/>
              <a:t>GPS Communication</a:t>
            </a:r>
          </a:p>
        </p:txBody>
      </p:sp>
      <p:sp>
        <p:nvSpPr>
          <p:cNvPr id="401" name="Shape 401"/>
          <p:cNvSpPr/>
          <p:nvPr/>
        </p:nvSpPr>
        <p:spPr>
          <a:xfrm>
            <a:off x="2648449" y="1734137"/>
            <a:ext cx="1025699" cy="8622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402" name="Shape 402"/>
          <p:cNvSpPr/>
          <p:nvPr/>
        </p:nvSpPr>
        <p:spPr>
          <a:xfrm>
            <a:off x="2785399" y="2245250"/>
            <a:ext cx="751800" cy="304799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Geofencing Code</a:t>
            </a:r>
          </a:p>
        </p:txBody>
      </p:sp>
      <p:sp>
        <p:nvSpPr>
          <p:cNvPr id="403" name="Shape 403"/>
          <p:cNvSpPr txBox="1"/>
          <p:nvPr/>
        </p:nvSpPr>
        <p:spPr>
          <a:xfrm>
            <a:off x="2691200" y="1725675"/>
            <a:ext cx="9402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None/>
            </a:pPr>
            <a:r>
              <a:rPr lang="en-US" sz="900">
                <a:solidFill>
                  <a:schemeClr val="dk1"/>
                </a:solidFill>
              </a:rPr>
              <a:t>Controller (Raspberry Pi)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/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Shape 409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GPS Tracking &amp; Data Logging - Overview</a:t>
            </a:r>
          </a:p>
        </p:txBody>
      </p:sp>
      <p:sp>
        <p:nvSpPr>
          <p:cNvPr id="410" name="Shape 410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Shape 411"/>
          <p:cNvSpPr txBox="1"/>
          <p:nvPr/>
        </p:nvSpPr>
        <p:spPr>
          <a:xfrm>
            <a:off x="2249050" y="1611550"/>
            <a:ext cx="6434999" cy="42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/>
              <a:t>Software for receiving satellite information with FONA breakout chip ready and tested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-US"/>
              <a:t>Just need passive antenna (ordered 9 days ago)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/>
              <a:t>Developed algorithm on Raspberry Pi: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-US"/>
              <a:t>Initiates upon startup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-US"/>
              <a:t>Runs continuously in background while Raspberry Pi is on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2" marL="1371600" rtl="0">
              <a:spcBef>
                <a:spcPts val="0"/>
              </a:spcBef>
              <a:buChar char="■"/>
            </a:pPr>
            <a:r>
              <a:rPr lang="en-US"/>
              <a:t>Does not disrupt regular functionality of Raspberry Pi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-US"/>
              <a:t>Parses GPS In data into comprehensible latitude/longitude coordinates along with other important satellite data (NMEA format)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2" marL="1371600" rtl="0">
              <a:spcBef>
                <a:spcPts val="0"/>
              </a:spcBef>
              <a:buChar char="■"/>
            </a:pPr>
            <a:r>
              <a:rPr lang="en-US"/>
              <a:t>Longitude and latitude parameters passed into the data interpretation algorithm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Shape 417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What does the satellite data look like?</a:t>
            </a:r>
          </a:p>
        </p:txBody>
      </p:sp>
      <p:sp>
        <p:nvSpPr>
          <p:cNvPr id="418" name="Shape 418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" name="Shape 4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375" y="1773474"/>
            <a:ext cx="7580624" cy="3011324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Shape 420"/>
          <p:cNvSpPr txBox="1"/>
          <p:nvPr/>
        </p:nvSpPr>
        <p:spPr>
          <a:xfrm>
            <a:off x="576600" y="1380325"/>
            <a:ext cx="6071700" cy="559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23850" lvl="0" marL="457200">
              <a:spcBef>
                <a:spcPts val="0"/>
              </a:spcBef>
              <a:buSzPct val="100000"/>
              <a:buChar char="●"/>
            </a:pPr>
            <a:r>
              <a:rPr lang="en-US" sz="1500"/>
              <a:t>NMEA Raw Data Received by FONA chip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Shape 4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375" y="1773474"/>
            <a:ext cx="7580624" cy="3011324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Shape 426"/>
          <p:cNvSpPr txBox="1"/>
          <p:nvPr/>
        </p:nvSpPr>
        <p:spPr>
          <a:xfrm>
            <a:off x="576600" y="1380325"/>
            <a:ext cx="6071700" cy="559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23850" lvl="0" marL="457200" rtl="0">
              <a:spcBef>
                <a:spcPts val="0"/>
              </a:spcBef>
              <a:buSzPct val="100000"/>
              <a:buChar char="●"/>
            </a:pPr>
            <a:r>
              <a:rPr lang="en-US" sz="1500"/>
              <a:t>NMEA Raw Data Received by FONA chip</a:t>
            </a:r>
          </a:p>
        </p:txBody>
      </p:sp>
      <p:sp>
        <p:nvSpPr>
          <p:cNvPr id="427" name="Shape 427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Shape 428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What does the satellite data look like?</a:t>
            </a:r>
          </a:p>
        </p:txBody>
      </p:sp>
      <p:sp>
        <p:nvSpPr>
          <p:cNvPr id="429" name="Shape 429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Shape 430"/>
          <p:cNvSpPr/>
          <p:nvPr/>
        </p:nvSpPr>
        <p:spPr>
          <a:xfrm>
            <a:off x="1817175" y="3738150"/>
            <a:ext cx="6228899" cy="174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1" name="Shape 431"/>
          <p:cNvSpPr txBox="1"/>
          <p:nvPr/>
        </p:nvSpPr>
        <p:spPr>
          <a:xfrm>
            <a:off x="2087975" y="4812625"/>
            <a:ext cx="6412500" cy="995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/>
              <a:t>Numbers in this line stand for various data associated with the drone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-US"/>
              <a:t>latitude/longitude coordinates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-US"/>
              <a:t>altitude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-US"/>
              <a:t>speed</a:t>
            </a:r>
          </a:p>
          <a:p>
            <a:pPr indent="-228600" lvl="1" marL="914400">
              <a:spcBef>
                <a:spcPts val="0"/>
              </a:spcBef>
              <a:buChar char="○"/>
            </a:pPr>
            <a:r>
              <a:rPr lang="en-US"/>
              <a:t>direction of travel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Shape 437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Next Steps</a:t>
            </a:r>
          </a:p>
        </p:txBody>
      </p:sp>
      <p:sp>
        <p:nvSpPr>
          <p:cNvPr id="438" name="Shape 438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Shape 439"/>
          <p:cNvSpPr txBox="1"/>
          <p:nvPr/>
        </p:nvSpPr>
        <p:spPr>
          <a:xfrm>
            <a:off x="1799700" y="1397800"/>
            <a:ext cx="6455999" cy="14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spcBef>
                <a:spcPts val="0"/>
              </a:spcBef>
              <a:buSzPct val="100000"/>
              <a:buChar char="●"/>
            </a:pPr>
            <a:r>
              <a:rPr lang="en-US" sz="1600"/>
              <a:t>Desired line of data is sent from FONA to on board Raspberry Pi controller through hard wired TX/RX pins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/>
          </a:p>
          <a:p>
            <a:pPr indent="-330200" lvl="0" marL="457200">
              <a:spcBef>
                <a:spcPts val="0"/>
              </a:spcBef>
              <a:buSzPct val="100000"/>
              <a:buChar char="●"/>
            </a:pPr>
            <a:r>
              <a:rPr lang="en-US" sz="1600"/>
              <a:t>This line must then be parsed so data can be understood and easily accessed by other algorithms through simple commands</a:t>
            </a:r>
          </a:p>
        </p:txBody>
      </p:sp>
      <p:pic>
        <p:nvPicPr>
          <p:cNvPr id="440" name="Shape 4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6623" y="3293600"/>
            <a:ext cx="1496974" cy="225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Shape 4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7950" y="3293600"/>
            <a:ext cx="1719620" cy="225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Shape 4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1837" y="4397175"/>
            <a:ext cx="2527874" cy="33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Shape 96"/>
          <p:cNvSpPr txBox="1"/>
          <p:nvPr/>
        </p:nvSpPr>
        <p:spPr>
          <a:xfrm>
            <a:off x="120525" y="540875"/>
            <a:ext cx="8343900" cy="662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The Group</a:t>
            </a:r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799" y="2079725"/>
            <a:ext cx="1756074" cy="224692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98" name="Shape 98"/>
          <p:cNvSpPr txBox="1"/>
          <p:nvPr/>
        </p:nvSpPr>
        <p:spPr>
          <a:xfrm>
            <a:off x="534750" y="4394100"/>
            <a:ext cx="1756199" cy="662399"/>
          </a:xfrm>
          <a:prstGeom prst="rect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     </a:t>
            </a:r>
            <a:r>
              <a:rPr b="1" lang="en-US"/>
              <a:t>Jason Danis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b="1" lang="en-US"/>
              <a:t>            EE</a:t>
            </a:r>
          </a:p>
        </p:txBody>
      </p:sp>
      <p:pic>
        <p:nvPicPr>
          <p:cNvPr id="99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5400" y="2060887"/>
            <a:ext cx="1502400" cy="22846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00" name="Shape 100"/>
          <p:cNvSpPr txBox="1"/>
          <p:nvPr/>
        </p:nvSpPr>
        <p:spPr>
          <a:xfrm>
            <a:off x="2765400" y="4394100"/>
            <a:ext cx="1539599" cy="662399"/>
          </a:xfrm>
          <a:prstGeom prst="rect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     </a:t>
            </a:r>
            <a:r>
              <a:rPr b="1" lang="en-US"/>
              <a:t>Alex Breger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b="1" lang="en-US"/>
              <a:t>             EE</a:t>
            </a:r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5">
            <a:alphaModFix/>
          </a:blip>
          <a:srcRect b="19942" l="13028" r="0" t="0"/>
          <a:stretch/>
        </p:blipFill>
        <p:spPr>
          <a:xfrm>
            <a:off x="4884412" y="2079725"/>
            <a:ext cx="1625568" cy="22469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02" name="Shape 102"/>
          <p:cNvSpPr txBox="1"/>
          <p:nvPr/>
        </p:nvSpPr>
        <p:spPr>
          <a:xfrm>
            <a:off x="4858525" y="4394100"/>
            <a:ext cx="1692599" cy="662399"/>
          </a:xfrm>
          <a:prstGeom prst="rect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US"/>
              <a:t>Sandra McQueen</a:t>
            </a:r>
          </a:p>
          <a:p>
            <a:pPr lvl="0" algn="ctr">
              <a:spcBef>
                <a:spcPts val="0"/>
              </a:spcBef>
              <a:buNone/>
            </a:pPr>
            <a:r>
              <a:rPr b="1" lang="en-US"/>
              <a:t>EE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6999700" y="4394100"/>
            <a:ext cx="1834799" cy="662399"/>
          </a:xfrm>
          <a:prstGeom prst="rect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US"/>
              <a:t>Chris Boselli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-US"/>
              <a:t>EE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2217450" y="5256125"/>
            <a:ext cx="6314699" cy="537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/>
              <a:t>Advisors:  Prof. Looze (ECE),   Prof. Ni (CEE),   Prof. Collura (CEE)</a:t>
            </a:r>
          </a:p>
        </p:txBody>
      </p:sp>
      <p:pic>
        <p:nvPicPr>
          <p:cNvPr id="105" name="Shape 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39014" y="2051754"/>
            <a:ext cx="1756175" cy="227489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Shape 448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Parsing the Data</a:t>
            </a:r>
          </a:p>
        </p:txBody>
      </p:sp>
      <p:sp>
        <p:nvSpPr>
          <p:cNvPr id="449" name="Shape 449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Shape 450"/>
          <p:cNvSpPr txBox="1"/>
          <p:nvPr/>
        </p:nvSpPr>
        <p:spPr>
          <a:xfrm>
            <a:off x="2253950" y="2323800"/>
            <a:ext cx="6491100" cy="22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spcBef>
                <a:spcPts val="0"/>
              </a:spcBef>
              <a:buSzPct val="100000"/>
              <a:buChar char="●"/>
            </a:pPr>
            <a:r>
              <a:rPr lang="en-US" sz="1600"/>
              <a:t>Pynmea2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/>
          </a:p>
          <a:p>
            <a:pPr indent="-330200" lvl="1" marL="914400" rtl="0">
              <a:spcBef>
                <a:spcPts val="0"/>
              </a:spcBef>
              <a:buSzPct val="100000"/>
              <a:buChar char="○"/>
            </a:pPr>
            <a:r>
              <a:rPr lang="en-US" sz="1600"/>
              <a:t>Python library for the NMEA 0183 protocol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1600"/>
          </a:p>
          <a:p>
            <a:pPr indent="-330200" lvl="1" marL="914400" rtl="0">
              <a:spcBef>
                <a:spcPts val="0"/>
              </a:spcBef>
              <a:buSzPct val="100000"/>
              <a:buChar char="○"/>
            </a:pPr>
            <a:r>
              <a:rPr lang="en-US" sz="1600"/>
              <a:t>Based on “pynmea” written by Becky Lewis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1600"/>
          </a:p>
          <a:p>
            <a:pPr indent="-330200" lvl="1" marL="914400" rtl="0">
              <a:spcBef>
                <a:spcPts val="0"/>
              </a:spcBef>
              <a:buSzPct val="100000"/>
              <a:buChar char="○"/>
            </a:pPr>
            <a:r>
              <a:rPr lang="en-US" sz="1600"/>
              <a:t>Parses data and into separate data variables that can be called individually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Shape 456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Summary of Function</a:t>
            </a:r>
          </a:p>
        </p:txBody>
      </p:sp>
      <p:sp>
        <p:nvSpPr>
          <p:cNvPr id="457" name="Shape 457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Shape 458"/>
          <p:cNvSpPr txBox="1"/>
          <p:nvPr/>
        </p:nvSpPr>
        <p:spPr>
          <a:xfrm>
            <a:off x="2175350" y="1467700"/>
            <a:ext cx="6508500" cy="4149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1600">
                <a:solidFill>
                  <a:schemeClr val="dk1"/>
                </a:solidFill>
              </a:rPr>
              <a:t>The algorithm: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-US" sz="1600">
                <a:solidFill>
                  <a:schemeClr val="dk1"/>
                </a:solidFill>
              </a:rPr>
              <a:t>Begins executing at startup and runs in background as an infinite loop</a:t>
            </a:r>
          </a:p>
          <a:p>
            <a:pPr indent="-69850" lvl="0" marL="91440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2" marL="1371600" rtl="0">
              <a:spcBef>
                <a:spcPts val="0"/>
              </a:spcBef>
              <a:buClr>
                <a:schemeClr val="dk1"/>
              </a:buClr>
              <a:buSzPct val="100000"/>
              <a:buChar char="■"/>
            </a:pPr>
            <a:r>
              <a:rPr lang="en-US" sz="1600">
                <a:solidFill>
                  <a:schemeClr val="dk1"/>
                </a:solidFill>
              </a:rPr>
              <a:t>Establishes/verifies communication with FONA</a:t>
            </a:r>
          </a:p>
          <a:p>
            <a:pPr indent="0" lvl="0" marL="914400" rtl="0">
              <a:spcBef>
                <a:spcPts val="0"/>
              </a:spcBef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2" marL="1371600" rtl="0">
              <a:spcBef>
                <a:spcPts val="0"/>
              </a:spcBef>
              <a:buClr>
                <a:schemeClr val="dk1"/>
              </a:buClr>
              <a:buSzPct val="100000"/>
              <a:buChar char="■"/>
            </a:pPr>
            <a:r>
              <a:rPr lang="en-US" sz="1600">
                <a:solidFill>
                  <a:schemeClr val="dk1"/>
                </a:solidFill>
              </a:rPr>
              <a:t>Begins continuously pulling GPS In data</a:t>
            </a:r>
          </a:p>
          <a:p>
            <a:pPr indent="0" lvl="0" marL="914400" rtl="0">
              <a:spcBef>
                <a:spcPts val="0"/>
              </a:spcBef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2" marL="1371600" rtl="0">
              <a:spcBef>
                <a:spcPts val="0"/>
              </a:spcBef>
              <a:buClr>
                <a:schemeClr val="dk1"/>
              </a:buClr>
              <a:buSzPct val="100000"/>
              <a:buChar char="■"/>
            </a:pPr>
            <a:r>
              <a:rPr lang="en-US" sz="1600">
                <a:solidFill>
                  <a:schemeClr val="dk1"/>
                </a:solidFill>
              </a:rPr>
              <a:t>Imports and runs desired data line through Pynmea2 </a:t>
            </a:r>
          </a:p>
          <a:p>
            <a:pPr indent="0" lvl="0" marL="914400" rtl="0">
              <a:spcBef>
                <a:spcPts val="0"/>
              </a:spcBef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2" marL="1371600" rtl="0">
              <a:spcBef>
                <a:spcPts val="0"/>
              </a:spcBef>
              <a:buClr>
                <a:schemeClr val="dk1"/>
              </a:buClr>
              <a:buSzPct val="100000"/>
              <a:buChar char="■"/>
            </a:pPr>
            <a:r>
              <a:rPr lang="en-US" sz="1600">
                <a:solidFill>
                  <a:schemeClr val="dk1"/>
                </a:solidFill>
              </a:rPr>
              <a:t>Formats parsed components so each data value can be retrieved individually by other subsystems through simple commands</a:t>
            </a:r>
          </a:p>
          <a:p>
            <a:pPr indent="0" lvl="0" marL="914400" rtl="0">
              <a:spcBef>
                <a:spcPts val="0"/>
              </a:spcBef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2" marL="1371600" rtl="0">
              <a:spcBef>
                <a:spcPts val="0"/>
              </a:spcBef>
              <a:buClr>
                <a:schemeClr val="dk1"/>
              </a:buClr>
              <a:buSzPct val="100000"/>
              <a:buChar char="■"/>
            </a:pPr>
            <a:r>
              <a:rPr lang="en-US" sz="1600">
                <a:solidFill>
                  <a:schemeClr val="dk1"/>
                </a:solidFill>
              </a:rPr>
              <a:t>Logs desired data for later use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/>
          <p:nvPr/>
        </p:nvSpPr>
        <p:spPr>
          <a:xfrm>
            <a:off x="3849900" y="2974275"/>
            <a:ext cx="886199" cy="816599"/>
          </a:xfrm>
          <a:prstGeom prst="roundRect">
            <a:avLst>
              <a:gd fmla="val 17133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464" name="Shape 464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Shape 465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GPS Data interpretation</a:t>
            </a:r>
          </a:p>
        </p:txBody>
      </p:sp>
      <p:sp>
        <p:nvSpPr>
          <p:cNvPr id="466" name="Shape 466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Shape 467"/>
          <p:cNvSpPr txBox="1"/>
          <p:nvPr/>
        </p:nvSpPr>
        <p:spPr>
          <a:xfrm>
            <a:off x="2939626" y="2963312"/>
            <a:ext cx="677399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GPS In Subsystem</a:t>
            </a:r>
          </a:p>
        </p:txBody>
      </p:sp>
      <p:sp>
        <p:nvSpPr>
          <p:cNvPr id="468" name="Shape 468"/>
          <p:cNvSpPr/>
          <p:nvPr/>
        </p:nvSpPr>
        <p:spPr>
          <a:xfrm>
            <a:off x="3700958" y="2954041"/>
            <a:ext cx="848100" cy="816599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469" name="Shape 469"/>
          <p:cNvSpPr/>
          <p:nvPr/>
        </p:nvSpPr>
        <p:spPr>
          <a:xfrm>
            <a:off x="2092850" y="1287050"/>
            <a:ext cx="6356399" cy="3009899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0" name="Shape 470"/>
          <p:cNvSpPr/>
          <p:nvPr/>
        </p:nvSpPr>
        <p:spPr>
          <a:xfrm>
            <a:off x="2534775" y="1407950"/>
            <a:ext cx="2802299" cy="26697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Shape 471"/>
          <p:cNvSpPr/>
          <p:nvPr/>
        </p:nvSpPr>
        <p:spPr>
          <a:xfrm>
            <a:off x="2676649" y="1737700"/>
            <a:ext cx="1025699" cy="862200"/>
          </a:xfrm>
          <a:prstGeom prst="roundRect">
            <a:avLst>
              <a:gd fmla="val 16667" name="adj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472" name="Shape 472"/>
          <p:cNvSpPr txBox="1"/>
          <p:nvPr/>
        </p:nvSpPr>
        <p:spPr>
          <a:xfrm>
            <a:off x="2819875" y="1381325"/>
            <a:ext cx="2575800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Our Geofencing Module (Enclosure)</a:t>
            </a:r>
          </a:p>
        </p:txBody>
      </p:sp>
      <p:sp>
        <p:nvSpPr>
          <p:cNvPr id="473" name="Shape 473"/>
          <p:cNvSpPr/>
          <p:nvPr/>
        </p:nvSpPr>
        <p:spPr>
          <a:xfrm>
            <a:off x="3973783" y="1655678"/>
            <a:ext cx="848100" cy="614399"/>
          </a:xfrm>
          <a:prstGeom prst="roundRect">
            <a:avLst>
              <a:gd fmla="val 16667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474" name="Shape 474"/>
          <p:cNvSpPr txBox="1"/>
          <p:nvPr/>
        </p:nvSpPr>
        <p:spPr>
          <a:xfrm>
            <a:off x="2748075" y="1708900"/>
            <a:ext cx="9402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None/>
            </a:pPr>
            <a:r>
              <a:rPr lang="en-US" sz="900">
                <a:solidFill>
                  <a:schemeClr val="dk1"/>
                </a:solidFill>
              </a:rPr>
              <a:t>Controller (Raspberry Pi)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/>
          </a:p>
        </p:txBody>
      </p:sp>
      <p:sp>
        <p:nvSpPr>
          <p:cNvPr id="475" name="Shape 475"/>
          <p:cNvSpPr txBox="1"/>
          <p:nvPr/>
        </p:nvSpPr>
        <p:spPr>
          <a:xfrm>
            <a:off x="4044718" y="1672949"/>
            <a:ext cx="706200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Wired Drone Interface</a:t>
            </a:r>
          </a:p>
        </p:txBody>
      </p:sp>
      <p:sp>
        <p:nvSpPr>
          <p:cNvPr id="476" name="Shape 476"/>
          <p:cNvSpPr/>
          <p:nvPr/>
        </p:nvSpPr>
        <p:spPr>
          <a:xfrm>
            <a:off x="6015925" y="2508349"/>
            <a:ext cx="1727099" cy="17124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77" name="Shape 477"/>
          <p:cNvSpPr/>
          <p:nvPr/>
        </p:nvSpPr>
        <p:spPr>
          <a:xfrm>
            <a:off x="6236125" y="2599899"/>
            <a:ext cx="1286700" cy="1344300"/>
          </a:xfrm>
          <a:prstGeom prst="roundRect">
            <a:avLst>
              <a:gd fmla="val 16667" name="adj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478" name="Shape 478"/>
          <p:cNvSpPr/>
          <p:nvPr/>
        </p:nvSpPr>
        <p:spPr>
          <a:xfrm>
            <a:off x="4774475" y="4634900"/>
            <a:ext cx="2113799" cy="12863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9" name="Shape 479"/>
          <p:cNvSpPr txBox="1"/>
          <p:nvPr/>
        </p:nvSpPr>
        <p:spPr>
          <a:xfrm>
            <a:off x="4956075" y="5629500"/>
            <a:ext cx="184710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-US" sz="1200"/>
              <a:t>User/Airport Notification</a:t>
            </a:r>
          </a:p>
        </p:txBody>
      </p:sp>
      <p:sp>
        <p:nvSpPr>
          <p:cNvPr id="480" name="Shape 480"/>
          <p:cNvSpPr/>
          <p:nvPr/>
        </p:nvSpPr>
        <p:spPr>
          <a:xfrm>
            <a:off x="6045750" y="1340401"/>
            <a:ext cx="1727099" cy="10077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1" name="Shape 481"/>
          <p:cNvSpPr/>
          <p:nvPr/>
        </p:nvSpPr>
        <p:spPr>
          <a:xfrm>
            <a:off x="6632675" y="1639949"/>
            <a:ext cx="641399" cy="6183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482" name="Shape 482"/>
          <p:cNvSpPr txBox="1"/>
          <p:nvPr/>
        </p:nvSpPr>
        <p:spPr>
          <a:xfrm>
            <a:off x="6577475" y="1348625"/>
            <a:ext cx="751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I/O System</a:t>
            </a:r>
          </a:p>
        </p:txBody>
      </p:sp>
      <p:sp>
        <p:nvSpPr>
          <p:cNvPr id="483" name="Shape 483"/>
          <p:cNvSpPr txBox="1"/>
          <p:nvPr/>
        </p:nvSpPr>
        <p:spPr>
          <a:xfrm>
            <a:off x="6514483" y="2012758"/>
            <a:ext cx="886199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USB 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/>
          </a:p>
        </p:txBody>
      </p:sp>
      <p:cxnSp>
        <p:nvCxnSpPr>
          <p:cNvPr id="484" name="Shape 484"/>
          <p:cNvCxnSpPr>
            <a:endCxn id="473" idx="1"/>
          </p:cNvCxnSpPr>
          <p:nvPr/>
        </p:nvCxnSpPr>
        <p:spPr>
          <a:xfrm>
            <a:off x="3701083" y="1958678"/>
            <a:ext cx="272700" cy="42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85" name="Shape 485"/>
          <p:cNvSpPr/>
          <p:nvPr/>
        </p:nvSpPr>
        <p:spPr>
          <a:xfrm>
            <a:off x="6366625" y="2744900"/>
            <a:ext cx="1025699" cy="2325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Serial Digital In</a:t>
            </a:r>
          </a:p>
        </p:txBody>
      </p:sp>
      <p:sp>
        <p:nvSpPr>
          <p:cNvPr id="486" name="Shape 486"/>
          <p:cNvSpPr txBox="1"/>
          <p:nvPr/>
        </p:nvSpPr>
        <p:spPr>
          <a:xfrm>
            <a:off x="2534775" y="4014785"/>
            <a:ext cx="1216499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/>
              <a:t>Drone Body</a:t>
            </a:r>
          </a:p>
        </p:txBody>
      </p:sp>
      <p:sp>
        <p:nvSpPr>
          <p:cNvPr id="487" name="Shape 487"/>
          <p:cNvSpPr txBox="1"/>
          <p:nvPr/>
        </p:nvSpPr>
        <p:spPr>
          <a:xfrm>
            <a:off x="6101725" y="3666250"/>
            <a:ext cx="1555499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>
                <a:solidFill>
                  <a:schemeClr val="dk1"/>
                </a:solidFill>
              </a:rPr>
              <a:t>Drone Flight Controller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  <p:cxnSp>
        <p:nvCxnSpPr>
          <p:cNvPr id="488" name="Shape 488"/>
          <p:cNvCxnSpPr>
            <a:stCxn id="481" idx="2"/>
          </p:cNvCxnSpPr>
          <p:nvPr/>
        </p:nvCxnSpPr>
        <p:spPr>
          <a:xfrm>
            <a:off x="6953374" y="2258249"/>
            <a:ext cx="8400" cy="4422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89" name="Shape 489"/>
          <p:cNvSpPr/>
          <p:nvPr/>
        </p:nvSpPr>
        <p:spPr>
          <a:xfrm>
            <a:off x="6698681" y="1765878"/>
            <a:ext cx="517800" cy="28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USB Power</a:t>
            </a:r>
          </a:p>
        </p:txBody>
      </p:sp>
      <p:sp>
        <p:nvSpPr>
          <p:cNvPr id="490" name="Shape 490"/>
          <p:cNvSpPr/>
          <p:nvPr/>
        </p:nvSpPr>
        <p:spPr>
          <a:xfrm>
            <a:off x="6319973" y="3271379"/>
            <a:ext cx="1118999" cy="350400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Flight Code (ArduPilot)</a:t>
            </a:r>
          </a:p>
        </p:txBody>
      </p:sp>
      <p:cxnSp>
        <p:nvCxnSpPr>
          <p:cNvPr id="491" name="Shape 491"/>
          <p:cNvCxnSpPr>
            <a:stCxn id="485" idx="2"/>
            <a:endCxn id="490" idx="0"/>
          </p:cNvCxnSpPr>
          <p:nvPr/>
        </p:nvCxnSpPr>
        <p:spPr>
          <a:xfrm>
            <a:off x="6879474" y="2977400"/>
            <a:ext cx="0" cy="2940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92" name="Shape 492"/>
          <p:cNvSpPr/>
          <p:nvPr/>
        </p:nvSpPr>
        <p:spPr>
          <a:xfrm>
            <a:off x="3216675" y="4647900"/>
            <a:ext cx="1286700" cy="12863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3" name="Shape 493"/>
          <p:cNvSpPr/>
          <p:nvPr/>
        </p:nvSpPr>
        <p:spPr>
          <a:xfrm>
            <a:off x="3299275" y="4802000"/>
            <a:ext cx="1118999" cy="8466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 Geofencing Coordinate Server (Rasberry Pi)</a:t>
            </a:r>
          </a:p>
        </p:txBody>
      </p:sp>
      <p:sp>
        <p:nvSpPr>
          <p:cNvPr id="494" name="Shape 494"/>
          <p:cNvSpPr/>
          <p:nvPr/>
        </p:nvSpPr>
        <p:spPr>
          <a:xfrm>
            <a:off x="4956075" y="4974653"/>
            <a:ext cx="517800" cy="2871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3G/4G Antenna</a:t>
            </a:r>
          </a:p>
        </p:txBody>
      </p:sp>
      <p:sp>
        <p:nvSpPr>
          <p:cNvPr id="495" name="Shape 495"/>
          <p:cNvSpPr/>
          <p:nvPr/>
        </p:nvSpPr>
        <p:spPr>
          <a:xfrm>
            <a:off x="4894450" y="4816350"/>
            <a:ext cx="641399" cy="8622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1000"/>
              <a:t>3G/4G In</a:t>
            </a:r>
          </a:p>
        </p:txBody>
      </p:sp>
      <p:sp>
        <p:nvSpPr>
          <p:cNvPr id="496" name="Shape 496"/>
          <p:cNvSpPr/>
          <p:nvPr/>
        </p:nvSpPr>
        <p:spPr>
          <a:xfrm>
            <a:off x="2791700" y="2744900"/>
            <a:ext cx="2149800" cy="1154999"/>
          </a:xfrm>
          <a:prstGeom prst="roundRect">
            <a:avLst>
              <a:gd fmla="val 16667" name="adj"/>
            </a:avLst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Shape 497"/>
          <p:cNvSpPr/>
          <p:nvPr/>
        </p:nvSpPr>
        <p:spPr>
          <a:xfrm>
            <a:off x="2819875" y="2925100"/>
            <a:ext cx="991799" cy="9753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498" name="Shape 498"/>
          <p:cNvSpPr txBox="1"/>
          <p:nvPr/>
        </p:nvSpPr>
        <p:spPr>
          <a:xfrm>
            <a:off x="2672923" y="2716650"/>
            <a:ext cx="940200" cy="195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US" sz="900"/>
              <a:t>  </a:t>
            </a:r>
            <a:r>
              <a:rPr lang="en-US" sz="900"/>
              <a:t>3G DONGLE</a:t>
            </a:r>
          </a:p>
        </p:txBody>
      </p:sp>
      <p:sp>
        <p:nvSpPr>
          <p:cNvPr id="499" name="Shape 499"/>
          <p:cNvSpPr txBox="1"/>
          <p:nvPr/>
        </p:nvSpPr>
        <p:spPr>
          <a:xfrm>
            <a:off x="3463821" y="5642500"/>
            <a:ext cx="8861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-US" sz="1200"/>
              <a:t> Internet</a:t>
            </a:r>
          </a:p>
        </p:txBody>
      </p:sp>
      <p:cxnSp>
        <p:nvCxnSpPr>
          <p:cNvPr id="500" name="Shape 500"/>
          <p:cNvCxnSpPr>
            <a:stCxn id="492" idx="0"/>
          </p:cNvCxnSpPr>
          <p:nvPr/>
        </p:nvCxnSpPr>
        <p:spPr>
          <a:xfrm rot="10800000">
            <a:off x="3838425" y="3900300"/>
            <a:ext cx="21600" cy="7476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501" name="Shape 501"/>
          <p:cNvSpPr/>
          <p:nvPr/>
        </p:nvSpPr>
        <p:spPr>
          <a:xfrm>
            <a:off x="5943598" y="5270830"/>
            <a:ext cx="810000" cy="407700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02" name="Shape 502"/>
          <p:cNvCxnSpPr/>
          <p:nvPr/>
        </p:nvCxnSpPr>
        <p:spPr>
          <a:xfrm flipH="1" rot="10800000">
            <a:off x="5532147" y="4955515"/>
            <a:ext cx="411299" cy="2399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03" name="Shape 503"/>
          <p:cNvSpPr/>
          <p:nvPr/>
        </p:nvSpPr>
        <p:spPr>
          <a:xfrm>
            <a:off x="5943598" y="4805746"/>
            <a:ext cx="810000" cy="407700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4" name="Shape 504"/>
          <p:cNvSpPr txBox="1"/>
          <p:nvPr/>
        </p:nvSpPr>
        <p:spPr>
          <a:xfrm>
            <a:off x="6022650" y="4834400"/>
            <a:ext cx="677399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User Text Alert</a:t>
            </a:r>
          </a:p>
        </p:txBody>
      </p:sp>
      <p:sp>
        <p:nvSpPr>
          <p:cNvPr id="505" name="Shape 505"/>
          <p:cNvSpPr txBox="1"/>
          <p:nvPr/>
        </p:nvSpPr>
        <p:spPr>
          <a:xfrm>
            <a:off x="5943600" y="5299447"/>
            <a:ext cx="810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Airport Email Alert</a:t>
            </a:r>
          </a:p>
        </p:txBody>
      </p:sp>
      <p:cxnSp>
        <p:nvCxnSpPr>
          <p:cNvPr id="506" name="Shape 506"/>
          <p:cNvCxnSpPr>
            <a:stCxn id="496" idx="3"/>
            <a:endCxn id="478" idx="0"/>
          </p:cNvCxnSpPr>
          <p:nvPr/>
        </p:nvCxnSpPr>
        <p:spPr>
          <a:xfrm>
            <a:off x="4941500" y="3322399"/>
            <a:ext cx="889800" cy="1312500"/>
          </a:xfrm>
          <a:prstGeom prst="bentConnector2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07" name="Shape 507"/>
          <p:cNvCxnSpPr/>
          <p:nvPr/>
        </p:nvCxnSpPr>
        <p:spPr>
          <a:xfrm flipH="1" rot="10800000">
            <a:off x="5532147" y="5473449"/>
            <a:ext cx="411299" cy="2399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08" name="Shape 508"/>
          <p:cNvCxnSpPr>
            <a:stCxn id="481" idx="1"/>
            <a:endCxn id="473" idx="3"/>
          </p:cNvCxnSpPr>
          <p:nvPr/>
        </p:nvCxnSpPr>
        <p:spPr>
          <a:xfrm flipH="1">
            <a:off x="4821875" y="1949099"/>
            <a:ext cx="1810800" cy="138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509" name="Shape 509"/>
          <p:cNvSpPr txBox="1"/>
          <p:nvPr/>
        </p:nvSpPr>
        <p:spPr>
          <a:xfrm>
            <a:off x="6068575" y="3916850"/>
            <a:ext cx="2189399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Drone Flight Control System</a:t>
            </a:r>
          </a:p>
        </p:txBody>
      </p:sp>
      <p:cxnSp>
        <p:nvCxnSpPr>
          <p:cNvPr id="510" name="Shape 510"/>
          <p:cNvCxnSpPr>
            <a:stCxn id="471" idx="3"/>
            <a:endCxn id="496" idx="0"/>
          </p:cNvCxnSpPr>
          <p:nvPr/>
        </p:nvCxnSpPr>
        <p:spPr>
          <a:xfrm>
            <a:off x="3702348" y="2168800"/>
            <a:ext cx="164400" cy="576000"/>
          </a:xfrm>
          <a:prstGeom prst="bentConnector2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511" name="Shape 511"/>
          <p:cNvSpPr/>
          <p:nvPr/>
        </p:nvSpPr>
        <p:spPr>
          <a:xfrm>
            <a:off x="3836162" y="2974137"/>
            <a:ext cx="886199" cy="816599"/>
          </a:xfrm>
          <a:prstGeom prst="roundRect">
            <a:avLst>
              <a:gd fmla="val 17133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512" name="Shape 512"/>
          <p:cNvSpPr/>
          <p:nvPr/>
        </p:nvSpPr>
        <p:spPr>
          <a:xfrm>
            <a:off x="3940575" y="3392487"/>
            <a:ext cx="677399" cy="2871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3G/4G Antenna</a:t>
            </a:r>
          </a:p>
        </p:txBody>
      </p:sp>
      <p:sp>
        <p:nvSpPr>
          <p:cNvPr id="513" name="Shape 513"/>
          <p:cNvSpPr txBox="1"/>
          <p:nvPr/>
        </p:nvSpPr>
        <p:spPr>
          <a:xfrm>
            <a:off x="3809175" y="2925087"/>
            <a:ext cx="940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3G/4G Communication</a:t>
            </a:r>
          </a:p>
        </p:txBody>
      </p:sp>
      <p:sp>
        <p:nvSpPr>
          <p:cNvPr id="514" name="Shape 514"/>
          <p:cNvSpPr/>
          <p:nvPr/>
        </p:nvSpPr>
        <p:spPr>
          <a:xfrm>
            <a:off x="2905325" y="2973950"/>
            <a:ext cx="848100" cy="816599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515" name="Shape 515"/>
          <p:cNvSpPr txBox="1"/>
          <p:nvPr/>
        </p:nvSpPr>
        <p:spPr>
          <a:xfrm>
            <a:off x="2810950" y="2893437"/>
            <a:ext cx="1025699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GPS Communication</a:t>
            </a:r>
          </a:p>
        </p:txBody>
      </p:sp>
      <p:sp>
        <p:nvSpPr>
          <p:cNvPr id="516" name="Shape 516"/>
          <p:cNvSpPr/>
          <p:nvPr/>
        </p:nvSpPr>
        <p:spPr>
          <a:xfrm>
            <a:off x="3003099" y="3392500"/>
            <a:ext cx="641399" cy="2871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GPS Antenna</a:t>
            </a:r>
          </a:p>
        </p:txBody>
      </p:sp>
      <p:sp>
        <p:nvSpPr>
          <p:cNvPr id="517" name="Shape 517"/>
          <p:cNvSpPr/>
          <p:nvPr/>
        </p:nvSpPr>
        <p:spPr>
          <a:xfrm>
            <a:off x="2747225" y="2116600"/>
            <a:ext cx="848100" cy="4077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800"/>
          </a:p>
        </p:txBody>
      </p:sp>
      <p:sp>
        <p:nvSpPr>
          <p:cNvPr id="518" name="Shape 518"/>
          <p:cNvSpPr/>
          <p:nvPr/>
        </p:nvSpPr>
        <p:spPr>
          <a:xfrm>
            <a:off x="2795374" y="2141487"/>
            <a:ext cx="751800" cy="304799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Geofencing Code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Shape 524"/>
          <p:cNvSpPr txBox="1"/>
          <p:nvPr/>
        </p:nvSpPr>
        <p:spPr>
          <a:xfrm>
            <a:off x="184650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GPS Data Interpretation - Overview </a:t>
            </a:r>
          </a:p>
        </p:txBody>
      </p:sp>
      <p:sp>
        <p:nvSpPr>
          <p:cNvPr id="525" name="Shape 525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Shape 526"/>
          <p:cNvSpPr txBox="1"/>
          <p:nvPr/>
        </p:nvSpPr>
        <p:spPr>
          <a:xfrm>
            <a:off x="4200000" y="1665900"/>
            <a:ext cx="48066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/>
              <a:t>Coded geofencing algorithm to determine if FONA chip is within a specified radius of a fixed location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-US"/>
              <a:t>Raspberry Pi determines if it is inside geofenced area, inside buffer zone, or clear of restricted space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-US"/>
              <a:t>Notification code implemented inside buffer zone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/>
              <a:t>LED indication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-US"/>
              <a:t>Yellow in buffer zone, red in geofenced area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-US"/>
              <a:t>No LEDs when clear of restricted space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27" name="Shape 527"/>
          <p:cNvPicPr preferRelativeResize="0"/>
          <p:nvPr/>
        </p:nvPicPr>
        <p:blipFill rotWithShape="1">
          <a:blip r:embed="rId3">
            <a:alphaModFix amt="92000"/>
          </a:blip>
          <a:srcRect b="5371" l="0" r="0" t="6273"/>
          <a:stretch/>
        </p:blipFill>
        <p:spPr>
          <a:xfrm>
            <a:off x="284650" y="1946373"/>
            <a:ext cx="3857251" cy="3007920"/>
          </a:xfrm>
          <a:prstGeom prst="rect">
            <a:avLst/>
          </a:prstGeom>
          <a:noFill/>
          <a:ln cap="flat" cmpd="sng" w="19050">
            <a:solidFill>
              <a:srgbClr val="102007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528" name="Shape 528"/>
          <p:cNvCxnSpPr>
            <a:stCxn id="527" idx="0"/>
            <a:endCxn id="527" idx="2"/>
          </p:cNvCxnSpPr>
          <p:nvPr/>
        </p:nvCxnSpPr>
        <p:spPr>
          <a:xfrm>
            <a:off x="2213275" y="1946373"/>
            <a:ext cx="0" cy="3007799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9" name="Shape 529"/>
          <p:cNvCxnSpPr>
            <a:stCxn id="527" idx="1"/>
            <a:endCxn id="527" idx="3"/>
          </p:cNvCxnSpPr>
          <p:nvPr/>
        </p:nvCxnSpPr>
        <p:spPr>
          <a:xfrm>
            <a:off x="284650" y="3450334"/>
            <a:ext cx="38574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0" name="Shape 530"/>
          <p:cNvCxnSpPr>
            <a:stCxn id="531" idx="7"/>
          </p:cNvCxnSpPr>
          <p:nvPr/>
        </p:nvCxnSpPr>
        <p:spPr>
          <a:xfrm flipH="1" rot="10800000">
            <a:off x="2260339" y="2332783"/>
            <a:ext cx="1331100" cy="10692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2" name="Shape 532"/>
          <p:cNvCxnSpPr/>
          <p:nvPr/>
        </p:nvCxnSpPr>
        <p:spPr>
          <a:xfrm rot="10800000">
            <a:off x="2298328" y="2308937"/>
            <a:ext cx="1304699" cy="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533" name="Shape 533"/>
          <p:cNvCxnSpPr/>
          <p:nvPr/>
        </p:nvCxnSpPr>
        <p:spPr>
          <a:xfrm>
            <a:off x="3597217" y="2338726"/>
            <a:ext cx="0" cy="1114499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dot"/>
            <a:round/>
            <a:headEnd len="lg" w="lg" type="none"/>
            <a:tailEnd len="lg" w="lg" type="none"/>
          </a:ln>
        </p:spPr>
      </p:cxnSp>
      <p:sp>
        <p:nvSpPr>
          <p:cNvPr id="531" name="Shape 531"/>
          <p:cNvSpPr/>
          <p:nvPr/>
        </p:nvSpPr>
        <p:spPr>
          <a:xfrm>
            <a:off x="2146389" y="3381949"/>
            <a:ext cx="133500" cy="136800"/>
          </a:xfrm>
          <a:prstGeom prst="ellipse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4" name="Shape 534"/>
          <p:cNvSpPr txBox="1"/>
          <p:nvPr/>
        </p:nvSpPr>
        <p:spPr>
          <a:xfrm>
            <a:off x="3196453" y="3524755"/>
            <a:ext cx="336900" cy="172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5" name="Shape 535"/>
          <p:cNvSpPr txBox="1"/>
          <p:nvPr/>
        </p:nvSpPr>
        <p:spPr>
          <a:xfrm rot="-2308784">
            <a:off x="2530626" y="2586802"/>
            <a:ext cx="745374" cy="1831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-US" sz="1000">
                <a:solidFill>
                  <a:srgbClr val="FFFF00"/>
                </a:solidFill>
                <a:latin typeface="Droid Sans"/>
                <a:ea typeface="Droid Sans"/>
                <a:cs typeface="Droid Sans"/>
                <a:sym typeface="Droid Sans"/>
              </a:rPr>
              <a:t>Distance</a:t>
            </a:r>
          </a:p>
        </p:txBody>
      </p:sp>
      <p:sp>
        <p:nvSpPr>
          <p:cNvPr id="536" name="Shape 536"/>
          <p:cNvSpPr txBox="1"/>
          <p:nvPr/>
        </p:nvSpPr>
        <p:spPr>
          <a:xfrm>
            <a:off x="3820500" y="3397303"/>
            <a:ext cx="379499" cy="25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b="1" lang="en-US" sz="1000">
                <a:solidFill>
                  <a:srgbClr val="F3F3F3"/>
                </a:solidFill>
              </a:rPr>
              <a:t>Lat</a:t>
            </a:r>
          </a:p>
        </p:txBody>
      </p:sp>
      <p:sp>
        <p:nvSpPr>
          <p:cNvPr id="537" name="Shape 537"/>
          <p:cNvSpPr txBox="1"/>
          <p:nvPr/>
        </p:nvSpPr>
        <p:spPr>
          <a:xfrm>
            <a:off x="1856610" y="1903712"/>
            <a:ext cx="441900" cy="25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b="1" lang="en-US" sz="1000">
                <a:solidFill>
                  <a:srgbClr val="FFFFFF"/>
                </a:solidFill>
              </a:rPr>
              <a:t>Lon</a:t>
            </a:r>
          </a:p>
        </p:txBody>
      </p:sp>
      <p:cxnSp>
        <p:nvCxnSpPr>
          <p:cNvPr id="538" name="Shape 538"/>
          <p:cNvCxnSpPr/>
          <p:nvPr/>
        </p:nvCxnSpPr>
        <p:spPr>
          <a:xfrm>
            <a:off x="3533343" y="2210693"/>
            <a:ext cx="127799" cy="1964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9" name="Shape 539"/>
          <p:cNvCxnSpPr/>
          <p:nvPr/>
        </p:nvCxnSpPr>
        <p:spPr>
          <a:xfrm flipH="1" rot="10800000">
            <a:off x="3457760" y="2291237"/>
            <a:ext cx="279000" cy="17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0" name="Shape 540"/>
          <p:cNvCxnSpPr/>
          <p:nvPr/>
        </p:nvCxnSpPr>
        <p:spPr>
          <a:xfrm>
            <a:off x="3384075" y="3213912"/>
            <a:ext cx="0" cy="234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1" name="Shape 541"/>
          <p:cNvCxnSpPr/>
          <p:nvPr/>
        </p:nvCxnSpPr>
        <p:spPr>
          <a:xfrm>
            <a:off x="3376600" y="3217662"/>
            <a:ext cx="232199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>
            <a:hlinkClick r:id="rId3"/>
          </p:cNvPr>
          <p:cNvSpPr/>
          <p:nvPr/>
        </p:nvSpPr>
        <p:spPr>
          <a:xfrm>
            <a:off x="1640725" y="1230550"/>
            <a:ext cx="6447824" cy="4835874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48" name="Shape 548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Shape 549"/>
          <p:cNvSpPr txBox="1"/>
          <p:nvPr/>
        </p:nvSpPr>
        <p:spPr>
          <a:xfrm>
            <a:off x="184650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GPS Data Interpretation - Outside Geofence 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>
            <a:hlinkClick r:id="rId3"/>
          </p:cNvPr>
          <p:cNvSpPr/>
          <p:nvPr/>
        </p:nvSpPr>
        <p:spPr>
          <a:xfrm>
            <a:off x="1062725" y="1228800"/>
            <a:ext cx="6442874" cy="483215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56" name="Shape 556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Shape 557"/>
          <p:cNvSpPr txBox="1"/>
          <p:nvPr/>
        </p:nvSpPr>
        <p:spPr>
          <a:xfrm>
            <a:off x="184650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GPS Data Interpretation - Buffer Zone 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>
            <a:hlinkClick r:id="rId3"/>
          </p:cNvPr>
          <p:cNvSpPr/>
          <p:nvPr/>
        </p:nvSpPr>
        <p:spPr>
          <a:xfrm>
            <a:off x="1020425" y="1230550"/>
            <a:ext cx="6482849" cy="4862124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64" name="Shape 564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Shape 565"/>
          <p:cNvSpPr txBox="1"/>
          <p:nvPr/>
        </p:nvSpPr>
        <p:spPr>
          <a:xfrm>
            <a:off x="184650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GPS Data Interpretation - Inside Geofence 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Shape 571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Notification System</a:t>
            </a:r>
          </a:p>
        </p:txBody>
      </p:sp>
      <p:sp>
        <p:nvSpPr>
          <p:cNvPr id="572" name="Shape 572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Shape 573"/>
          <p:cNvSpPr txBox="1"/>
          <p:nvPr/>
        </p:nvSpPr>
        <p:spPr>
          <a:xfrm>
            <a:off x="2939626" y="2963312"/>
            <a:ext cx="677399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GPS In Subsystem</a:t>
            </a:r>
          </a:p>
        </p:txBody>
      </p:sp>
      <p:sp>
        <p:nvSpPr>
          <p:cNvPr id="574" name="Shape 574"/>
          <p:cNvSpPr/>
          <p:nvPr/>
        </p:nvSpPr>
        <p:spPr>
          <a:xfrm>
            <a:off x="3700958" y="2954041"/>
            <a:ext cx="848100" cy="816599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575" name="Shape 575"/>
          <p:cNvSpPr/>
          <p:nvPr/>
        </p:nvSpPr>
        <p:spPr>
          <a:xfrm>
            <a:off x="2092850" y="1287050"/>
            <a:ext cx="6356399" cy="3009899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2534775" y="1407950"/>
            <a:ext cx="2802299" cy="26697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2587750" y="1639950"/>
            <a:ext cx="1114499" cy="10077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578" name="Shape 578"/>
          <p:cNvSpPr txBox="1"/>
          <p:nvPr/>
        </p:nvSpPr>
        <p:spPr>
          <a:xfrm>
            <a:off x="2819875" y="1381325"/>
            <a:ext cx="2575800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Our Geofencing Module (Enclosure)</a:t>
            </a:r>
          </a:p>
        </p:txBody>
      </p:sp>
      <p:sp>
        <p:nvSpPr>
          <p:cNvPr id="579" name="Shape 579"/>
          <p:cNvSpPr/>
          <p:nvPr/>
        </p:nvSpPr>
        <p:spPr>
          <a:xfrm>
            <a:off x="3973783" y="1655678"/>
            <a:ext cx="848100" cy="614399"/>
          </a:xfrm>
          <a:prstGeom prst="roundRect">
            <a:avLst>
              <a:gd fmla="val 16667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580" name="Shape 580"/>
          <p:cNvSpPr txBox="1"/>
          <p:nvPr/>
        </p:nvSpPr>
        <p:spPr>
          <a:xfrm>
            <a:off x="4044718" y="1672949"/>
            <a:ext cx="706200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Wired Drone Interface</a:t>
            </a:r>
          </a:p>
        </p:txBody>
      </p:sp>
      <p:sp>
        <p:nvSpPr>
          <p:cNvPr id="581" name="Shape 581"/>
          <p:cNvSpPr/>
          <p:nvPr/>
        </p:nvSpPr>
        <p:spPr>
          <a:xfrm>
            <a:off x="6015925" y="2508349"/>
            <a:ext cx="1727099" cy="17124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82" name="Shape 582"/>
          <p:cNvSpPr/>
          <p:nvPr/>
        </p:nvSpPr>
        <p:spPr>
          <a:xfrm>
            <a:off x="6236125" y="2599899"/>
            <a:ext cx="1286700" cy="1344300"/>
          </a:xfrm>
          <a:prstGeom prst="roundRect">
            <a:avLst>
              <a:gd fmla="val 16667" name="adj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583" name="Shape 583"/>
          <p:cNvSpPr/>
          <p:nvPr/>
        </p:nvSpPr>
        <p:spPr>
          <a:xfrm>
            <a:off x="4606900" y="4581200"/>
            <a:ext cx="2374499" cy="14727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4" name="Shape 584"/>
          <p:cNvSpPr/>
          <p:nvPr/>
        </p:nvSpPr>
        <p:spPr>
          <a:xfrm>
            <a:off x="6045750" y="1340401"/>
            <a:ext cx="1727099" cy="10077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5" name="Shape 585"/>
          <p:cNvSpPr/>
          <p:nvPr/>
        </p:nvSpPr>
        <p:spPr>
          <a:xfrm>
            <a:off x="6632675" y="1639949"/>
            <a:ext cx="641399" cy="6183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586" name="Shape 586"/>
          <p:cNvSpPr txBox="1"/>
          <p:nvPr/>
        </p:nvSpPr>
        <p:spPr>
          <a:xfrm>
            <a:off x="6577475" y="1348625"/>
            <a:ext cx="751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I/O System</a:t>
            </a:r>
          </a:p>
        </p:txBody>
      </p:sp>
      <p:sp>
        <p:nvSpPr>
          <p:cNvPr id="587" name="Shape 587"/>
          <p:cNvSpPr txBox="1"/>
          <p:nvPr/>
        </p:nvSpPr>
        <p:spPr>
          <a:xfrm>
            <a:off x="6514483" y="2012758"/>
            <a:ext cx="886199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USB 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/>
          </a:p>
        </p:txBody>
      </p:sp>
      <p:cxnSp>
        <p:nvCxnSpPr>
          <p:cNvPr id="588" name="Shape 588"/>
          <p:cNvCxnSpPr>
            <a:endCxn id="579" idx="1"/>
          </p:cNvCxnSpPr>
          <p:nvPr/>
        </p:nvCxnSpPr>
        <p:spPr>
          <a:xfrm>
            <a:off x="3701083" y="1958678"/>
            <a:ext cx="272700" cy="42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89" name="Shape 589"/>
          <p:cNvSpPr/>
          <p:nvPr/>
        </p:nvSpPr>
        <p:spPr>
          <a:xfrm>
            <a:off x="6366625" y="2744900"/>
            <a:ext cx="1025699" cy="2325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Serial Digital In</a:t>
            </a:r>
          </a:p>
        </p:txBody>
      </p:sp>
      <p:sp>
        <p:nvSpPr>
          <p:cNvPr id="590" name="Shape 590"/>
          <p:cNvSpPr txBox="1"/>
          <p:nvPr/>
        </p:nvSpPr>
        <p:spPr>
          <a:xfrm>
            <a:off x="2534775" y="4014785"/>
            <a:ext cx="1216499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/>
              <a:t>Drone Body</a:t>
            </a:r>
          </a:p>
        </p:txBody>
      </p:sp>
      <p:sp>
        <p:nvSpPr>
          <p:cNvPr id="591" name="Shape 591"/>
          <p:cNvSpPr txBox="1"/>
          <p:nvPr/>
        </p:nvSpPr>
        <p:spPr>
          <a:xfrm>
            <a:off x="6101725" y="3666250"/>
            <a:ext cx="1555499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>
                <a:solidFill>
                  <a:schemeClr val="dk1"/>
                </a:solidFill>
              </a:rPr>
              <a:t>Drone Flight Controller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  <p:cxnSp>
        <p:nvCxnSpPr>
          <p:cNvPr id="592" name="Shape 592"/>
          <p:cNvCxnSpPr>
            <a:stCxn id="585" idx="2"/>
          </p:cNvCxnSpPr>
          <p:nvPr/>
        </p:nvCxnSpPr>
        <p:spPr>
          <a:xfrm>
            <a:off x="6953374" y="2258249"/>
            <a:ext cx="8400" cy="4422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93" name="Shape 593"/>
          <p:cNvSpPr/>
          <p:nvPr/>
        </p:nvSpPr>
        <p:spPr>
          <a:xfrm>
            <a:off x="6698681" y="1765878"/>
            <a:ext cx="517800" cy="28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USB Power</a:t>
            </a:r>
          </a:p>
        </p:txBody>
      </p:sp>
      <p:sp>
        <p:nvSpPr>
          <p:cNvPr id="594" name="Shape 594"/>
          <p:cNvSpPr/>
          <p:nvPr/>
        </p:nvSpPr>
        <p:spPr>
          <a:xfrm>
            <a:off x="6319973" y="3271379"/>
            <a:ext cx="1118999" cy="350400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Flight Code (ArduPilot)</a:t>
            </a:r>
          </a:p>
        </p:txBody>
      </p:sp>
      <p:cxnSp>
        <p:nvCxnSpPr>
          <p:cNvPr id="595" name="Shape 595"/>
          <p:cNvCxnSpPr>
            <a:stCxn id="589" idx="2"/>
            <a:endCxn id="594" idx="0"/>
          </p:cNvCxnSpPr>
          <p:nvPr/>
        </p:nvCxnSpPr>
        <p:spPr>
          <a:xfrm>
            <a:off x="6879474" y="2977400"/>
            <a:ext cx="0" cy="2940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96" name="Shape 596"/>
          <p:cNvSpPr/>
          <p:nvPr/>
        </p:nvSpPr>
        <p:spPr>
          <a:xfrm>
            <a:off x="3216675" y="4647900"/>
            <a:ext cx="1286700" cy="12863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7" name="Shape 597"/>
          <p:cNvSpPr/>
          <p:nvPr/>
        </p:nvSpPr>
        <p:spPr>
          <a:xfrm>
            <a:off x="3299275" y="4802000"/>
            <a:ext cx="1118999" cy="8466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 Geofencing Coordinate Server (Rasberry Pi)</a:t>
            </a:r>
          </a:p>
        </p:txBody>
      </p:sp>
      <p:sp>
        <p:nvSpPr>
          <p:cNvPr id="598" name="Shape 598"/>
          <p:cNvSpPr/>
          <p:nvPr/>
        </p:nvSpPr>
        <p:spPr>
          <a:xfrm>
            <a:off x="2791700" y="2744900"/>
            <a:ext cx="2149800" cy="1154999"/>
          </a:xfrm>
          <a:prstGeom prst="roundRect">
            <a:avLst>
              <a:gd fmla="val 16667" name="adj"/>
            </a:avLst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Shape 599"/>
          <p:cNvSpPr/>
          <p:nvPr/>
        </p:nvSpPr>
        <p:spPr>
          <a:xfrm>
            <a:off x="3838425" y="2911950"/>
            <a:ext cx="1025699" cy="930000"/>
          </a:xfrm>
          <a:prstGeom prst="roundRect">
            <a:avLst>
              <a:gd fmla="val 17133" name="adj"/>
            </a:avLst>
          </a:prstGeom>
          <a:solidFill>
            <a:srgbClr val="CC0000"/>
          </a:solidFill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600" name="Shape 600"/>
          <p:cNvSpPr/>
          <p:nvPr/>
        </p:nvSpPr>
        <p:spPr>
          <a:xfrm>
            <a:off x="2963425" y="2974050"/>
            <a:ext cx="848100" cy="816599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601" name="Shape 601"/>
          <p:cNvSpPr txBox="1"/>
          <p:nvPr/>
        </p:nvSpPr>
        <p:spPr>
          <a:xfrm>
            <a:off x="2874625" y="2950887"/>
            <a:ext cx="1025699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GPS Communication</a:t>
            </a:r>
          </a:p>
        </p:txBody>
      </p:sp>
      <p:sp>
        <p:nvSpPr>
          <p:cNvPr id="602" name="Shape 602"/>
          <p:cNvSpPr/>
          <p:nvPr/>
        </p:nvSpPr>
        <p:spPr>
          <a:xfrm>
            <a:off x="3053599" y="3399150"/>
            <a:ext cx="641399" cy="2871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GPS Antenna</a:t>
            </a:r>
          </a:p>
        </p:txBody>
      </p:sp>
      <p:sp>
        <p:nvSpPr>
          <p:cNvPr id="603" name="Shape 603"/>
          <p:cNvSpPr txBox="1"/>
          <p:nvPr/>
        </p:nvSpPr>
        <p:spPr>
          <a:xfrm>
            <a:off x="2672923" y="2716650"/>
            <a:ext cx="940200" cy="195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US" sz="900"/>
              <a:t>  </a:t>
            </a:r>
            <a:r>
              <a:rPr lang="en-US" sz="900"/>
              <a:t>3G DONGLE</a:t>
            </a:r>
          </a:p>
        </p:txBody>
      </p:sp>
      <p:sp>
        <p:nvSpPr>
          <p:cNvPr id="604" name="Shape 604"/>
          <p:cNvSpPr txBox="1"/>
          <p:nvPr/>
        </p:nvSpPr>
        <p:spPr>
          <a:xfrm>
            <a:off x="3463821" y="5642500"/>
            <a:ext cx="8861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-US" sz="1200"/>
              <a:t> Internet</a:t>
            </a:r>
          </a:p>
        </p:txBody>
      </p:sp>
      <p:cxnSp>
        <p:nvCxnSpPr>
          <p:cNvPr id="605" name="Shape 605"/>
          <p:cNvCxnSpPr>
            <a:stCxn id="596" idx="0"/>
          </p:cNvCxnSpPr>
          <p:nvPr/>
        </p:nvCxnSpPr>
        <p:spPr>
          <a:xfrm rot="10800000">
            <a:off x="3838425" y="3900300"/>
            <a:ext cx="21600" cy="7476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triangle"/>
            <a:tailEnd len="lg" w="lg" type="triangle"/>
          </a:ln>
        </p:spPr>
      </p:cxnSp>
      <p:cxnSp>
        <p:nvCxnSpPr>
          <p:cNvPr id="606" name="Shape 606"/>
          <p:cNvCxnSpPr>
            <a:stCxn id="598" idx="3"/>
            <a:endCxn id="583" idx="0"/>
          </p:cNvCxnSpPr>
          <p:nvPr/>
        </p:nvCxnSpPr>
        <p:spPr>
          <a:xfrm>
            <a:off x="4941500" y="3322399"/>
            <a:ext cx="852600" cy="1258800"/>
          </a:xfrm>
          <a:prstGeom prst="bentConnector2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07" name="Shape 607"/>
          <p:cNvCxnSpPr>
            <a:stCxn id="585" idx="1"/>
            <a:endCxn id="579" idx="3"/>
          </p:cNvCxnSpPr>
          <p:nvPr/>
        </p:nvCxnSpPr>
        <p:spPr>
          <a:xfrm flipH="1">
            <a:off x="4821875" y="1949099"/>
            <a:ext cx="1810800" cy="138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608" name="Shape 608"/>
          <p:cNvSpPr txBox="1"/>
          <p:nvPr/>
        </p:nvSpPr>
        <p:spPr>
          <a:xfrm>
            <a:off x="6068575" y="3916850"/>
            <a:ext cx="2189399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Drone Flight Control System</a:t>
            </a:r>
          </a:p>
        </p:txBody>
      </p:sp>
      <p:cxnSp>
        <p:nvCxnSpPr>
          <p:cNvPr id="609" name="Shape 609"/>
          <p:cNvCxnSpPr>
            <a:stCxn id="577" idx="3"/>
            <a:endCxn id="598" idx="0"/>
          </p:cNvCxnSpPr>
          <p:nvPr/>
        </p:nvCxnSpPr>
        <p:spPr>
          <a:xfrm>
            <a:off x="3702249" y="2143800"/>
            <a:ext cx="164400" cy="601200"/>
          </a:xfrm>
          <a:prstGeom prst="bentConnector2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610" name="Shape 610"/>
          <p:cNvSpPr/>
          <p:nvPr/>
        </p:nvSpPr>
        <p:spPr>
          <a:xfrm>
            <a:off x="3875150" y="2974137"/>
            <a:ext cx="886199" cy="816599"/>
          </a:xfrm>
          <a:prstGeom prst="roundRect">
            <a:avLst>
              <a:gd fmla="val 17133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611" name="Shape 611"/>
          <p:cNvSpPr/>
          <p:nvPr/>
        </p:nvSpPr>
        <p:spPr>
          <a:xfrm>
            <a:off x="3979550" y="3392487"/>
            <a:ext cx="677399" cy="2871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3G/4G Antenna</a:t>
            </a:r>
          </a:p>
        </p:txBody>
      </p:sp>
      <p:sp>
        <p:nvSpPr>
          <p:cNvPr id="612" name="Shape 612"/>
          <p:cNvSpPr txBox="1"/>
          <p:nvPr/>
        </p:nvSpPr>
        <p:spPr>
          <a:xfrm>
            <a:off x="3848150" y="2941637"/>
            <a:ext cx="940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3G/4G Communication</a:t>
            </a:r>
          </a:p>
        </p:txBody>
      </p:sp>
      <p:sp>
        <p:nvSpPr>
          <p:cNvPr id="613" name="Shape 613"/>
          <p:cNvSpPr/>
          <p:nvPr/>
        </p:nvSpPr>
        <p:spPr>
          <a:xfrm>
            <a:off x="2615874" y="1734137"/>
            <a:ext cx="1025699" cy="8622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614" name="Shape 614"/>
          <p:cNvSpPr/>
          <p:nvPr/>
        </p:nvSpPr>
        <p:spPr>
          <a:xfrm>
            <a:off x="2752824" y="2245250"/>
            <a:ext cx="751800" cy="304799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Geofencing Code</a:t>
            </a:r>
          </a:p>
        </p:txBody>
      </p:sp>
      <p:sp>
        <p:nvSpPr>
          <p:cNvPr id="615" name="Shape 615"/>
          <p:cNvSpPr txBox="1"/>
          <p:nvPr/>
        </p:nvSpPr>
        <p:spPr>
          <a:xfrm>
            <a:off x="2658625" y="1670950"/>
            <a:ext cx="9402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None/>
            </a:pPr>
            <a:r>
              <a:rPr lang="en-US" sz="900">
                <a:solidFill>
                  <a:schemeClr val="dk1"/>
                </a:solidFill>
              </a:rPr>
              <a:t>Controller (Raspberry Pi)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/>
          </a:p>
        </p:txBody>
      </p:sp>
      <p:sp>
        <p:nvSpPr>
          <p:cNvPr id="616" name="Shape 616"/>
          <p:cNvSpPr/>
          <p:nvPr/>
        </p:nvSpPr>
        <p:spPr>
          <a:xfrm>
            <a:off x="4750550" y="4676125"/>
            <a:ext cx="2113799" cy="13443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7" name="Shape 617"/>
          <p:cNvSpPr/>
          <p:nvPr/>
        </p:nvSpPr>
        <p:spPr>
          <a:xfrm>
            <a:off x="4950350" y="4886450"/>
            <a:ext cx="641399" cy="8622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1000"/>
              <a:t>3G/4G In</a:t>
            </a:r>
          </a:p>
        </p:txBody>
      </p:sp>
      <p:cxnSp>
        <p:nvCxnSpPr>
          <p:cNvPr id="618" name="Shape 618"/>
          <p:cNvCxnSpPr/>
          <p:nvPr/>
        </p:nvCxnSpPr>
        <p:spPr>
          <a:xfrm flipH="1" rot="10800000">
            <a:off x="5588510" y="5085365"/>
            <a:ext cx="411299" cy="2399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19" name="Shape 619"/>
          <p:cNvCxnSpPr/>
          <p:nvPr/>
        </p:nvCxnSpPr>
        <p:spPr>
          <a:xfrm flipH="1" rot="10800000">
            <a:off x="5601797" y="5543924"/>
            <a:ext cx="411299" cy="2399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20" name="Shape 620"/>
          <p:cNvSpPr/>
          <p:nvPr/>
        </p:nvSpPr>
        <p:spPr>
          <a:xfrm>
            <a:off x="6015923" y="5334955"/>
            <a:ext cx="810000" cy="4077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1" name="Shape 621"/>
          <p:cNvSpPr txBox="1"/>
          <p:nvPr/>
        </p:nvSpPr>
        <p:spPr>
          <a:xfrm>
            <a:off x="6023150" y="5334947"/>
            <a:ext cx="810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Airport Email Alert</a:t>
            </a:r>
          </a:p>
        </p:txBody>
      </p:sp>
      <p:sp>
        <p:nvSpPr>
          <p:cNvPr id="622" name="Shape 622"/>
          <p:cNvSpPr/>
          <p:nvPr/>
        </p:nvSpPr>
        <p:spPr>
          <a:xfrm>
            <a:off x="5999798" y="4882721"/>
            <a:ext cx="810000" cy="4077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3" name="Shape 623"/>
          <p:cNvSpPr txBox="1"/>
          <p:nvPr/>
        </p:nvSpPr>
        <p:spPr>
          <a:xfrm>
            <a:off x="6038725" y="4854925"/>
            <a:ext cx="677399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User Text Alert</a:t>
            </a:r>
          </a:p>
        </p:txBody>
      </p:sp>
      <p:sp>
        <p:nvSpPr>
          <p:cNvPr id="624" name="Shape 624"/>
          <p:cNvSpPr txBox="1"/>
          <p:nvPr/>
        </p:nvSpPr>
        <p:spPr>
          <a:xfrm>
            <a:off x="5068500" y="5678787"/>
            <a:ext cx="184710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-US" sz="1200">
                <a:solidFill>
                  <a:srgbClr val="F3F3F3"/>
                </a:solidFill>
              </a:rPr>
              <a:t>User/Airport Notification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Shape 630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Shape 631"/>
          <p:cNvSpPr txBox="1"/>
          <p:nvPr/>
        </p:nvSpPr>
        <p:spPr>
          <a:xfrm>
            <a:off x="207550" y="556625"/>
            <a:ext cx="8284800" cy="614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/>
              <a:t>Notification System - Overview</a:t>
            </a:r>
          </a:p>
        </p:txBody>
      </p:sp>
      <p:sp>
        <p:nvSpPr>
          <p:cNvPr id="632" name="Shape 632"/>
          <p:cNvSpPr txBox="1"/>
          <p:nvPr/>
        </p:nvSpPr>
        <p:spPr>
          <a:xfrm>
            <a:off x="3445575" y="1275525"/>
            <a:ext cx="5599200" cy="1875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-US" sz="1800"/>
              <a:t>Communication established between  Raspberry Pi and FONA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-US" sz="1800"/>
              <a:t>Texting function automated in Python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buSzPct val="100000"/>
              <a:buChar char="●"/>
            </a:pPr>
            <a:r>
              <a:rPr lang="en-US" sz="1800"/>
              <a:t>Initial text message warns user when buffer zone is breached</a:t>
            </a:r>
          </a:p>
          <a:p>
            <a:pPr indent="-330200" lvl="1" marL="914400" rtl="0">
              <a:lnSpc>
                <a:spcPct val="150000"/>
              </a:lnSpc>
              <a:spcBef>
                <a:spcPts val="0"/>
              </a:spcBef>
              <a:buSzPct val="100000"/>
              <a:buChar char="○"/>
            </a:pPr>
            <a:r>
              <a:rPr lang="en-US" sz="1600"/>
              <a:t>SMS received </a:t>
            </a:r>
            <a:r>
              <a:rPr i="1" lang="en-US" sz="1600"/>
              <a:t>within 10 seconds</a:t>
            </a:r>
            <a:r>
              <a:rPr lang="en-US" sz="1600"/>
              <a:t> of transmission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633" name="Shape 633"/>
          <p:cNvPicPr preferRelativeResize="0"/>
          <p:nvPr/>
        </p:nvPicPr>
        <p:blipFill rotWithShape="1">
          <a:blip r:embed="rId3">
            <a:alphaModFix/>
          </a:blip>
          <a:srcRect b="7663" l="4131" r="4268" t="0"/>
          <a:stretch/>
        </p:blipFill>
        <p:spPr>
          <a:xfrm>
            <a:off x="248500" y="1742342"/>
            <a:ext cx="3134576" cy="2380657"/>
          </a:xfrm>
          <a:prstGeom prst="rect">
            <a:avLst/>
          </a:prstGeom>
          <a:noFill/>
          <a:ln cap="flat" cmpd="sng" w="38100">
            <a:solidFill>
              <a:srgbClr val="D95F0A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634" name="Shape 634"/>
          <p:cNvSpPr txBox="1"/>
          <p:nvPr/>
        </p:nvSpPr>
        <p:spPr>
          <a:xfrm>
            <a:off x="3445600" y="3602775"/>
            <a:ext cx="5599200" cy="8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1800">
                <a:solidFill>
                  <a:schemeClr val="dk1"/>
                </a:solidFill>
              </a:rPr>
              <a:t>Second message notifies user  when  UAV has been cleared of the buffer zone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5" name="Shape 635"/>
          <p:cNvSpPr/>
          <p:nvPr/>
        </p:nvSpPr>
        <p:spPr>
          <a:xfrm>
            <a:off x="1160550" y="4575350"/>
            <a:ext cx="6822900" cy="1234199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36" name="Shape 636"/>
          <p:cNvCxnSpPr>
            <a:stCxn id="637" idx="0"/>
          </p:cNvCxnSpPr>
          <p:nvPr/>
        </p:nvCxnSpPr>
        <p:spPr>
          <a:xfrm>
            <a:off x="5656624" y="4683975"/>
            <a:ext cx="0" cy="738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38" name="Shape 638"/>
          <p:cNvCxnSpPr/>
          <p:nvPr/>
        </p:nvCxnSpPr>
        <p:spPr>
          <a:xfrm>
            <a:off x="5661066" y="4896885"/>
            <a:ext cx="181499" cy="441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39" name="Shape 639"/>
          <p:cNvCxnSpPr/>
          <p:nvPr/>
        </p:nvCxnSpPr>
        <p:spPr>
          <a:xfrm flipH="1">
            <a:off x="5464717" y="4902694"/>
            <a:ext cx="178799" cy="4349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37" name="Shape 637"/>
          <p:cNvSpPr/>
          <p:nvPr/>
        </p:nvSpPr>
        <p:spPr>
          <a:xfrm>
            <a:off x="5599625" y="4683975"/>
            <a:ext cx="113999" cy="2301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40" name="Shape 6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0050" y="4696600"/>
            <a:ext cx="652200" cy="72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Shape 6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2767" y="4739610"/>
            <a:ext cx="1271763" cy="723481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Shape 642"/>
          <p:cNvSpPr txBox="1"/>
          <p:nvPr/>
        </p:nvSpPr>
        <p:spPr>
          <a:xfrm>
            <a:off x="1393522" y="5457728"/>
            <a:ext cx="1467300" cy="171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-US" sz="1200">
                <a:latin typeface="Droid Serif"/>
                <a:ea typeface="Droid Serif"/>
                <a:cs typeface="Droid Serif"/>
                <a:sym typeface="Droid Serif"/>
              </a:rPr>
              <a:t>Raspberry Pi</a:t>
            </a:r>
          </a:p>
        </p:txBody>
      </p:sp>
      <p:sp>
        <p:nvSpPr>
          <p:cNvPr id="643" name="Shape 643"/>
          <p:cNvSpPr txBox="1"/>
          <p:nvPr/>
        </p:nvSpPr>
        <p:spPr>
          <a:xfrm>
            <a:off x="3298799" y="5457728"/>
            <a:ext cx="1467300" cy="171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-US" sz="1200">
                <a:latin typeface="Droid Serif"/>
                <a:ea typeface="Droid Serif"/>
                <a:cs typeface="Droid Serif"/>
                <a:sym typeface="Droid Serif"/>
              </a:rPr>
              <a:t>FONA 3G Device</a:t>
            </a:r>
          </a:p>
        </p:txBody>
      </p:sp>
      <p:sp>
        <p:nvSpPr>
          <p:cNvPr id="644" name="Shape 644"/>
          <p:cNvSpPr txBox="1"/>
          <p:nvPr/>
        </p:nvSpPr>
        <p:spPr>
          <a:xfrm>
            <a:off x="4766134" y="5444843"/>
            <a:ext cx="1871399" cy="10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1200">
                <a:latin typeface="Droid Serif"/>
                <a:ea typeface="Droid Serif"/>
                <a:cs typeface="Droid Serif"/>
                <a:sym typeface="Droid Serif"/>
              </a:rPr>
              <a:t>GSM Network (AT&amp;T)</a:t>
            </a:r>
          </a:p>
        </p:txBody>
      </p:sp>
      <p:cxnSp>
        <p:nvCxnSpPr>
          <p:cNvPr id="645" name="Shape 645"/>
          <p:cNvCxnSpPr/>
          <p:nvPr/>
        </p:nvCxnSpPr>
        <p:spPr>
          <a:xfrm>
            <a:off x="2357699" y="4914051"/>
            <a:ext cx="851099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46" name="Shape 646"/>
          <p:cNvCxnSpPr/>
          <p:nvPr/>
        </p:nvCxnSpPr>
        <p:spPr>
          <a:xfrm>
            <a:off x="4625466" y="4891155"/>
            <a:ext cx="807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47" name="Shape 647"/>
          <p:cNvCxnSpPr/>
          <p:nvPr/>
        </p:nvCxnSpPr>
        <p:spPr>
          <a:xfrm rot="10800000">
            <a:off x="4634431" y="5160103"/>
            <a:ext cx="780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48" name="Shape 648"/>
          <p:cNvCxnSpPr/>
          <p:nvPr/>
        </p:nvCxnSpPr>
        <p:spPr>
          <a:xfrm rot="10800000">
            <a:off x="2367762" y="5165824"/>
            <a:ext cx="8202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649" name="Shape 6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57775" y="4696600"/>
            <a:ext cx="378324" cy="7234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0" name="Shape 650"/>
          <p:cNvCxnSpPr/>
          <p:nvPr/>
        </p:nvCxnSpPr>
        <p:spPr>
          <a:xfrm>
            <a:off x="6425301" y="4916635"/>
            <a:ext cx="762299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triangle"/>
          </a:ln>
        </p:spPr>
      </p:cxnSp>
      <p:cxnSp>
        <p:nvCxnSpPr>
          <p:cNvPr id="651" name="Shape 651"/>
          <p:cNvCxnSpPr/>
          <p:nvPr/>
        </p:nvCxnSpPr>
        <p:spPr>
          <a:xfrm rot="10800000">
            <a:off x="6453310" y="5192443"/>
            <a:ext cx="7344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triangle"/>
          </a:ln>
        </p:spPr>
      </p:cxnSp>
      <p:sp>
        <p:nvSpPr>
          <p:cNvPr id="652" name="Shape 652"/>
          <p:cNvSpPr txBox="1"/>
          <p:nvPr/>
        </p:nvSpPr>
        <p:spPr>
          <a:xfrm>
            <a:off x="7231050" y="5444850"/>
            <a:ext cx="652199" cy="295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-US" sz="1200">
                <a:latin typeface="Droid Serif"/>
                <a:ea typeface="Droid Serif"/>
                <a:cs typeface="Droid Serif"/>
                <a:sym typeface="Droid Serif"/>
              </a:rPr>
              <a:t>Phone</a:t>
            </a:r>
          </a:p>
        </p:txBody>
      </p:sp>
      <p:sp>
        <p:nvSpPr>
          <p:cNvPr id="653" name="Shape 653"/>
          <p:cNvSpPr txBox="1"/>
          <p:nvPr/>
        </p:nvSpPr>
        <p:spPr>
          <a:xfrm>
            <a:off x="2416050" y="4706437"/>
            <a:ext cx="734400" cy="25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600"/>
              <a:t>AT Command</a:t>
            </a:r>
          </a:p>
        </p:txBody>
      </p:sp>
      <p:sp>
        <p:nvSpPr>
          <p:cNvPr id="654" name="Shape 654"/>
          <p:cNvSpPr txBox="1"/>
          <p:nvPr/>
        </p:nvSpPr>
        <p:spPr>
          <a:xfrm>
            <a:off x="2496725" y="4962550"/>
            <a:ext cx="527699" cy="2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600"/>
              <a:t>Response</a:t>
            </a:r>
          </a:p>
        </p:txBody>
      </p:sp>
      <p:sp>
        <p:nvSpPr>
          <p:cNvPr id="655" name="Shape 655"/>
          <p:cNvSpPr/>
          <p:nvPr/>
        </p:nvSpPr>
        <p:spPr>
          <a:xfrm>
            <a:off x="5630675" y="4696600"/>
            <a:ext cx="51900" cy="51900"/>
          </a:xfrm>
          <a:prstGeom prst="flowChartSummingJunction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6" name="Shape 656"/>
          <p:cNvSpPr/>
          <p:nvPr/>
        </p:nvSpPr>
        <p:spPr>
          <a:xfrm>
            <a:off x="5630675" y="4773075"/>
            <a:ext cx="51900" cy="51900"/>
          </a:xfrm>
          <a:prstGeom prst="flowChartSummingJunction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7" name="Shape 657"/>
          <p:cNvSpPr/>
          <p:nvPr/>
        </p:nvSpPr>
        <p:spPr>
          <a:xfrm>
            <a:off x="5630675" y="4844975"/>
            <a:ext cx="51900" cy="51900"/>
          </a:xfrm>
          <a:prstGeom prst="flowChartSummingJunction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8" name="Shape 658"/>
          <p:cNvSpPr txBox="1"/>
          <p:nvPr/>
        </p:nvSpPr>
        <p:spPr>
          <a:xfrm>
            <a:off x="4666837" y="4685037"/>
            <a:ext cx="693599" cy="2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600"/>
              <a:t>Pings antenna</a:t>
            </a:r>
          </a:p>
        </p:txBody>
      </p:sp>
      <p:sp>
        <p:nvSpPr>
          <p:cNvPr id="659" name="Shape 659"/>
          <p:cNvSpPr txBox="1"/>
          <p:nvPr/>
        </p:nvSpPr>
        <p:spPr>
          <a:xfrm>
            <a:off x="4721725" y="4967175"/>
            <a:ext cx="693599" cy="171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600"/>
              <a:t>Message Sent</a:t>
            </a:r>
          </a:p>
        </p:txBody>
      </p:sp>
      <p:cxnSp>
        <p:nvCxnSpPr>
          <p:cNvPr id="660" name="Shape 660"/>
          <p:cNvCxnSpPr>
            <a:stCxn id="661" idx="0"/>
          </p:cNvCxnSpPr>
          <p:nvPr/>
        </p:nvCxnSpPr>
        <p:spPr>
          <a:xfrm>
            <a:off x="6126937" y="4755875"/>
            <a:ext cx="0" cy="738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62" name="Shape 662"/>
          <p:cNvCxnSpPr/>
          <p:nvPr/>
        </p:nvCxnSpPr>
        <p:spPr>
          <a:xfrm>
            <a:off x="6137666" y="4986173"/>
            <a:ext cx="181499" cy="441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63" name="Shape 663"/>
          <p:cNvCxnSpPr/>
          <p:nvPr/>
        </p:nvCxnSpPr>
        <p:spPr>
          <a:xfrm flipH="1">
            <a:off x="5937442" y="4989306"/>
            <a:ext cx="178799" cy="4349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61" name="Shape 661"/>
          <p:cNvSpPr/>
          <p:nvPr/>
        </p:nvSpPr>
        <p:spPr>
          <a:xfrm>
            <a:off x="6069937" y="4755875"/>
            <a:ext cx="113999" cy="2301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4" name="Shape 664"/>
          <p:cNvSpPr/>
          <p:nvPr/>
        </p:nvSpPr>
        <p:spPr>
          <a:xfrm>
            <a:off x="6101000" y="4773075"/>
            <a:ext cx="51900" cy="51900"/>
          </a:xfrm>
          <a:prstGeom prst="flowChartSummingJunction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5" name="Shape 665"/>
          <p:cNvSpPr/>
          <p:nvPr/>
        </p:nvSpPr>
        <p:spPr>
          <a:xfrm>
            <a:off x="6101000" y="4844975"/>
            <a:ext cx="51900" cy="51900"/>
          </a:xfrm>
          <a:prstGeom prst="flowChartSummingJunction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6" name="Shape 666"/>
          <p:cNvSpPr/>
          <p:nvPr/>
        </p:nvSpPr>
        <p:spPr>
          <a:xfrm>
            <a:off x="6100987" y="4916875"/>
            <a:ext cx="51900" cy="51900"/>
          </a:xfrm>
          <a:prstGeom prst="flowChartSummingJunction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Shape 672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Shape 673"/>
          <p:cNvSpPr txBox="1"/>
          <p:nvPr/>
        </p:nvSpPr>
        <p:spPr>
          <a:xfrm>
            <a:off x="232100" y="480400"/>
            <a:ext cx="6377399" cy="7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>
                <a:solidFill>
                  <a:schemeClr val="dk1"/>
                </a:solidFill>
              </a:rPr>
              <a:t>Notification System</a:t>
            </a:r>
          </a:p>
        </p:txBody>
      </p:sp>
      <p:pic>
        <p:nvPicPr>
          <p:cNvPr id="674" name="Shape 674"/>
          <p:cNvPicPr preferRelativeResize="0"/>
          <p:nvPr/>
        </p:nvPicPr>
        <p:blipFill rotWithShape="1">
          <a:blip r:embed="rId3">
            <a:alphaModFix/>
          </a:blip>
          <a:srcRect b="48749" l="8337" r="49277" t="14572"/>
          <a:stretch/>
        </p:blipFill>
        <p:spPr>
          <a:xfrm>
            <a:off x="198575" y="1316050"/>
            <a:ext cx="5350574" cy="348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Shape 675"/>
          <p:cNvPicPr preferRelativeResize="0"/>
          <p:nvPr/>
        </p:nvPicPr>
        <p:blipFill rotWithShape="1">
          <a:blip r:embed="rId4">
            <a:alphaModFix/>
          </a:blip>
          <a:srcRect b="41337" l="30468" r="24062" t="10336"/>
          <a:stretch/>
        </p:blipFill>
        <p:spPr>
          <a:xfrm>
            <a:off x="3511825" y="2096325"/>
            <a:ext cx="5350574" cy="39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Shape 676"/>
          <p:cNvSpPr txBox="1"/>
          <p:nvPr/>
        </p:nvSpPr>
        <p:spPr>
          <a:xfrm>
            <a:off x="198575" y="4911400"/>
            <a:ext cx="3020699" cy="588299"/>
          </a:xfrm>
          <a:prstGeom prst="rect">
            <a:avLst/>
          </a:prstGeom>
          <a:solidFill>
            <a:srgbClr val="C9DAF8"/>
          </a:solidFill>
          <a:ln cap="flat" cmpd="sng" w="19050">
            <a:solidFill>
              <a:srgbClr val="6D9EE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i="1" lang="en-US"/>
              <a:t>Above: Minicom terminal displaying the Raspberry Pi/FONA interface</a:t>
            </a:r>
          </a:p>
        </p:txBody>
      </p:sp>
      <p:sp>
        <p:nvSpPr>
          <p:cNvPr id="677" name="Shape 677"/>
          <p:cNvSpPr txBox="1"/>
          <p:nvPr/>
        </p:nvSpPr>
        <p:spPr>
          <a:xfrm>
            <a:off x="5929625" y="1332675"/>
            <a:ext cx="2545500" cy="588299"/>
          </a:xfrm>
          <a:prstGeom prst="rect">
            <a:avLst/>
          </a:prstGeom>
          <a:solidFill>
            <a:srgbClr val="C9DAF8"/>
          </a:solidFill>
          <a:ln cap="flat" cmpd="sng" w="19050">
            <a:solidFill>
              <a:srgbClr val="6D9EE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i="1" lang="en-US"/>
              <a:t>Below: Python script for sending text message</a:t>
            </a:r>
          </a:p>
        </p:txBody>
      </p:sp>
      <p:sp>
        <p:nvSpPr>
          <p:cNvPr id="678" name="Shape 678"/>
          <p:cNvSpPr/>
          <p:nvPr/>
        </p:nvSpPr>
        <p:spPr>
          <a:xfrm>
            <a:off x="232100" y="3623650"/>
            <a:ext cx="748799" cy="306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9" name="Shape 679"/>
          <p:cNvSpPr txBox="1"/>
          <p:nvPr/>
        </p:nvSpPr>
        <p:spPr>
          <a:xfrm>
            <a:off x="1332650" y="3578750"/>
            <a:ext cx="1549800" cy="405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000">
                <a:solidFill>
                  <a:srgbClr val="CC0000"/>
                </a:solidFill>
              </a:rPr>
              <a:t>Signal  strength in dB (should be 5 or greater)</a:t>
            </a:r>
          </a:p>
        </p:txBody>
      </p:sp>
      <p:cxnSp>
        <p:nvCxnSpPr>
          <p:cNvPr id="680" name="Shape 680"/>
          <p:cNvCxnSpPr>
            <a:stCxn id="679" idx="1"/>
            <a:endCxn id="678" idx="3"/>
          </p:cNvCxnSpPr>
          <p:nvPr/>
        </p:nvCxnSpPr>
        <p:spPr>
          <a:xfrm rot="10800000">
            <a:off x="980750" y="3777199"/>
            <a:ext cx="351900" cy="45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/>
        </p:nvSpPr>
        <p:spPr>
          <a:xfrm>
            <a:off x="0" y="6116051"/>
            <a:ext cx="9144000" cy="435824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Shape 111"/>
          <p:cNvSpPr txBox="1"/>
          <p:nvPr/>
        </p:nvSpPr>
        <p:spPr>
          <a:xfrm>
            <a:off x="120525" y="540875"/>
            <a:ext cx="8343900" cy="662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/>
              <a:t>The Problem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2955750" y="1760150"/>
            <a:ext cx="5894700" cy="3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-US" sz="1800"/>
              <a:t>Drones flying in the restricted airspace around airports present safety/security problems for the airports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-US" sz="1800"/>
              <a:t>Currently there is no universal means of regulating sUAS operations in this critical 5 mile radius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3925" y="2561912"/>
            <a:ext cx="2011274" cy="196192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120525" y="1433212"/>
            <a:ext cx="2685899" cy="4452900"/>
          </a:xfrm>
          <a:prstGeom prst="rect">
            <a:avLst/>
          </a:prstGeom>
          <a:solidFill>
            <a:srgbClr val="F9CB9C"/>
          </a:solidFill>
          <a:ln cap="flat" cmpd="sng" w="38100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-US" sz="1900">
                <a:solidFill>
                  <a:srgbClr val="333333"/>
                </a:solidFill>
                <a:highlight>
                  <a:srgbClr val="F9CB9C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“An examination of </a:t>
            </a:r>
            <a:r>
              <a:rPr b="1" i="1" lang="en-US" sz="1900">
                <a:solidFill>
                  <a:srgbClr val="333333"/>
                </a:solidFill>
                <a:highlight>
                  <a:srgbClr val="F9CB9C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891</a:t>
            </a:r>
            <a:r>
              <a:rPr i="1" lang="en-US" sz="1900">
                <a:solidFill>
                  <a:srgbClr val="333333"/>
                </a:solidFill>
                <a:highlight>
                  <a:srgbClr val="F9CB9C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drone sightings reported to the Federal Aviation Administration over a 17-month period found </a:t>
            </a:r>
            <a:r>
              <a:rPr b="1" i="1" lang="en-US" sz="1900">
                <a:solidFill>
                  <a:srgbClr val="333333"/>
                </a:solidFill>
                <a:highlight>
                  <a:srgbClr val="F9CB9C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more than half flew too close to an airport</a:t>
            </a:r>
            <a:r>
              <a:rPr i="1" lang="en-US" sz="1900">
                <a:solidFill>
                  <a:srgbClr val="333333"/>
                </a:solidFill>
                <a:highlight>
                  <a:srgbClr val="F9CB9C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prompting lawmakers to renew calls to tag the popular remote-controlled aircraft with electronic collars that would keep them away.”</a:t>
            </a:r>
          </a:p>
          <a:p>
            <a:pPr lvl="0" algn="ctr">
              <a:spcBef>
                <a:spcPts val="0"/>
              </a:spcBef>
              <a:buNone/>
            </a:pPr>
            <a:r>
              <a:rPr i="1" lang="en-US" sz="1900">
                <a:solidFill>
                  <a:srgbClr val="333333"/>
                </a:solidFill>
                <a:highlight>
                  <a:srgbClr val="F9CB9C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i="1" lang="en-US">
                <a:solidFill>
                  <a:srgbClr val="333333"/>
                </a:solidFill>
                <a:highlight>
                  <a:srgbClr val="F9CB9C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USA Today, 21 October 2015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Shape 685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Shape 686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>
                <a:solidFill>
                  <a:schemeClr val="dk1"/>
                </a:solidFill>
              </a:rPr>
              <a:t>Geofencing Coordinate Server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687" name="Shape 687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Shape 688"/>
          <p:cNvSpPr txBox="1"/>
          <p:nvPr/>
        </p:nvSpPr>
        <p:spPr>
          <a:xfrm>
            <a:off x="2939626" y="2963312"/>
            <a:ext cx="677399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GPS In Subsystem</a:t>
            </a:r>
          </a:p>
        </p:txBody>
      </p:sp>
      <p:sp>
        <p:nvSpPr>
          <p:cNvPr id="689" name="Shape 689"/>
          <p:cNvSpPr/>
          <p:nvPr/>
        </p:nvSpPr>
        <p:spPr>
          <a:xfrm>
            <a:off x="3700958" y="2954041"/>
            <a:ext cx="848100" cy="816599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690" name="Shape 690"/>
          <p:cNvSpPr/>
          <p:nvPr/>
        </p:nvSpPr>
        <p:spPr>
          <a:xfrm>
            <a:off x="2092850" y="1287050"/>
            <a:ext cx="6356399" cy="3009899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1" name="Shape 691"/>
          <p:cNvSpPr/>
          <p:nvPr/>
        </p:nvSpPr>
        <p:spPr>
          <a:xfrm>
            <a:off x="2534775" y="1407950"/>
            <a:ext cx="2802299" cy="26697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Shape 692"/>
          <p:cNvSpPr/>
          <p:nvPr/>
        </p:nvSpPr>
        <p:spPr>
          <a:xfrm>
            <a:off x="2676649" y="1737700"/>
            <a:ext cx="1025699" cy="862200"/>
          </a:xfrm>
          <a:prstGeom prst="roundRect">
            <a:avLst>
              <a:gd fmla="val 16667" name="adj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693" name="Shape 693"/>
          <p:cNvSpPr txBox="1"/>
          <p:nvPr/>
        </p:nvSpPr>
        <p:spPr>
          <a:xfrm>
            <a:off x="2819875" y="1381325"/>
            <a:ext cx="2575800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Our Geofencing Module (Enclosure)</a:t>
            </a:r>
          </a:p>
        </p:txBody>
      </p:sp>
      <p:sp>
        <p:nvSpPr>
          <p:cNvPr id="694" name="Shape 694"/>
          <p:cNvSpPr/>
          <p:nvPr/>
        </p:nvSpPr>
        <p:spPr>
          <a:xfrm>
            <a:off x="3973783" y="1655678"/>
            <a:ext cx="848100" cy="614399"/>
          </a:xfrm>
          <a:prstGeom prst="roundRect">
            <a:avLst>
              <a:gd fmla="val 16667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695" name="Shape 695"/>
          <p:cNvSpPr txBox="1"/>
          <p:nvPr/>
        </p:nvSpPr>
        <p:spPr>
          <a:xfrm>
            <a:off x="2748075" y="1708900"/>
            <a:ext cx="9402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None/>
            </a:pPr>
            <a:r>
              <a:rPr lang="en-US" sz="900">
                <a:solidFill>
                  <a:schemeClr val="dk1"/>
                </a:solidFill>
              </a:rPr>
              <a:t>Controller (Raspberry Pi)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/>
          </a:p>
        </p:txBody>
      </p:sp>
      <p:sp>
        <p:nvSpPr>
          <p:cNvPr id="696" name="Shape 696"/>
          <p:cNvSpPr txBox="1"/>
          <p:nvPr/>
        </p:nvSpPr>
        <p:spPr>
          <a:xfrm>
            <a:off x="4044718" y="1672949"/>
            <a:ext cx="706200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Wired Drone Interface</a:t>
            </a:r>
          </a:p>
        </p:txBody>
      </p:sp>
      <p:sp>
        <p:nvSpPr>
          <p:cNvPr id="697" name="Shape 697"/>
          <p:cNvSpPr/>
          <p:nvPr/>
        </p:nvSpPr>
        <p:spPr>
          <a:xfrm>
            <a:off x="6015925" y="2508349"/>
            <a:ext cx="1727099" cy="17124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98" name="Shape 698"/>
          <p:cNvSpPr/>
          <p:nvPr/>
        </p:nvSpPr>
        <p:spPr>
          <a:xfrm>
            <a:off x="6236125" y="2599899"/>
            <a:ext cx="1286700" cy="1344300"/>
          </a:xfrm>
          <a:prstGeom prst="roundRect">
            <a:avLst>
              <a:gd fmla="val 16667" name="adj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699" name="Shape 699"/>
          <p:cNvSpPr/>
          <p:nvPr/>
        </p:nvSpPr>
        <p:spPr>
          <a:xfrm>
            <a:off x="2819874" y="2203550"/>
            <a:ext cx="751800" cy="3047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Geofencing Code</a:t>
            </a:r>
          </a:p>
        </p:txBody>
      </p:sp>
      <p:sp>
        <p:nvSpPr>
          <p:cNvPr id="700" name="Shape 700"/>
          <p:cNvSpPr/>
          <p:nvPr/>
        </p:nvSpPr>
        <p:spPr>
          <a:xfrm>
            <a:off x="4774475" y="4634900"/>
            <a:ext cx="2113799" cy="1286399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1" name="Shape 701"/>
          <p:cNvSpPr txBox="1"/>
          <p:nvPr/>
        </p:nvSpPr>
        <p:spPr>
          <a:xfrm>
            <a:off x="4956075" y="5629500"/>
            <a:ext cx="184710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-US" sz="1200"/>
              <a:t>User/Airport Notification</a:t>
            </a:r>
          </a:p>
        </p:txBody>
      </p:sp>
      <p:sp>
        <p:nvSpPr>
          <p:cNvPr id="702" name="Shape 702"/>
          <p:cNvSpPr/>
          <p:nvPr/>
        </p:nvSpPr>
        <p:spPr>
          <a:xfrm>
            <a:off x="6045750" y="1340401"/>
            <a:ext cx="1727099" cy="10077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3" name="Shape 703"/>
          <p:cNvSpPr/>
          <p:nvPr/>
        </p:nvSpPr>
        <p:spPr>
          <a:xfrm>
            <a:off x="6632675" y="1639949"/>
            <a:ext cx="641399" cy="6183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704" name="Shape 704"/>
          <p:cNvSpPr txBox="1"/>
          <p:nvPr/>
        </p:nvSpPr>
        <p:spPr>
          <a:xfrm>
            <a:off x="6577475" y="1348625"/>
            <a:ext cx="751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I/O System</a:t>
            </a:r>
          </a:p>
        </p:txBody>
      </p:sp>
      <p:sp>
        <p:nvSpPr>
          <p:cNvPr id="705" name="Shape 705"/>
          <p:cNvSpPr txBox="1"/>
          <p:nvPr/>
        </p:nvSpPr>
        <p:spPr>
          <a:xfrm>
            <a:off x="6514483" y="2012758"/>
            <a:ext cx="886199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USB 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/>
          </a:p>
        </p:txBody>
      </p:sp>
      <p:cxnSp>
        <p:nvCxnSpPr>
          <p:cNvPr id="706" name="Shape 706"/>
          <p:cNvCxnSpPr>
            <a:endCxn id="694" idx="1"/>
          </p:cNvCxnSpPr>
          <p:nvPr/>
        </p:nvCxnSpPr>
        <p:spPr>
          <a:xfrm>
            <a:off x="3701083" y="1958678"/>
            <a:ext cx="272700" cy="42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07" name="Shape 707"/>
          <p:cNvSpPr/>
          <p:nvPr/>
        </p:nvSpPr>
        <p:spPr>
          <a:xfrm>
            <a:off x="6366625" y="2744900"/>
            <a:ext cx="1025699" cy="2325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Serial Digital In</a:t>
            </a:r>
          </a:p>
        </p:txBody>
      </p:sp>
      <p:sp>
        <p:nvSpPr>
          <p:cNvPr id="708" name="Shape 708"/>
          <p:cNvSpPr txBox="1"/>
          <p:nvPr/>
        </p:nvSpPr>
        <p:spPr>
          <a:xfrm>
            <a:off x="2534775" y="4014785"/>
            <a:ext cx="1216499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/>
              <a:t>Drone Body</a:t>
            </a:r>
          </a:p>
        </p:txBody>
      </p:sp>
      <p:sp>
        <p:nvSpPr>
          <p:cNvPr id="709" name="Shape 709"/>
          <p:cNvSpPr txBox="1"/>
          <p:nvPr/>
        </p:nvSpPr>
        <p:spPr>
          <a:xfrm>
            <a:off x="6101725" y="3666250"/>
            <a:ext cx="1555499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>
                <a:solidFill>
                  <a:schemeClr val="dk1"/>
                </a:solidFill>
              </a:rPr>
              <a:t>Drone Flight Controller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  <p:cxnSp>
        <p:nvCxnSpPr>
          <p:cNvPr id="710" name="Shape 710"/>
          <p:cNvCxnSpPr>
            <a:stCxn id="703" idx="2"/>
          </p:cNvCxnSpPr>
          <p:nvPr/>
        </p:nvCxnSpPr>
        <p:spPr>
          <a:xfrm>
            <a:off x="6953374" y="2258249"/>
            <a:ext cx="8400" cy="4422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11" name="Shape 711"/>
          <p:cNvSpPr/>
          <p:nvPr/>
        </p:nvSpPr>
        <p:spPr>
          <a:xfrm>
            <a:off x="6698681" y="1765878"/>
            <a:ext cx="517800" cy="28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USB Power</a:t>
            </a:r>
          </a:p>
        </p:txBody>
      </p:sp>
      <p:sp>
        <p:nvSpPr>
          <p:cNvPr id="712" name="Shape 712"/>
          <p:cNvSpPr/>
          <p:nvPr/>
        </p:nvSpPr>
        <p:spPr>
          <a:xfrm>
            <a:off x="6319973" y="3271379"/>
            <a:ext cx="1118999" cy="350400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Flight Code (ArduPilot)</a:t>
            </a:r>
          </a:p>
        </p:txBody>
      </p:sp>
      <p:cxnSp>
        <p:nvCxnSpPr>
          <p:cNvPr id="713" name="Shape 713"/>
          <p:cNvCxnSpPr>
            <a:stCxn id="707" idx="2"/>
            <a:endCxn id="712" idx="0"/>
          </p:cNvCxnSpPr>
          <p:nvPr/>
        </p:nvCxnSpPr>
        <p:spPr>
          <a:xfrm>
            <a:off x="6879474" y="2977400"/>
            <a:ext cx="0" cy="2940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14" name="Shape 714"/>
          <p:cNvSpPr/>
          <p:nvPr/>
        </p:nvSpPr>
        <p:spPr>
          <a:xfrm>
            <a:off x="3216675" y="4647900"/>
            <a:ext cx="1286700" cy="1286399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5" name="Shape 715"/>
          <p:cNvSpPr/>
          <p:nvPr/>
        </p:nvSpPr>
        <p:spPr>
          <a:xfrm>
            <a:off x="3299275" y="4802000"/>
            <a:ext cx="1118999" cy="8466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900"/>
              <a:t> Geofencing Coordinate Server (Raspberry Pi)</a:t>
            </a:r>
          </a:p>
        </p:txBody>
      </p:sp>
      <p:sp>
        <p:nvSpPr>
          <p:cNvPr id="716" name="Shape 716"/>
          <p:cNvSpPr/>
          <p:nvPr/>
        </p:nvSpPr>
        <p:spPr>
          <a:xfrm>
            <a:off x="4956075" y="4974653"/>
            <a:ext cx="517800" cy="2871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3G/4G Antenna</a:t>
            </a:r>
          </a:p>
        </p:txBody>
      </p:sp>
      <p:sp>
        <p:nvSpPr>
          <p:cNvPr id="717" name="Shape 717"/>
          <p:cNvSpPr/>
          <p:nvPr/>
        </p:nvSpPr>
        <p:spPr>
          <a:xfrm>
            <a:off x="4894450" y="4816350"/>
            <a:ext cx="641399" cy="8622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1000"/>
              <a:t>3G/4G In</a:t>
            </a:r>
          </a:p>
        </p:txBody>
      </p:sp>
      <p:sp>
        <p:nvSpPr>
          <p:cNvPr id="718" name="Shape 718"/>
          <p:cNvSpPr/>
          <p:nvPr/>
        </p:nvSpPr>
        <p:spPr>
          <a:xfrm>
            <a:off x="2791700" y="2744900"/>
            <a:ext cx="2149800" cy="1154999"/>
          </a:xfrm>
          <a:prstGeom prst="roundRect">
            <a:avLst>
              <a:gd fmla="val 16667" name="adj"/>
            </a:avLst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Shape 719"/>
          <p:cNvSpPr/>
          <p:nvPr/>
        </p:nvSpPr>
        <p:spPr>
          <a:xfrm>
            <a:off x="3849900" y="2974275"/>
            <a:ext cx="886199" cy="816599"/>
          </a:xfrm>
          <a:prstGeom prst="roundRect">
            <a:avLst>
              <a:gd fmla="val 17133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720" name="Shape 720"/>
          <p:cNvSpPr/>
          <p:nvPr/>
        </p:nvSpPr>
        <p:spPr>
          <a:xfrm>
            <a:off x="3960400" y="3409850"/>
            <a:ext cx="677399" cy="2871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3G/4G Antenna</a:t>
            </a:r>
          </a:p>
        </p:txBody>
      </p:sp>
      <p:sp>
        <p:nvSpPr>
          <p:cNvPr id="721" name="Shape 721"/>
          <p:cNvSpPr txBox="1"/>
          <p:nvPr/>
        </p:nvSpPr>
        <p:spPr>
          <a:xfrm>
            <a:off x="3822900" y="2974725"/>
            <a:ext cx="940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3G/4G Communication</a:t>
            </a:r>
          </a:p>
        </p:txBody>
      </p:sp>
      <p:sp>
        <p:nvSpPr>
          <p:cNvPr id="722" name="Shape 722"/>
          <p:cNvSpPr/>
          <p:nvPr/>
        </p:nvSpPr>
        <p:spPr>
          <a:xfrm>
            <a:off x="2963425" y="2974050"/>
            <a:ext cx="848100" cy="816599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723" name="Shape 723"/>
          <p:cNvSpPr txBox="1"/>
          <p:nvPr/>
        </p:nvSpPr>
        <p:spPr>
          <a:xfrm>
            <a:off x="2874625" y="2950887"/>
            <a:ext cx="1025699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GPS Communication</a:t>
            </a:r>
          </a:p>
        </p:txBody>
      </p:sp>
      <p:sp>
        <p:nvSpPr>
          <p:cNvPr id="724" name="Shape 724"/>
          <p:cNvSpPr/>
          <p:nvPr/>
        </p:nvSpPr>
        <p:spPr>
          <a:xfrm>
            <a:off x="3053599" y="3399150"/>
            <a:ext cx="641399" cy="2871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GPS Antenna</a:t>
            </a:r>
          </a:p>
        </p:txBody>
      </p:sp>
      <p:sp>
        <p:nvSpPr>
          <p:cNvPr id="725" name="Shape 725"/>
          <p:cNvSpPr txBox="1"/>
          <p:nvPr/>
        </p:nvSpPr>
        <p:spPr>
          <a:xfrm>
            <a:off x="2672923" y="2716650"/>
            <a:ext cx="940200" cy="195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US" sz="900"/>
              <a:t>  </a:t>
            </a:r>
            <a:r>
              <a:rPr lang="en-US" sz="900"/>
              <a:t>3G DONGLE</a:t>
            </a:r>
          </a:p>
        </p:txBody>
      </p:sp>
      <p:sp>
        <p:nvSpPr>
          <p:cNvPr id="726" name="Shape 726"/>
          <p:cNvSpPr txBox="1"/>
          <p:nvPr/>
        </p:nvSpPr>
        <p:spPr>
          <a:xfrm>
            <a:off x="3463821" y="5642500"/>
            <a:ext cx="8861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-US" sz="1200"/>
              <a:t>  </a:t>
            </a:r>
            <a:r>
              <a:rPr lang="en-US" sz="1200">
                <a:solidFill>
                  <a:srgbClr val="F3F3F3"/>
                </a:solidFill>
              </a:rPr>
              <a:t>Internet</a:t>
            </a:r>
          </a:p>
        </p:txBody>
      </p:sp>
      <p:cxnSp>
        <p:nvCxnSpPr>
          <p:cNvPr id="727" name="Shape 727"/>
          <p:cNvCxnSpPr>
            <a:stCxn id="714" idx="0"/>
          </p:cNvCxnSpPr>
          <p:nvPr/>
        </p:nvCxnSpPr>
        <p:spPr>
          <a:xfrm rot="10800000">
            <a:off x="3838425" y="3900300"/>
            <a:ext cx="21600" cy="747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728" name="Shape 728"/>
          <p:cNvSpPr/>
          <p:nvPr/>
        </p:nvSpPr>
        <p:spPr>
          <a:xfrm>
            <a:off x="5943598" y="5270830"/>
            <a:ext cx="810000" cy="407700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729" name="Shape 729"/>
          <p:cNvCxnSpPr/>
          <p:nvPr/>
        </p:nvCxnSpPr>
        <p:spPr>
          <a:xfrm flipH="1" rot="10800000">
            <a:off x="5532147" y="4955515"/>
            <a:ext cx="411299" cy="2399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30" name="Shape 730"/>
          <p:cNvSpPr/>
          <p:nvPr/>
        </p:nvSpPr>
        <p:spPr>
          <a:xfrm>
            <a:off x="5943598" y="4805746"/>
            <a:ext cx="810000" cy="407700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1" name="Shape 731"/>
          <p:cNvSpPr txBox="1"/>
          <p:nvPr/>
        </p:nvSpPr>
        <p:spPr>
          <a:xfrm>
            <a:off x="6022650" y="4834400"/>
            <a:ext cx="677399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User Text Alert</a:t>
            </a:r>
          </a:p>
        </p:txBody>
      </p:sp>
      <p:sp>
        <p:nvSpPr>
          <p:cNvPr id="732" name="Shape 732"/>
          <p:cNvSpPr txBox="1"/>
          <p:nvPr/>
        </p:nvSpPr>
        <p:spPr>
          <a:xfrm>
            <a:off x="5943600" y="5299447"/>
            <a:ext cx="810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800"/>
              <a:t>Airport Email Alert</a:t>
            </a:r>
          </a:p>
        </p:txBody>
      </p:sp>
      <p:cxnSp>
        <p:nvCxnSpPr>
          <p:cNvPr id="733" name="Shape 733"/>
          <p:cNvCxnSpPr>
            <a:stCxn id="718" idx="3"/>
            <a:endCxn id="700" idx="0"/>
          </p:cNvCxnSpPr>
          <p:nvPr/>
        </p:nvCxnSpPr>
        <p:spPr>
          <a:xfrm>
            <a:off x="4941500" y="3322399"/>
            <a:ext cx="889800" cy="1312500"/>
          </a:xfrm>
          <a:prstGeom prst="bentConnector2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34" name="Shape 734"/>
          <p:cNvCxnSpPr/>
          <p:nvPr/>
        </p:nvCxnSpPr>
        <p:spPr>
          <a:xfrm flipH="1" rot="10800000">
            <a:off x="5532147" y="5473449"/>
            <a:ext cx="411299" cy="2399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35" name="Shape 735"/>
          <p:cNvCxnSpPr>
            <a:stCxn id="703" idx="1"/>
            <a:endCxn id="694" idx="3"/>
          </p:cNvCxnSpPr>
          <p:nvPr/>
        </p:nvCxnSpPr>
        <p:spPr>
          <a:xfrm flipH="1">
            <a:off x="4821875" y="1949099"/>
            <a:ext cx="1810800" cy="138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736" name="Shape 736"/>
          <p:cNvSpPr txBox="1"/>
          <p:nvPr/>
        </p:nvSpPr>
        <p:spPr>
          <a:xfrm>
            <a:off x="6068575" y="3916850"/>
            <a:ext cx="2189399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Drone Flight Control System</a:t>
            </a:r>
          </a:p>
        </p:txBody>
      </p:sp>
      <p:cxnSp>
        <p:nvCxnSpPr>
          <p:cNvPr id="737" name="Shape 737"/>
          <p:cNvCxnSpPr>
            <a:stCxn id="692" idx="3"/>
            <a:endCxn id="718" idx="0"/>
          </p:cNvCxnSpPr>
          <p:nvPr/>
        </p:nvCxnSpPr>
        <p:spPr>
          <a:xfrm>
            <a:off x="3702348" y="2168800"/>
            <a:ext cx="164400" cy="576000"/>
          </a:xfrm>
          <a:prstGeom prst="bentConnector2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triangl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Shape 742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Shape 743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Geofencing Coordinate Server </a:t>
            </a:r>
            <a:r>
              <a:rPr lang="en-US"/>
              <a:t> </a:t>
            </a:r>
            <a:r>
              <a:rPr lang="en-US" sz="3000"/>
              <a:t>-  Overview</a:t>
            </a:r>
          </a:p>
        </p:txBody>
      </p:sp>
      <p:sp>
        <p:nvSpPr>
          <p:cNvPr id="744" name="Shape 744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Shape 745"/>
          <p:cNvSpPr txBox="1"/>
          <p:nvPr/>
        </p:nvSpPr>
        <p:spPr>
          <a:xfrm>
            <a:off x="3336875" y="1281337"/>
            <a:ext cx="5541300" cy="46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u="sng"/>
              <a:t>Key Functions of Subsystem: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/>
              <a:t>store geofencing data in .txt files on host FTP file server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/>
              <a:t>dynamically sync files with drone-client at custom intervals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-US" u="sng">
                <a:solidFill>
                  <a:srgbClr val="0000FF"/>
                </a:solidFill>
              </a:rPr>
              <a:t>Subsystem Components:</a:t>
            </a:r>
          </a:p>
          <a:p>
            <a:pPr indent="-228600" lvl="0" marL="457200" rtl="0">
              <a:spcBef>
                <a:spcPts val="0"/>
              </a:spcBef>
              <a:buClr>
                <a:srgbClr val="0000FF"/>
              </a:buClr>
              <a:buChar char="●"/>
            </a:pPr>
            <a:r>
              <a:rPr lang="en-US">
                <a:solidFill>
                  <a:srgbClr val="0000FF"/>
                </a:solidFill>
              </a:rPr>
              <a:t>host device:   Raspberry Pi Model B+ w/current version of Raspian OS (Linux)</a:t>
            </a:r>
          </a:p>
          <a:p>
            <a:pPr indent="-228600" lvl="1" marL="914400" rtl="0">
              <a:spcBef>
                <a:spcPts val="0"/>
              </a:spcBef>
              <a:buClr>
                <a:srgbClr val="0000FF"/>
              </a:buClr>
              <a:buChar char="○"/>
            </a:pPr>
            <a:r>
              <a:rPr lang="en-US">
                <a:solidFill>
                  <a:srgbClr val="0000FF"/>
                </a:solidFill>
              </a:rPr>
              <a:t>open source GNU vsftp package to enable FTP server functionality on Linux device</a:t>
            </a:r>
          </a:p>
          <a:p>
            <a:pPr indent="-228600" lvl="1" marL="914400" rtl="0">
              <a:spcBef>
                <a:spcPts val="0"/>
              </a:spcBef>
              <a:buClr>
                <a:srgbClr val="0000FF"/>
              </a:buClr>
              <a:buChar char="○"/>
            </a:pPr>
            <a:r>
              <a:rPr lang="en-US">
                <a:solidFill>
                  <a:srgbClr val="0000FF"/>
                </a:solidFill>
              </a:rPr>
              <a:t>data file/s maintained on host in .txt format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rgbClr val="0000FF"/>
              </a:buClr>
              <a:buChar char="●"/>
            </a:pPr>
            <a:r>
              <a:rPr lang="en-US">
                <a:solidFill>
                  <a:srgbClr val="0000FF"/>
                </a:solidFill>
              </a:rPr>
              <a:t>client device:  2nd Raspberry Pi on-board geofence module </a:t>
            </a:r>
          </a:p>
          <a:p>
            <a:pPr indent="-228600" lvl="1" marL="914400" rtl="0">
              <a:spcBef>
                <a:spcPts val="0"/>
              </a:spcBef>
              <a:buClr>
                <a:srgbClr val="0000FF"/>
              </a:buClr>
              <a:buChar char="○"/>
            </a:pPr>
            <a:r>
              <a:rPr lang="en-US">
                <a:solidFill>
                  <a:srgbClr val="0000FF"/>
                </a:solidFill>
              </a:rPr>
              <a:t>FTP retrieval script or program executing on client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-US" u="sng">
                <a:solidFill>
                  <a:srgbClr val="38761D"/>
                </a:solidFill>
              </a:rPr>
              <a:t>Desired Qualities of Subsystem:</a:t>
            </a:r>
          </a:p>
          <a:p>
            <a:pPr indent="-228600" lvl="0" marL="457200" rtl="0">
              <a:spcBef>
                <a:spcPts val="0"/>
              </a:spcBef>
              <a:buClr>
                <a:srgbClr val="38761D"/>
              </a:buClr>
              <a:buChar char="●"/>
            </a:pPr>
            <a:r>
              <a:rPr b="1" lang="en-US">
                <a:solidFill>
                  <a:srgbClr val="38761D"/>
                </a:solidFill>
              </a:rPr>
              <a:t>low-latency </a:t>
            </a:r>
            <a:r>
              <a:rPr lang="en-US">
                <a:solidFill>
                  <a:srgbClr val="38761D"/>
                </a:solidFill>
              </a:rPr>
              <a:t>communication between client and host </a:t>
            </a:r>
          </a:p>
          <a:p>
            <a:pPr indent="457200" lvl="0" rtl="0">
              <a:spcBef>
                <a:spcPts val="0"/>
              </a:spcBef>
              <a:buNone/>
            </a:pPr>
            <a:r>
              <a:rPr lang="en-US">
                <a:solidFill>
                  <a:srgbClr val="38761D"/>
                </a:solidFill>
              </a:rPr>
              <a:t>(&lt; 10 seconds sufficient)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38761D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rgbClr val="38761D"/>
              </a:buClr>
              <a:buChar char="●"/>
            </a:pPr>
            <a:r>
              <a:rPr lang="en-US">
                <a:solidFill>
                  <a:srgbClr val="38761D"/>
                </a:solidFill>
              </a:rPr>
              <a:t>drone-client will dynamically receive new coordinate data:</a:t>
            </a:r>
          </a:p>
          <a:p>
            <a:pPr indent="-228600" lvl="1" marL="914400" rtl="0">
              <a:spcBef>
                <a:spcPts val="0"/>
              </a:spcBef>
              <a:buClr>
                <a:srgbClr val="38761D"/>
              </a:buClr>
              <a:buChar char="○"/>
            </a:pPr>
            <a:r>
              <a:rPr lang="en-US">
                <a:solidFill>
                  <a:srgbClr val="38761D"/>
                </a:solidFill>
              </a:rPr>
              <a:t>(1) client enters new region</a:t>
            </a:r>
          </a:p>
          <a:p>
            <a:pPr indent="-228600" lvl="1" marL="914400" rtl="0">
              <a:spcBef>
                <a:spcPts val="0"/>
              </a:spcBef>
              <a:buClr>
                <a:srgbClr val="38761D"/>
              </a:buClr>
              <a:buChar char="○"/>
            </a:pPr>
            <a:r>
              <a:rPr lang="en-US">
                <a:solidFill>
                  <a:srgbClr val="38761D"/>
                </a:solidFill>
              </a:rPr>
              <a:t>(2) updated coordinate file available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46" name="Shape 746"/>
          <p:cNvPicPr preferRelativeResize="0"/>
          <p:nvPr/>
        </p:nvPicPr>
        <p:blipFill rotWithShape="1">
          <a:blip r:embed="rId3">
            <a:alphaModFix/>
          </a:blip>
          <a:srcRect b="76956" l="0" r="82111" t="3154"/>
          <a:stretch/>
        </p:blipFill>
        <p:spPr>
          <a:xfrm>
            <a:off x="359975" y="4129525"/>
            <a:ext cx="2287276" cy="1382798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Shape 747"/>
          <p:cNvSpPr txBox="1"/>
          <p:nvPr/>
        </p:nvSpPr>
        <p:spPr>
          <a:xfrm>
            <a:off x="404800" y="5562075"/>
            <a:ext cx="2287199" cy="52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>
                <a:solidFill>
                  <a:srgbClr val="FF0000"/>
                </a:solidFill>
              </a:rPr>
              <a:t>Sample Geofencing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US">
                <a:solidFill>
                  <a:srgbClr val="FF0000"/>
                </a:solidFill>
              </a:rPr>
              <a:t>Data File (.txt)</a:t>
            </a:r>
          </a:p>
        </p:txBody>
      </p:sp>
      <p:sp>
        <p:nvSpPr>
          <p:cNvPr id="748" name="Shape 748"/>
          <p:cNvSpPr txBox="1"/>
          <p:nvPr/>
        </p:nvSpPr>
        <p:spPr>
          <a:xfrm>
            <a:off x="293625" y="3340950"/>
            <a:ext cx="9204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>
                <a:solidFill>
                  <a:srgbClr val="FF0000"/>
                </a:solidFill>
              </a:rPr>
              <a:t>latitude</a:t>
            </a:r>
          </a:p>
        </p:txBody>
      </p:sp>
      <p:sp>
        <p:nvSpPr>
          <p:cNvPr id="749" name="Shape 749"/>
          <p:cNvSpPr txBox="1"/>
          <p:nvPr/>
        </p:nvSpPr>
        <p:spPr>
          <a:xfrm>
            <a:off x="907300" y="3596725"/>
            <a:ext cx="1061399" cy="373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>
                <a:solidFill>
                  <a:srgbClr val="FF0000"/>
                </a:solidFill>
              </a:rPr>
              <a:t>longitude</a:t>
            </a:r>
          </a:p>
        </p:txBody>
      </p:sp>
      <p:sp>
        <p:nvSpPr>
          <p:cNvPr id="750" name="Shape 750"/>
          <p:cNvSpPr txBox="1"/>
          <p:nvPr/>
        </p:nvSpPr>
        <p:spPr>
          <a:xfrm>
            <a:off x="1836075" y="3291575"/>
            <a:ext cx="1202399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>
                <a:solidFill>
                  <a:srgbClr val="FF0000"/>
                </a:solidFill>
              </a:rPr>
              <a:t>geofence radius (ft)</a:t>
            </a:r>
          </a:p>
        </p:txBody>
      </p:sp>
      <p:cxnSp>
        <p:nvCxnSpPr>
          <p:cNvPr id="751" name="Shape 751"/>
          <p:cNvCxnSpPr/>
          <p:nvPr/>
        </p:nvCxnSpPr>
        <p:spPr>
          <a:xfrm flipH="1">
            <a:off x="1429625" y="3978175"/>
            <a:ext cx="8399" cy="398099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52" name="Shape 752"/>
          <p:cNvCxnSpPr/>
          <p:nvPr/>
        </p:nvCxnSpPr>
        <p:spPr>
          <a:xfrm flipH="1">
            <a:off x="708325" y="3679650"/>
            <a:ext cx="41399" cy="721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53" name="Shape 753"/>
          <p:cNvCxnSpPr/>
          <p:nvPr/>
        </p:nvCxnSpPr>
        <p:spPr>
          <a:xfrm flipH="1">
            <a:off x="2001750" y="3862100"/>
            <a:ext cx="83099" cy="547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754" name="Shape 754"/>
          <p:cNvPicPr preferRelativeResize="0"/>
          <p:nvPr/>
        </p:nvPicPr>
        <p:blipFill rotWithShape="1">
          <a:blip r:embed="rId4">
            <a:alphaModFix/>
          </a:blip>
          <a:srcRect b="30821" l="7865" r="7653" t="18568"/>
          <a:stretch/>
        </p:blipFill>
        <p:spPr>
          <a:xfrm>
            <a:off x="587124" y="1525850"/>
            <a:ext cx="2026894" cy="1618984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Shape 755"/>
          <p:cNvSpPr txBox="1"/>
          <p:nvPr/>
        </p:nvSpPr>
        <p:spPr>
          <a:xfrm>
            <a:off x="149275" y="1197100"/>
            <a:ext cx="3126299" cy="398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>
                <a:solidFill>
                  <a:srgbClr val="FF0000"/>
                </a:solidFill>
              </a:rPr>
              <a:t>Image of Server During Operation</a:t>
            </a:r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Shape 761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600"/>
              <a:t>Geofencing Coordinate Server  -  Host Configuration</a:t>
            </a:r>
          </a:p>
        </p:txBody>
      </p:sp>
      <p:sp>
        <p:nvSpPr>
          <p:cNvPr id="762" name="Shape 762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Shape 763"/>
          <p:cNvSpPr txBox="1"/>
          <p:nvPr/>
        </p:nvSpPr>
        <p:spPr>
          <a:xfrm>
            <a:off x="5075075" y="1319825"/>
            <a:ext cx="3972000" cy="43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AutoNum type="arabicParenBoth"/>
            </a:pPr>
            <a:r>
              <a:rPr lang="en-US"/>
              <a:t>physical host is FTP server running on Raspberry Pi Model B+ (w/Raspian OS)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AutoNum type="arabicParenBoth"/>
            </a:pPr>
            <a:r>
              <a:rPr lang="en-US"/>
              <a:t>must install GNU’s official vsftpd protocol for enabling native FTP behavior in Linux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-US"/>
              <a:t>		-</a:t>
            </a:r>
            <a:r>
              <a:rPr b="1" i="1" lang="en-US"/>
              <a:t>sudo apt-get install vsftpd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AutoNum type="arabicParenBoth"/>
            </a:pPr>
            <a:r>
              <a:rPr lang="en-US"/>
              <a:t>should also edit FTP configuration file ‘</a:t>
            </a:r>
            <a:r>
              <a:rPr b="1" i="1" lang="en-US"/>
              <a:t>/etc/vsftpd.conf</a:t>
            </a:r>
            <a:r>
              <a:rPr lang="en-US"/>
              <a:t>’ to enable: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rPr lang="en-US"/>
              <a:t>     -read permissions (but disable writes)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-US"/>
              <a:t>              -auto-run on system startup 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AutoNum type="arabicParenBoth"/>
            </a:pPr>
            <a:r>
              <a:rPr lang="en-US"/>
              <a:t>identify host device’s IP address: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-US"/>
              <a:t>	    -enter </a:t>
            </a:r>
            <a:r>
              <a:rPr b="1" i="1" lang="en-US"/>
              <a:t>ifconfig</a:t>
            </a:r>
            <a:r>
              <a:rPr lang="en-US"/>
              <a:t> command to check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-US"/>
              <a:t>	    	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64" name="Shape 764"/>
          <p:cNvPicPr preferRelativeResize="0"/>
          <p:nvPr/>
        </p:nvPicPr>
        <p:blipFill rotWithShape="1">
          <a:blip r:embed="rId3">
            <a:alphaModFix/>
          </a:blip>
          <a:srcRect b="50544" l="5786" r="61430" t="15116"/>
          <a:stretch/>
        </p:blipFill>
        <p:spPr>
          <a:xfrm>
            <a:off x="1174500" y="1490650"/>
            <a:ext cx="3684974" cy="2171199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Shape 765"/>
          <p:cNvSpPr txBox="1"/>
          <p:nvPr/>
        </p:nvSpPr>
        <p:spPr>
          <a:xfrm>
            <a:off x="210675" y="2064875"/>
            <a:ext cx="825899" cy="2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>
                <a:solidFill>
                  <a:srgbClr val="FF0000"/>
                </a:solidFill>
              </a:rPr>
              <a:t>Host IP address</a:t>
            </a:r>
          </a:p>
        </p:txBody>
      </p:sp>
      <p:cxnSp>
        <p:nvCxnSpPr>
          <p:cNvPr id="766" name="Shape 766"/>
          <p:cNvCxnSpPr/>
          <p:nvPr/>
        </p:nvCxnSpPr>
        <p:spPr>
          <a:xfrm flipH="1" rot="10800000">
            <a:off x="862425" y="2039849"/>
            <a:ext cx="1160999" cy="265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767" name="Shape 767"/>
          <p:cNvPicPr preferRelativeResize="0"/>
          <p:nvPr/>
        </p:nvPicPr>
        <p:blipFill rotWithShape="1">
          <a:blip r:embed="rId4">
            <a:alphaModFix/>
          </a:blip>
          <a:srcRect b="27208" l="5643" r="48512" t="15230"/>
          <a:stretch/>
        </p:blipFill>
        <p:spPr>
          <a:xfrm>
            <a:off x="1525850" y="3850199"/>
            <a:ext cx="3074375" cy="2171199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Shape 768"/>
          <p:cNvSpPr txBox="1"/>
          <p:nvPr/>
        </p:nvSpPr>
        <p:spPr>
          <a:xfrm>
            <a:off x="144125" y="4542300"/>
            <a:ext cx="1282199" cy="6932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1200">
                <a:solidFill>
                  <a:srgbClr val="FF0000"/>
                </a:solidFill>
              </a:rPr>
              <a:t>Linux FTP configuration file</a:t>
            </a: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Shape 773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Shape 774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600"/>
              <a:t>Geofencing Coordinate Server  -  Client Configuration</a:t>
            </a:r>
          </a:p>
        </p:txBody>
      </p:sp>
      <p:sp>
        <p:nvSpPr>
          <p:cNvPr id="775" name="Shape 775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Shape 776"/>
          <p:cNvSpPr txBox="1"/>
          <p:nvPr/>
        </p:nvSpPr>
        <p:spPr>
          <a:xfrm>
            <a:off x="6169700" y="1583900"/>
            <a:ext cx="2815499" cy="4113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spcBef>
                <a:spcPts val="0"/>
              </a:spcBef>
              <a:buSzPct val="100000"/>
              <a:buAutoNum type="arabicParenBoth"/>
            </a:pPr>
            <a:r>
              <a:rPr lang="en-US" sz="1600"/>
              <a:t>physical client is 3G connected Raspberry Pi embedded within drone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/>
          </a:p>
          <a:p>
            <a:pPr indent="-330200" lvl="0" marL="457200" rtl="0">
              <a:spcBef>
                <a:spcPts val="0"/>
              </a:spcBef>
              <a:buSzPct val="100000"/>
              <a:buAutoNum type="arabicParenBoth"/>
            </a:pPr>
            <a:r>
              <a:rPr lang="en-US" sz="1600"/>
              <a:t>client can access FTP server over the Internet to download geofencing data files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/>
          </a:p>
          <a:p>
            <a:pPr indent="-330200" lvl="0" marL="457200" rtl="0">
              <a:spcBef>
                <a:spcPts val="0"/>
              </a:spcBef>
              <a:buSzPct val="100000"/>
              <a:buAutoNum type="arabicParenBoth"/>
            </a:pPr>
            <a:r>
              <a:rPr lang="en-US" sz="1600"/>
              <a:t>on demo day:  client will run a Linux script to </a:t>
            </a:r>
            <a:r>
              <a:rPr lang="en-US" sz="1600">
                <a:solidFill>
                  <a:schemeClr val="dk1"/>
                </a:solidFill>
              </a:rPr>
              <a:t>sync automatically at custom interval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600"/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1600"/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77" name="Shape 777"/>
          <p:cNvPicPr preferRelativeResize="0"/>
          <p:nvPr/>
        </p:nvPicPr>
        <p:blipFill rotWithShape="1">
          <a:blip r:embed="rId3">
            <a:alphaModFix/>
          </a:blip>
          <a:srcRect b="11064" l="1543" r="9764" t="6549"/>
          <a:stretch/>
        </p:blipFill>
        <p:spPr>
          <a:xfrm>
            <a:off x="102875" y="2048425"/>
            <a:ext cx="5919923" cy="309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Shape 782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Shape 783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784" name="Shape 784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Shape 785"/>
          <p:cNvSpPr/>
          <p:nvPr/>
        </p:nvSpPr>
        <p:spPr>
          <a:xfrm>
            <a:off x="1156725" y="1662825"/>
            <a:ext cx="7581526" cy="258377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  <a:solidFill>
                  <a:schemeClr val="lt2"/>
                </a:solidFill>
                <a:latin typeface="Arial"/>
              </a:rPr>
              <a:t>Team Responsibilities</a:t>
            </a:r>
            <a:b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  <a:solidFill>
                  <a:schemeClr val="lt2"/>
                </a:solidFill>
                <a:latin typeface="Arial"/>
              </a:rPr>
            </a:br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  <a:solidFill>
                  <a:schemeClr val="lt2"/>
                </a:solidFill>
                <a:latin typeface="Arial"/>
              </a:rPr>
              <a:t>and Schedule</a:t>
            </a: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Shape 790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Shape 791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>
                <a:solidFill>
                  <a:schemeClr val="dk1"/>
                </a:solidFill>
              </a:rPr>
              <a:t>T</a:t>
            </a:r>
            <a:r>
              <a:rPr lang="en-US" sz="3000"/>
              <a:t>eam Responsibilities and Schedule </a:t>
            </a:r>
          </a:p>
        </p:txBody>
      </p:sp>
      <p:sp>
        <p:nvSpPr>
          <p:cNvPr id="792" name="Shape 792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3" name="Shape 7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749" y="2174850"/>
            <a:ext cx="1756074" cy="224692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94" name="Shape 794"/>
          <p:cNvSpPr txBox="1"/>
          <p:nvPr/>
        </p:nvSpPr>
        <p:spPr>
          <a:xfrm>
            <a:off x="454675" y="4489225"/>
            <a:ext cx="1756199" cy="539700"/>
          </a:xfrm>
          <a:prstGeom prst="rect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     Jason Danis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-US"/>
              <a:t>            EE</a:t>
            </a:r>
          </a:p>
        </p:txBody>
      </p:sp>
      <p:sp>
        <p:nvSpPr>
          <p:cNvPr id="795" name="Shape 795"/>
          <p:cNvSpPr txBox="1"/>
          <p:nvPr/>
        </p:nvSpPr>
        <p:spPr>
          <a:xfrm>
            <a:off x="2410612" y="1999475"/>
            <a:ext cx="6278700" cy="43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/>
              <a:t>Responsibilities for CDR: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/>
              <a:t>Develop autopilot software for controlled landing at geofence boundary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/>
              <a:t>Establish reliable communication between the Pixhawk and the Raspberry Pi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-US" sz="1800"/>
              <a:t>Responsibilities for Project Completion: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/>
              <a:t>Assist in writing technical Report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/>
              <a:t>Become proficient in piloting the drone for demonstration and testing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Shape 800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Shape 801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Shape 802"/>
          <p:cNvSpPr txBox="1"/>
          <p:nvPr/>
        </p:nvSpPr>
        <p:spPr>
          <a:xfrm>
            <a:off x="184650" y="5497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>
                <a:solidFill>
                  <a:schemeClr val="dk1"/>
                </a:solidFill>
              </a:rPr>
              <a:t>T</a:t>
            </a:r>
            <a:r>
              <a:rPr lang="en-US" sz="3000"/>
              <a:t>eam Responsibilities and Schedule </a:t>
            </a:r>
          </a:p>
        </p:txBody>
      </p:sp>
      <p:sp>
        <p:nvSpPr>
          <p:cNvPr id="803" name="Shape 803"/>
          <p:cNvSpPr txBox="1"/>
          <p:nvPr/>
        </p:nvSpPr>
        <p:spPr>
          <a:xfrm>
            <a:off x="421250" y="4489112"/>
            <a:ext cx="1834799" cy="537599"/>
          </a:xfrm>
          <a:prstGeom prst="rect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/>
              <a:t>Chris Boselli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-US"/>
              <a:t>EE</a:t>
            </a:r>
          </a:p>
        </p:txBody>
      </p:sp>
      <p:pic>
        <p:nvPicPr>
          <p:cNvPr id="804" name="Shape 8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564" y="2159891"/>
            <a:ext cx="1756175" cy="227489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805" name="Shape 805"/>
          <p:cNvSpPr txBox="1"/>
          <p:nvPr/>
        </p:nvSpPr>
        <p:spPr>
          <a:xfrm>
            <a:off x="2438175" y="1859900"/>
            <a:ext cx="6278700" cy="361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/>
              <a:t>Responsibilities for CDR: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/>
              <a:t>Complete building and testing of drone once hardware is delivered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/>
              <a:t>Develop software to override Pixhawk flight software upon entering critical airspace and execute the self-landing algorithm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/>
              <a:t>Design and 3D print the external enclosure to house the added on-board hardware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-US" sz="1800"/>
              <a:t>Responsibilities for Project Completion: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/>
              <a:t>Assist in final design modifications and testing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/>
              <a:t>Assist in completing the report and preparing the demo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Shape 810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Shape 811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Shape 812"/>
          <p:cNvSpPr txBox="1"/>
          <p:nvPr/>
        </p:nvSpPr>
        <p:spPr>
          <a:xfrm>
            <a:off x="371075" y="516325"/>
            <a:ext cx="7371899" cy="836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/>
              <a:t>Team Responsibilities and Schedule</a:t>
            </a:r>
          </a:p>
        </p:txBody>
      </p:sp>
      <p:pic>
        <p:nvPicPr>
          <p:cNvPr id="813" name="Shape 813"/>
          <p:cNvPicPr preferRelativeResize="0"/>
          <p:nvPr/>
        </p:nvPicPr>
        <p:blipFill rotWithShape="1">
          <a:blip r:embed="rId3">
            <a:alphaModFix/>
          </a:blip>
          <a:srcRect b="19942" l="13028" r="0" t="0"/>
          <a:stretch/>
        </p:blipFill>
        <p:spPr>
          <a:xfrm>
            <a:off x="478988" y="2038874"/>
            <a:ext cx="1676854" cy="241471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814" name="Shape 814"/>
          <p:cNvSpPr txBox="1"/>
          <p:nvPr/>
        </p:nvSpPr>
        <p:spPr>
          <a:xfrm>
            <a:off x="371075" y="4526075"/>
            <a:ext cx="1892999" cy="577499"/>
          </a:xfrm>
          <a:prstGeom prst="rect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/>
              <a:t>Sandra McQueen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-US"/>
              <a:t>EE</a:t>
            </a:r>
          </a:p>
        </p:txBody>
      </p:sp>
      <p:sp>
        <p:nvSpPr>
          <p:cNvPr id="815" name="Shape 815"/>
          <p:cNvSpPr txBox="1"/>
          <p:nvPr/>
        </p:nvSpPr>
        <p:spPr>
          <a:xfrm>
            <a:off x="2489000" y="2012375"/>
            <a:ext cx="6341699" cy="3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/>
              <a:t>Responsibilities for CDR: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/>
              <a:t>Create Python script to provide email notification for airport in addition to user SMS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/>
              <a:t>Establish communication with server to receive data via 3G communication and send to Raspberry Pi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-US" sz="1800"/>
              <a:t>Responsibilities for Project Completion: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/>
              <a:t>Assist in writing final report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-US">
                <a:solidFill>
                  <a:schemeClr val="dk1"/>
                </a:solidFill>
              </a:rPr>
              <a:t>Participate in building, testing, and debugging integrated ASPECTS system, both on campus and at Bradley Airport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Shape 820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Shape 821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2" name="Shape 8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00" y="1975637"/>
            <a:ext cx="1813374" cy="275742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823" name="Shape 823"/>
          <p:cNvSpPr txBox="1"/>
          <p:nvPr/>
        </p:nvSpPr>
        <p:spPr>
          <a:xfrm>
            <a:off x="580787" y="4841875"/>
            <a:ext cx="1756199" cy="539700"/>
          </a:xfrm>
          <a:prstGeom prst="rect">
            <a:avLst/>
          </a:prstGeom>
          <a:solidFill>
            <a:srgbClr val="CC00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     Alex Breger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-US"/>
              <a:t>             EE</a:t>
            </a:r>
          </a:p>
        </p:txBody>
      </p:sp>
      <p:sp>
        <p:nvSpPr>
          <p:cNvPr id="824" name="Shape 824"/>
          <p:cNvSpPr txBox="1"/>
          <p:nvPr/>
        </p:nvSpPr>
        <p:spPr>
          <a:xfrm>
            <a:off x="2728275" y="1444475"/>
            <a:ext cx="6053400" cy="4420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5" name="Shape 825"/>
          <p:cNvSpPr txBox="1"/>
          <p:nvPr/>
        </p:nvSpPr>
        <p:spPr>
          <a:xfrm>
            <a:off x="2852675" y="2056575"/>
            <a:ext cx="5928900" cy="38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</a:rPr>
              <a:t>Responsibilities for CDR: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-US">
                <a:solidFill>
                  <a:schemeClr val="dk1"/>
                </a:solidFill>
              </a:rPr>
              <a:t>Develop set of regional databases containing geofencing data for each major commercial/military airport located within region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-US">
                <a:solidFill>
                  <a:schemeClr val="dk1"/>
                </a:solidFill>
              </a:rPr>
              <a:t>Configure 3G client to automatically sync with FTP host server at custom intervals using a Linux command line script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-US">
                <a:solidFill>
                  <a:schemeClr val="dk1"/>
                </a:solidFill>
              </a:rPr>
              <a:t>Assist in debugging and testing of integrated ASPECTS systems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</a:rPr>
              <a:t>Responsibilities for Project Completion: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-US">
                <a:solidFill>
                  <a:schemeClr val="dk1"/>
                </a:solidFill>
              </a:rPr>
              <a:t>Follow up with Bradley Airport &amp; FAA to conduct live field testing and verify that real-life geofencing database is accurate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-US">
                <a:solidFill>
                  <a:schemeClr val="dk1"/>
                </a:solidFill>
              </a:rPr>
              <a:t>Assist in writing final project report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-US">
                <a:solidFill>
                  <a:schemeClr val="dk1"/>
                </a:solidFill>
              </a:rPr>
              <a:t>Become proficient in other subsystems in order to assist teammates in debugging and back them up in case of emergency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26" name="Shape 826"/>
          <p:cNvSpPr txBox="1"/>
          <p:nvPr/>
        </p:nvSpPr>
        <p:spPr>
          <a:xfrm>
            <a:off x="371075" y="516325"/>
            <a:ext cx="7371899" cy="836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Team Responsibilities and Schedule</a:t>
            </a:r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Shape 831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Shape 832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Team Responsibilities and Schedule </a:t>
            </a:r>
          </a:p>
        </p:txBody>
      </p:sp>
      <p:sp>
        <p:nvSpPr>
          <p:cNvPr id="833" name="Shape 833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4" name="Shape 834"/>
          <p:cNvCxnSpPr/>
          <p:nvPr/>
        </p:nvCxnSpPr>
        <p:spPr>
          <a:xfrm>
            <a:off x="2222350" y="2679175"/>
            <a:ext cx="6062999" cy="17399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oval"/>
            <a:tailEnd len="lg" w="lg" type="oval"/>
          </a:ln>
        </p:spPr>
      </p:cxnSp>
      <p:sp>
        <p:nvSpPr>
          <p:cNvPr id="835" name="Shape 835"/>
          <p:cNvSpPr/>
          <p:nvPr/>
        </p:nvSpPr>
        <p:spPr>
          <a:xfrm>
            <a:off x="2935900" y="2635525"/>
            <a:ext cx="104699" cy="104699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6" name="Shape 836"/>
          <p:cNvSpPr/>
          <p:nvPr/>
        </p:nvSpPr>
        <p:spPr>
          <a:xfrm>
            <a:off x="3691100" y="2635525"/>
            <a:ext cx="104699" cy="104699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7" name="Shape 837"/>
          <p:cNvSpPr/>
          <p:nvPr/>
        </p:nvSpPr>
        <p:spPr>
          <a:xfrm>
            <a:off x="4446300" y="2635525"/>
            <a:ext cx="104699" cy="104699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8" name="Shape 838"/>
          <p:cNvSpPr/>
          <p:nvPr/>
        </p:nvSpPr>
        <p:spPr>
          <a:xfrm>
            <a:off x="5201500" y="2635525"/>
            <a:ext cx="104699" cy="104699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9" name="Shape 839"/>
          <p:cNvSpPr/>
          <p:nvPr/>
        </p:nvSpPr>
        <p:spPr>
          <a:xfrm>
            <a:off x="5956700" y="2635525"/>
            <a:ext cx="104699" cy="104699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0" name="Shape 840"/>
          <p:cNvSpPr/>
          <p:nvPr/>
        </p:nvSpPr>
        <p:spPr>
          <a:xfrm>
            <a:off x="6711900" y="2635525"/>
            <a:ext cx="104699" cy="104699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1" name="Shape 841"/>
          <p:cNvSpPr/>
          <p:nvPr/>
        </p:nvSpPr>
        <p:spPr>
          <a:xfrm>
            <a:off x="7467100" y="2635525"/>
            <a:ext cx="104699" cy="104699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2" name="Shape 842"/>
          <p:cNvSpPr txBox="1"/>
          <p:nvPr/>
        </p:nvSpPr>
        <p:spPr>
          <a:xfrm>
            <a:off x="1966175" y="2347175"/>
            <a:ext cx="751200" cy="253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US" sz="1300"/>
              <a:t>MDR</a:t>
            </a:r>
          </a:p>
        </p:txBody>
      </p:sp>
      <p:sp>
        <p:nvSpPr>
          <p:cNvPr id="843" name="Shape 843"/>
          <p:cNvSpPr txBox="1"/>
          <p:nvPr/>
        </p:nvSpPr>
        <p:spPr>
          <a:xfrm>
            <a:off x="4958200" y="2347175"/>
            <a:ext cx="591299" cy="253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1300"/>
              <a:t>CDR</a:t>
            </a:r>
          </a:p>
        </p:txBody>
      </p:sp>
      <p:sp>
        <p:nvSpPr>
          <p:cNvPr id="844" name="Shape 844"/>
          <p:cNvSpPr txBox="1"/>
          <p:nvPr/>
        </p:nvSpPr>
        <p:spPr>
          <a:xfrm>
            <a:off x="7923325" y="2347175"/>
            <a:ext cx="13532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1300"/>
              <a:t>Completion</a:t>
            </a:r>
          </a:p>
        </p:txBody>
      </p:sp>
      <p:sp>
        <p:nvSpPr>
          <p:cNvPr id="845" name="Shape 845"/>
          <p:cNvSpPr txBox="1"/>
          <p:nvPr/>
        </p:nvSpPr>
        <p:spPr>
          <a:xfrm>
            <a:off x="2420350" y="3014575"/>
            <a:ext cx="1135800" cy="730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/>
              <a:t>Drone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-US"/>
              <a:t>assembled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US"/>
              <a:t>&amp; working</a:t>
            </a:r>
          </a:p>
        </p:txBody>
      </p:sp>
      <p:cxnSp>
        <p:nvCxnSpPr>
          <p:cNvPr id="846" name="Shape 846"/>
          <p:cNvCxnSpPr>
            <a:stCxn id="845" idx="0"/>
            <a:endCxn id="835" idx="4"/>
          </p:cNvCxnSpPr>
          <p:nvPr/>
        </p:nvCxnSpPr>
        <p:spPr>
          <a:xfrm rot="10800000">
            <a:off x="2988250" y="2740075"/>
            <a:ext cx="0" cy="274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47" name="Shape 847"/>
          <p:cNvSpPr txBox="1"/>
          <p:nvPr/>
        </p:nvSpPr>
        <p:spPr>
          <a:xfrm>
            <a:off x="3119350" y="3867300"/>
            <a:ext cx="1249199" cy="995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/>
              <a:t>Demonstrate ability to override Pixhawk</a:t>
            </a:r>
          </a:p>
        </p:txBody>
      </p:sp>
      <p:cxnSp>
        <p:nvCxnSpPr>
          <p:cNvPr id="848" name="Shape 848"/>
          <p:cNvCxnSpPr>
            <a:stCxn id="836" idx="4"/>
            <a:endCxn id="847" idx="0"/>
          </p:cNvCxnSpPr>
          <p:nvPr/>
        </p:nvCxnSpPr>
        <p:spPr>
          <a:xfrm>
            <a:off x="3743449" y="2740224"/>
            <a:ext cx="600" cy="1127099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49" name="Shape 849"/>
          <p:cNvSpPr txBox="1"/>
          <p:nvPr/>
        </p:nvSpPr>
        <p:spPr>
          <a:xfrm>
            <a:off x="3856075" y="5064025"/>
            <a:ext cx="13014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/>
              <a:t>Subsystems fully integrated </a:t>
            </a:r>
          </a:p>
        </p:txBody>
      </p:sp>
      <p:cxnSp>
        <p:nvCxnSpPr>
          <p:cNvPr id="850" name="Shape 850"/>
          <p:cNvCxnSpPr>
            <a:stCxn id="837" idx="4"/>
            <a:endCxn id="849" idx="0"/>
          </p:cNvCxnSpPr>
          <p:nvPr/>
        </p:nvCxnSpPr>
        <p:spPr>
          <a:xfrm>
            <a:off x="4498649" y="2740224"/>
            <a:ext cx="8100" cy="2323799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51" name="Shape 851"/>
          <p:cNvSpPr txBox="1"/>
          <p:nvPr/>
        </p:nvSpPr>
        <p:spPr>
          <a:xfrm>
            <a:off x="5340450" y="5064025"/>
            <a:ext cx="1397399" cy="730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/>
              <a:t>All final modifications complete</a:t>
            </a:r>
          </a:p>
        </p:txBody>
      </p:sp>
      <p:cxnSp>
        <p:nvCxnSpPr>
          <p:cNvPr id="852" name="Shape 852"/>
          <p:cNvCxnSpPr>
            <a:stCxn id="839" idx="4"/>
            <a:endCxn id="851" idx="0"/>
          </p:cNvCxnSpPr>
          <p:nvPr/>
        </p:nvCxnSpPr>
        <p:spPr>
          <a:xfrm>
            <a:off x="6009049" y="2740224"/>
            <a:ext cx="30000" cy="2323799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53" name="Shape 853"/>
          <p:cNvSpPr txBox="1"/>
          <p:nvPr/>
        </p:nvSpPr>
        <p:spPr>
          <a:xfrm>
            <a:off x="6986500" y="3014575"/>
            <a:ext cx="1065900" cy="812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/>
              <a:t>Technical report complete</a:t>
            </a:r>
          </a:p>
        </p:txBody>
      </p:sp>
      <p:sp>
        <p:nvSpPr>
          <p:cNvPr id="854" name="Shape 854"/>
          <p:cNvSpPr txBox="1"/>
          <p:nvPr/>
        </p:nvSpPr>
        <p:spPr>
          <a:xfrm>
            <a:off x="6139650" y="3910975"/>
            <a:ext cx="1249199" cy="730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/>
              <a:t>Demo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US"/>
              <a:t>ready for presentation</a:t>
            </a:r>
          </a:p>
        </p:txBody>
      </p:sp>
      <p:cxnSp>
        <p:nvCxnSpPr>
          <p:cNvPr id="855" name="Shape 855"/>
          <p:cNvCxnSpPr/>
          <p:nvPr/>
        </p:nvCxnSpPr>
        <p:spPr>
          <a:xfrm>
            <a:off x="6764250" y="2740225"/>
            <a:ext cx="0" cy="1127099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6" name="Shape 856"/>
          <p:cNvCxnSpPr/>
          <p:nvPr/>
        </p:nvCxnSpPr>
        <p:spPr>
          <a:xfrm rot="10800000">
            <a:off x="7519450" y="2740075"/>
            <a:ext cx="0" cy="274499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57" name="Shape 857"/>
          <p:cNvSpPr txBox="1"/>
          <p:nvPr/>
        </p:nvSpPr>
        <p:spPr>
          <a:xfrm>
            <a:off x="421400" y="1568800"/>
            <a:ext cx="55353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>
              <a:spcBef>
                <a:spcPts val="0"/>
              </a:spcBef>
              <a:buSzPct val="100000"/>
              <a:buChar char="●"/>
            </a:pPr>
            <a:r>
              <a:rPr lang="en-US" sz="1600"/>
              <a:t>Proposed Schedule for the Upcoming Semester: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175150" y="547725"/>
            <a:ext cx="23010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Geofencing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255100" y="1455625"/>
            <a:ext cx="8253599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-US" sz="1800"/>
              <a:t>Geofencing</a:t>
            </a:r>
            <a:r>
              <a:rPr lang="en-US" sz="1800"/>
              <a:t> is a way of creating virtual geographical boundaries.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 b="5371" l="0" r="0" t="6273"/>
          <a:stretch/>
        </p:blipFill>
        <p:spPr>
          <a:xfrm>
            <a:off x="399525" y="2130925"/>
            <a:ext cx="4447599" cy="338008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/>
          <p:nvPr/>
        </p:nvSpPr>
        <p:spPr>
          <a:xfrm>
            <a:off x="1680725" y="3110225"/>
            <a:ext cx="1515600" cy="1591800"/>
          </a:xfrm>
          <a:prstGeom prst="ellipse">
            <a:avLst/>
          </a:prstGeom>
          <a:solidFill>
            <a:srgbClr val="FF0000">
              <a:alpha val="24230"/>
            </a:srgbClr>
          </a:solidFill>
          <a:ln cap="flat" cmpd="sng" w="3810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Shape 125"/>
          <p:cNvSpPr txBox="1"/>
          <p:nvPr/>
        </p:nvSpPr>
        <p:spPr>
          <a:xfrm>
            <a:off x="4988475" y="2318425"/>
            <a:ext cx="3946800" cy="30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-US" sz="1800"/>
              <a:t>The area is defined by a point and a radius.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-US" sz="1800"/>
              <a:t>Used for industrial and marketing applications</a:t>
            </a: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-US" sz="1800"/>
              <a:t>Can be paired with hardware and software to simulate a </a:t>
            </a:r>
            <a:r>
              <a:rPr i="1" lang="en-US" sz="1800"/>
              <a:t>physical</a:t>
            </a:r>
            <a:r>
              <a:rPr lang="en-US" sz="1800"/>
              <a:t> barrier</a:t>
            </a:r>
          </a:p>
        </p:txBody>
      </p:sp>
      <p:sp>
        <p:nvSpPr>
          <p:cNvPr id="126" name="Shape 126"/>
          <p:cNvSpPr/>
          <p:nvPr/>
        </p:nvSpPr>
        <p:spPr>
          <a:xfrm>
            <a:off x="2402550" y="3897250"/>
            <a:ext cx="42899" cy="42899"/>
          </a:xfrm>
          <a:prstGeom prst="ellipse">
            <a:avLst/>
          </a:prstGeom>
          <a:solidFill>
            <a:srgbClr val="0000FF"/>
          </a:solidFill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27" name="Shape 127"/>
          <p:cNvCxnSpPr>
            <a:endCxn id="124" idx="1"/>
          </p:cNvCxnSpPr>
          <p:nvPr/>
        </p:nvCxnSpPr>
        <p:spPr>
          <a:xfrm rot="10800000">
            <a:off x="1902679" y="3343338"/>
            <a:ext cx="485400" cy="55050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28" name="Shape 128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Shape 863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864" name="Shape 864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Shape 865"/>
          <p:cNvSpPr txBox="1"/>
          <p:nvPr/>
        </p:nvSpPr>
        <p:spPr>
          <a:xfrm>
            <a:off x="1517550" y="1603475"/>
            <a:ext cx="68496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/>
              <a:t>Estimated Time Spent Coding (hours)</a:t>
            </a:r>
          </a:p>
        </p:txBody>
      </p:sp>
      <p:graphicFrame>
        <p:nvGraphicFramePr>
          <p:cNvPr id="866" name="Shape 866"/>
          <p:cNvGraphicFramePr/>
          <p:nvPr/>
        </p:nvGraphicFramePr>
        <p:xfrm>
          <a:off x="286687" y="24187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{8EA89D8D-821B-4206-A32B-76E9C8FA24FB}</a:tableStyleId>
              </a:tblPr>
              <a:tblGrid>
                <a:gridCol w="1878000"/>
                <a:gridCol w="2577325"/>
                <a:gridCol w="1284100"/>
                <a:gridCol w="1619325"/>
                <a:gridCol w="1339925"/>
              </a:tblGrid>
              <a:tr h="45082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2000"/>
                        <a:t>Team Member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2000"/>
                        <a:t>Learning Languages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2000"/>
                        <a:t>Coding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2000"/>
                        <a:t>Debugging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2000"/>
                        <a:t>Total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42442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Alex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10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15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20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45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42442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Christopher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4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12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20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36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42442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Jason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4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20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30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54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45082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Sandra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2000"/>
                        <a:t>4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15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30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49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Shape 871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Shape 872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873" name="Shape 873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Shape 874"/>
          <p:cNvSpPr txBox="1"/>
          <p:nvPr/>
        </p:nvSpPr>
        <p:spPr>
          <a:xfrm>
            <a:off x="779500" y="1572600"/>
            <a:ext cx="7820099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Estimated Time Spent on Hardware (hours)</a:t>
            </a:r>
          </a:p>
        </p:txBody>
      </p:sp>
      <p:graphicFrame>
        <p:nvGraphicFramePr>
          <p:cNvPr id="875" name="Shape 875"/>
          <p:cNvGraphicFramePr/>
          <p:nvPr/>
        </p:nvGraphicFramePr>
        <p:xfrm>
          <a:off x="300525" y="2360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{8EA89D8D-821B-4206-A32B-76E9C8FA24FB}</a:tableStyleId>
              </a:tblPr>
              <a:tblGrid>
                <a:gridCol w="2207825"/>
                <a:gridCol w="2132100"/>
                <a:gridCol w="2193900"/>
                <a:gridCol w="2009100"/>
              </a:tblGrid>
              <a:tr h="4508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2000"/>
                        <a:t>Team Member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2000"/>
                        <a:t>Building 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2000"/>
                        <a:t>Testing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2000"/>
                        <a:t>Total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4244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Alex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4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15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19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4244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Christopher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10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20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30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4244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Jason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2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15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17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4508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Sandra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2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15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17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hape 880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Shape 881"/>
          <p:cNvSpPr txBox="1"/>
          <p:nvPr/>
        </p:nvSpPr>
        <p:spPr>
          <a:xfrm>
            <a:off x="210675" y="553150"/>
            <a:ext cx="8774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882" name="Shape 882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Shape 883"/>
          <p:cNvSpPr txBox="1"/>
          <p:nvPr/>
        </p:nvSpPr>
        <p:spPr>
          <a:xfrm>
            <a:off x="2043750" y="1636175"/>
            <a:ext cx="50565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Total Hours Spent on Project</a:t>
            </a:r>
          </a:p>
        </p:txBody>
      </p:sp>
      <p:graphicFrame>
        <p:nvGraphicFramePr>
          <p:cNvPr id="884" name="Shape 884"/>
          <p:cNvGraphicFramePr/>
          <p:nvPr/>
        </p:nvGraphicFramePr>
        <p:xfrm>
          <a:off x="2489562" y="2556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{8EA89D8D-821B-4206-A32B-76E9C8FA24FB}</a:tableStyleId>
              </a:tblPr>
              <a:tblGrid>
                <a:gridCol w="2207825"/>
                <a:gridCol w="2009100"/>
              </a:tblGrid>
              <a:tr h="4508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2000"/>
                        <a:t>Team Member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-US" sz="2000"/>
                        <a:t>Total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4244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Alex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64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4244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Christopher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66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4244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Jason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71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4508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Sandra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66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Shape 889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Shape 890"/>
          <p:cNvSpPr txBox="1"/>
          <p:nvPr/>
        </p:nvSpPr>
        <p:spPr>
          <a:xfrm>
            <a:off x="318725" y="540225"/>
            <a:ext cx="8339999" cy="540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Meeting at Bradley Airport</a:t>
            </a:r>
          </a:p>
        </p:txBody>
      </p:sp>
      <p:sp>
        <p:nvSpPr>
          <p:cNvPr id="891" name="Shape 891"/>
          <p:cNvSpPr txBox="1"/>
          <p:nvPr/>
        </p:nvSpPr>
        <p:spPr>
          <a:xfrm>
            <a:off x="318725" y="1365600"/>
            <a:ext cx="6080700" cy="1448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US" sz="1800">
                <a:solidFill>
                  <a:schemeClr val="dk1"/>
                </a:solidFill>
              </a:rPr>
              <a:t>Consulted with Bradley Ass’t Administrator Benjamin Parish and FAA Air Traffic Manager Ayaz Kagzi</a:t>
            </a: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1800">
                <a:solidFill>
                  <a:schemeClr val="dk1"/>
                </a:solidFill>
              </a:rPr>
              <a:t>Drones pose a major risk; GeoFencing “solves a </a:t>
            </a:r>
            <a:r>
              <a:rPr b="1" i="1" lang="en-US" sz="1800">
                <a:solidFill>
                  <a:schemeClr val="dk1"/>
                </a:solidFill>
              </a:rPr>
              <a:t>significant part </a:t>
            </a:r>
            <a:r>
              <a:rPr lang="en-US" sz="1800">
                <a:solidFill>
                  <a:schemeClr val="dk1"/>
                </a:solidFill>
              </a:rPr>
              <a:t>of the problem”</a:t>
            </a: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92" name="Shape 892"/>
          <p:cNvSpPr txBox="1"/>
          <p:nvPr/>
        </p:nvSpPr>
        <p:spPr>
          <a:xfrm>
            <a:off x="4786450" y="922425"/>
            <a:ext cx="5083799" cy="593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93" name="Shape 893"/>
          <p:cNvPicPr preferRelativeResize="0"/>
          <p:nvPr/>
        </p:nvPicPr>
        <p:blipFill rotWithShape="1">
          <a:blip r:embed="rId3">
            <a:alphaModFix/>
          </a:blip>
          <a:srcRect b="0" l="5655" r="9927" t="0"/>
          <a:stretch/>
        </p:blipFill>
        <p:spPr>
          <a:xfrm>
            <a:off x="318725" y="3100025"/>
            <a:ext cx="3289974" cy="2699300"/>
          </a:xfrm>
          <a:prstGeom prst="rect">
            <a:avLst/>
          </a:prstGeom>
          <a:noFill/>
          <a:ln cap="flat" cmpd="sng" w="28575">
            <a:solidFill>
              <a:srgbClr val="274E13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894" name="Shape 894"/>
          <p:cNvSpPr txBox="1"/>
          <p:nvPr/>
        </p:nvSpPr>
        <p:spPr>
          <a:xfrm>
            <a:off x="3608700" y="4012975"/>
            <a:ext cx="5419499" cy="19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-US" sz="1800"/>
              <a:t>Requested a notification to Air Traffic Control via text or email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1" marL="914400" rtl="0">
              <a:spcBef>
                <a:spcPts val="0"/>
              </a:spcBef>
              <a:buSzPct val="100000"/>
              <a:buChar char="○"/>
            </a:pPr>
            <a:r>
              <a:rPr lang="en-US" sz="1800"/>
              <a:t>Data collection helps them to </a:t>
            </a:r>
            <a:r>
              <a:rPr b="1" lang="en-US" sz="1800"/>
              <a:t>recognize trends</a:t>
            </a:r>
            <a:r>
              <a:rPr lang="en-US" sz="1800"/>
              <a:t> and </a:t>
            </a:r>
            <a:r>
              <a:rPr b="1" lang="en-US" sz="1800"/>
              <a:t>define problems</a:t>
            </a:r>
          </a:p>
        </p:txBody>
      </p:sp>
      <p:pic>
        <p:nvPicPr>
          <p:cNvPr id="895" name="Shape 895"/>
          <p:cNvPicPr preferRelativeResize="0"/>
          <p:nvPr/>
        </p:nvPicPr>
        <p:blipFill rotWithShape="1">
          <a:blip r:embed="rId4">
            <a:alphaModFix/>
          </a:blip>
          <a:srcRect b="0" l="6255" r="33248" t="19335"/>
          <a:stretch/>
        </p:blipFill>
        <p:spPr>
          <a:xfrm>
            <a:off x="6485125" y="1515525"/>
            <a:ext cx="2359947" cy="2194800"/>
          </a:xfrm>
          <a:prstGeom prst="rect">
            <a:avLst/>
          </a:prstGeom>
          <a:noFill/>
          <a:ln cap="flat" cmpd="sng" w="28575">
            <a:solidFill>
              <a:srgbClr val="5B0F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896" name="Shape 896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Shape 901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Shape 902"/>
          <p:cNvSpPr txBox="1"/>
          <p:nvPr/>
        </p:nvSpPr>
        <p:spPr>
          <a:xfrm>
            <a:off x="640350" y="1425625"/>
            <a:ext cx="7863299" cy="42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6000"/>
          </a:p>
        </p:txBody>
      </p:sp>
      <p:pic>
        <p:nvPicPr>
          <p:cNvPr id="903" name="Shape 9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9875" y="1628775"/>
            <a:ext cx="3524250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Shape 904"/>
          <p:cNvSpPr txBox="1"/>
          <p:nvPr/>
        </p:nvSpPr>
        <p:spPr>
          <a:xfrm>
            <a:off x="270125" y="540225"/>
            <a:ext cx="4712100" cy="630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Questions or Comments?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/>
        </p:nvSpPr>
        <p:spPr>
          <a:xfrm>
            <a:off x="0" y="6116051"/>
            <a:ext cx="9144000" cy="435824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Shape 134"/>
          <p:cNvSpPr txBox="1"/>
          <p:nvPr/>
        </p:nvSpPr>
        <p:spPr>
          <a:xfrm>
            <a:off x="158875" y="516425"/>
            <a:ext cx="3115799" cy="593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>
                <a:solidFill>
                  <a:schemeClr val="dk1"/>
                </a:solidFill>
              </a:rPr>
              <a:t>Design Overview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5102" y="1326974"/>
            <a:ext cx="5933783" cy="4571613"/>
          </a:xfrm>
          <a:prstGeom prst="rect">
            <a:avLst/>
          </a:prstGeom>
          <a:noFill/>
          <a:ln cap="flat" cmpd="sng" w="38100">
            <a:solidFill>
              <a:srgbClr val="1C4587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36" name="Shape 136"/>
          <p:cNvSpPr txBox="1"/>
          <p:nvPr/>
        </p:nvSpPr>
        <p:spPr>
          <a:xfrm>
            <a:off x="7538875" y="4981600"/>
            <a:ext cx="1605000" cy="1012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-US">
                <a:latin typeface="Times New Roman"/>
                <a:ea typeface="Times New Roman"/>
                <a:cs typeface="Times New Roman"/>
                <a:sym typeface="Times New Roman"/>
              </a:rPr>
              <a:t>Artist: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-US">
                <a:latin typeface="Times New Roman"/>
                <a:ea typeface="Times New Roman"/>
                <a:cs typeface="Times New Roman"/>
                <a:sym typeface="Times New Roman"/>
              </a:rPr>
              <a:t>Jared Geller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-US">
                <a:latin typeface="Times New Roman"/>
                <a:ea typeface="Times New Roman"/>
                <a:cs typeface="Times New Roman"/>
                <a:sym typeface="Times New Roman"/>
              </a:rPr>
              <a:t>UMass Amherst</a:t>
            </a:r>
          </a:p>
          <a:p>
            <a:pPr lvl="0">
              <a:spcBef>
                <a:spcPts val="0"/>
              </a:spcBef>
              <a:buNone/>
            </a:pPr>
            <a:r>
              <a:rPr i="1" lang="en-US">
                <a:latin typeface="Times New Roman"/>
                <a:ea typeface="Times New Roman"/>
                <a:cs typeface="Times New Roman"/>
                <a:sym typeface="Times New Roman"/>
              </a:rPr>
              <a:t>CEE Department</a:t>
            </a:r>
          </a:p>
        </p:txBody>
      </p:sp>
      <p:sp>
        <p:nvSpPr>
          <p:cNvPr id="137" name="Shape 137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/>
        </p:nvSpPr>
        <p:spPr>
          <a:xfrm>
            <a:off x="0" y="6116051"/>
            <a:ext cx="9144000" cy="435824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/>
          <p:nvPr/>
        </p:nvSpPr>
        <p:spPr>
          <a:xfrm>
            <a:off x="1055250" y="1930075"/>
            <a:ext cx="7265399" cy="26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-US" sz="6700">
                <a:solidFill>
                  <a:srgbClr val="666666"/>
                </a:solidFill>
              </a:rPr>
              <a:t>System Requirements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0" y="6116051"/>
            <a:ext cx="9144000" cy="435824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158875" y="459800"/>
            <a:ext cx="1281900" cy="593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/>
              <a:t>Inputs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4039775" y="1512112"/>
            <a:ext cx="4978500" cy="4346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-US" sz="1800">
                <a:solidFill>
                  <a:schemeClr val="dk1"/>
                </a:solidFill>
              </a:rPr>
              <a:t>GPS data updating multiple times per second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-US" sz="1800">
                <a:solidFill>
                  <a:schemeClr val="dk1"/>
                </a:solidFill>
              </a:rPr>
              <a:t>Adafruit FONA for pinpointing UAV location, 2 Hz update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1800">
                <a:solidFill>
                  <a:schemeClr val="dk1"/>
                </a:solidFill>
              </a:rPr>
              <a:t>Existing cellular infrastructure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-US" sz="1800">
                <a:solidFill>
                  <a:schemeClr val="dk1"/>
                </a:solidFill>
              </a:rPr>
              <a:t>Microcontroller communicates with user via 3G/4G antenna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1800">
                <a:solidFill>
                  <a:schemeClr val="dk1"/>
                </a:solidFill>
              </a:rPr>
              <a:t>Coordinates of Geofenced zones, retrieved from online database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1800">
                <a:solidFill>
                  <a:schemeClr val="dk1"/>
                </a:solidFill>
              </a:rPr>
              <a:t>Enclosure to house system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-US" sz="1800">
                <a:solidFill>
                  <a:schemeClr val="dk1"/>
                </a:solidFill>
              </a:rPr>
              <a:t>Attaches to the drone externally</a:t>
            </a: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 b="0" l="38908" r="7275" t="0"/>
          <a:stretch/>
        </p:blipFill>
        <p:spPr>
          <a:xfrm>
            <a:off x="158873" y="1405100"/>
            <a:ext cx="3682803" cy="4560425"/>
          </a:xfrm>
          <a:prstGeom prst="rect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53" name="Shape 153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/>
        </p:nvSpPr>
        <p:spPr>
          <a:xfrm>
            <a:off x="0" y="6116051"/>
            <a:ext cx="9144000" cy="435824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Shape 159"/>
          <p:cNvSpPr txBox="1"/>
          <p:nvPr/>
        </p:nvSpPr>
        <p:spPr>
          <a:xfrm>
            <a:off x="66650" y="516450"/>
            <a:ext cx="1636799" cy="593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Outputs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232100" y="1340000"/>
            <a:ext cx="5856300" cy="1602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1800">
                <a:solidFill>
                  <a:schemeClr val="dk1"/>
                </a:solidFill>
              </a:rPr>
              <a:t>Alert at user interface allowing </a:t>
            </a:r>
            <a:r>
              <a:rPr b="1" lang="en-US" sz="1800">
                <a:solidFill>
                  <a:schemeClr val="dk1"/>
                </a:solidFill>
              </a:rPr>
              <a:t>&gt;10 seconds</a:t>
            </a:r>
            <a:r>
              <a:rPr lang="en-US" sz="1800">
                <a:solidFill>
                  <a:schemeClr val="dk1"/>
                </a:solidFill>
              </a:rPr>
              <a:t> advance warning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-US" sz="1800">
                <a:solidFill>
                  <a:schemeClr val="dk1"/>
                </a:solidFill>
              </a:rPr>
              <a:t>1000 ft buffer zone</a:t>
            </a: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91440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4250" y="1339987"/>
            <a:ext cx="2641049" cy="433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/>
          <p:nvPr/>
        </p:nvSpPr>
        <p:spPr>
          <a:xfrm>
            <a:off x="6647575" y="2373850"/>
            <a:ext cx="1765200" cy="1820100"/>
          </a:xfrm>
          <a:prstGeom prst="rect">
            <a:avLst/>
          </a:prstGeom>
          <a:solidFill>
            <a:srgbClr val="D9D9D9"/>
          </a:solidFill>
          <a:ln cap="flat" cmpd="sng" w="762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6756700" y="2490300"/>
            <a:ext cx="1539599" cy="4521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 cap="flat" cmpd="sng" w="28575">
            <a:solidFill>
              <a:srgbClr val="D3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4" name="Shape 164"/>
          <p:cNvSpPr txBox="1"/>
          <p:nvPr/>
        </p:nvSpPr>
        <p:spPr>
          <a:xfrm>
            <a:off x="7131650" y="2490300"/>
            <a:ext cx="1519199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1600">
                <a:latin typeface="Cambria"/>
                <a:ea typeface="Cambria"/>
                <a:cs typeface="Cambria"/>
                <a:sym typeface="Cambria"/>
              </a:rPr>
              <a:t>WARNING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6567400" y="2817625"/>
            <a:ext cx="1907999" cy="11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Your aircraft is approaching Bradley International Airport. </a:t>
            </a:r>
          </a:p>
        </p:txBody>
      </p:sp>
      <p:sp>
        <p:nvSpPr>
          <p:cNvPr id="166" name="Shape 166"/>
          <p:cNvSpPr/>
          <p:nvPr/>
        </p:nvSpPr>
        <p:spPr>
          <a:xfrm>
            <a:off x="6874350" y="2576100"/>
            <a:ext cx="306299" cy="281999"/>
          </a:xfrm>
          <a:prstGeom prst="triangle">
            <a:avLst>
              <a:gd fmla="val 50000" name="adj"/>
            </a:avLst>
          </a:pr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7" name="Shape 167"/>
          <p:cNvSpPr txBox="1"/>
          <p:nvPr/>
        </p:nvSpPr>
        <p:spPr>
          <a:xfrm>
            <a:off x="2096000" y="2722500"/>
            <a:ext cx="3885599" cy="310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1800">
                <a:solidFill>
                  <a:schemeClr val="dk1"/>
                </a:solidFill>
              </a:rPr>
              <a:t>Eliminates the threat once a breach of the critical airspace has been detected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-US" sz="1800">
                <a:solidFill>
                  <a:schemeClr val="dk1"/>
                </a:solidFill>
              </a:rPr>
              <a:t>Automatic Land function activated by Raspberry Pi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b="1" lang="en-US" sz="1800">
                <a:solidFill>
                  <a:schemeClr val="dk1"/>
                </a:solidFill>
              </a:rPr>
              <a:t>Safe airspace</a:t>
            </a:r>
            <a:r>
              <a:rPr lang="en-US" sz="1800">
                <a:solidFill>
                  <a:schemeClr val="dk1"/>
                </a:solidFill>
              </a:rPr>
              <a:t> for passenger and commercial vehicles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-US" sz="1800">
                <a:solidFill>
                  <a:schemeClr val="dk1"/>
                </a:solidFill>
              </a:rPr>
              <a:t>Eliminates risk of accidents caused by user error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68" name="Shape 168"/>
          <p:cNvSpPr txBox="1"/>
          <p:nvPr/>
        </p:nvSpPr>
        <p:spPr>
          <a:xfrm>
            <a:off x="6909625" y="2551575"/>
            <a:ext cx="271200" cy="3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!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       Advisor: Professor Looze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1754068" y="4609827"/>
            <a:ext cx="2034071" cy="1189187"/>
          </a:xfrm>
          <a:prstGeom prst="cloud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1619975" y="1425650"/>
            <a:ext cx="5792999" cy="3016199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1827926" y="1537418"/>
            <a:ext cx="2692200" cy="23130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" name="Shape 179"/>
          <p:cNvSpPr txBox="1"/>
          <p:nvPr/>
        </p:nvSpPr>
        <p:spPr>
          <a:xfrm>
            <a:off x="1779175" y="1660987"/>
            <a:ext cx="2789699" cy="1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2400"/>
              <a:t>Geofencing Module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-US" sz="2400"/>
              <a:t>(Custom Enclosure)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2027175" y="1815587"/>
            <a:ext cx="953999" cy="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/>
          </a:p>
        </p:txBody>
      </p:sp>
      <p:sp>
        <p:nvSpPr>
          <p:cNvPr id="181" name="Shape 181"/>
          <p:cNvSpPr txBox="1"/>
          <p:nvPr/>
        </p:nvSpPr>
        <p:spPr>
          <a:xfrm>
            <a:off x="3403180" y="1871290"/>
            <a:ext cx="831600" cy="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900"/>
          </a:p>
        </p:txBody>
      </p:sp>
      <p:sp>
        <p:nvSpPr>
          <p:cNvPr id="182" name="Shape 182"/>
          <p:cNvSpPr/>
          <p:nvPr/>
        </p:nvSpPr>
        <p:spPr>
          <a:xfrm>
            <a:off x="4928900" y="2638950"/>
            <a:ext cx="2394900" cy="1712999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83" name="Shape 183"/>
          <p:cNvSpPr txBox="1"/>
          <p:nvPr/>
        </p:nvSpPr>
        <p:spPr>
          <a:xfrm>
            <a:off x="5118200" y="2738925"/>
            <a:ext cx="2565000" cy="964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/>
              <a:t>Drone Flight Control System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400"/>
              <a:t>(Already Installed)</a:t>
            </a:r>
          </a:p>
        </p:txBody>
      </p:sp>
      <p:sp>
        <p:nvSpPr>
          <p:cNvPr id="184" name="Shape 184"/>
          <p:cNvSpPr/>
          <p:nvPr/>
        </p:nvSpPr>
        <p:spPr>
          <a:xfrm>
            <a:off x="4240850" y="4592900"/>
            <a:ext cx="2911199" cy="1282199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 txBox="1"/>
          <p:nvPr/>
        </p:nvSpPr>
        <p:spPr>
          <a:xfrm>
            <a:off x="4240853" y="4768730"/>
            <a:ext cx="29616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2400"/>
              <a:t>User/Airport Notification </a:t>
            </a:r>
          </a:p>
        </p:txBody>
      </p:sp>
      <p:sp>
        <p:nvSpPr>
          <p:cNvPr id="186" name="Shape 186"/>
          <p:cNvSpPr/>
          <p:nvPr/>
        </p:nvSpPr>
        <p:spPr>
          <a:xfrm>
            <a:off x="5118200" y="1521261"/>
            <a:ext cx="2033999" cy="1102199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" name="Shape 187"/>
          <p:cNvSpPr txBox="1"/>
          <p:nvPr/>
        </p:nvSpPr>
        <p:spPr>
          <a:xfrm>
            <a:off x="5318436" y="1500511"/>
            <a:ext cx="2205599" cy="241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/>
              <a:t>Drone I/O Subsystem</a:t>
            </a:r>
            <a:r>
              <a:rPr lang="en-US" sz="1800"/>
              <a:t> 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x="5613378" y="2292824"/>
            <a:ext cx="1043700" cy="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/>
          </a:p>
        </p:txBody>
      </p:sp>
      <p:sp>
        <p:nvSpPr>
          <p:cNvPr id="189" name="Shape 189"/>
          <p:cNvSpPr txBox="1"/>
          <p:nvPr/>
        </p:nvSpPr>
        <p:spPr>
          <a:xfrm>
            <a:off x="1619962" y="4078008"/>
            <a:ext cx="1433099" cy="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/>
              <a:t>Drone Body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5360802" y="3619071"/>
            <a:ext cx="1382700" cy="3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>
              <a:solidFill>
                <a:srgbClr val="000000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>
              <a:solidFill>
                <a:srgbClr val="000000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900">
              <a:solidFill>
                <a:srgbClr val="000000"/>
              </a:solidFill>
            </a:endParaRPr>
          </a:p>
        </p:txBody>
      </p:sp>
      <p:cxnSp>
        <p:nvCxnSpPr>
          <p:cNvPr id="191" name="Shape 191"/>
          <p:cNvCxnSpPr/>
          <p:nvPr/>
        </p:nvCxnSpPr>
        <p:spPr>
          <a:xfrm>
            <a:off x="6135243" y="2471044"/>
            <a:ext cx="0" cy="3804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92" name="Shape 192"/>
          <p:cNvSpPr txBox="1"/>
          <p:nvPr/>
        </p:nvSpPr>
        <p:spPr>
          <a:xfrm>
            <a:off x="2035037" y="4763517"/>
            <a:ext cx="2205599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-US" sz="1200"/>
              <a:t>  </a:t>
            </a:r>
            <a:r>
              <a:rPr lang="en-US" sz="2400"/>
              <a:t> Internet</a:t>
            </a:r>
          </a:p>
        </p:txBody>
      </p:sp>
      <p:cxnSp>
        <p:nvCxnSpPr>
          <p:cNvPr id="193" name="Shape 193"/>
          <p:cNvCxnSpPr>
            <a:endCxn id="192" idx="0"/>
          </p:cNvCxnSpPr>
          <p:nvPr/>
        </p:nvCxnSpPr>
        <p:spPr>
          <a:xfrm flipH="1" rot="-5400000">
            <a:off x="2469137" y="4094817"/>
            <a:ext cx="880500" cy="456900"/>
          </a:xfrm>
          <a:prstGeom prst="bentConnector3">
            <a:avLst>
              <a:gd fmla="val 32414" name="adj1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94" name="Shape 194"/>
          <p:cNvSpPr txBox="1"/>
          <p:nvPr/>
        </p:nvSpPr>
        <p:spPr>
          <a:xfrm>
            <a:off x="210675" y="553150"/>
            <a:ext cx="60771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High Level Block Diagram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0" y="6116051"/>
            <a:ext cx="9144000" cy="43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Electrical and Computer Engineering                        Advisor: Professors Looze, Ni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6" name="Shape 196"/>
          <p:cNvCxnSpPr>
            <a:endCxn id="186" idx="1"/>
          </p:cNvCxnSpPr>
          <p:nvPr/>
        </p:nvCxnSpPr>
        <p:spPr>
          <a:xfrm flipH="1" rot="10800000">
            <a:off x="4505600" y="2072361"/>
            <a:ext cx="612600" cy="33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97" name="Shape 197"/>
          <p:cNvCxnSpPr/>
          <p:nvPr/>
        </p:nvCxnSpPr>
        <p:spPr>
          <a:xfrm flipH="1" rot="-5400000">
            <a:off x="3969174" y="3744200"/>
            <a:ext cx="1410600" cy="284999"/>
          </a:xfrm>
          <a:prstGeom prst="bentConnector3">
            <a:avLst>
              <a:gd fmla="val 1063" name="adj1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98" name="Shape 198"/>
          <p:cNvCxnSpPr/>
          <p:nvPr/>
        </p:nvCxnSpPr>
        <p:spPr>
          <a:xfrm rot="10800000">
            <a:off x="4505600" y="2072361"/>
            <a:ext cx="612599" cy="3299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99" name="Shape 199"/>
          <p:cNvCxnSpPr/>
          <p:nvPr/>
        </p:nvCxnSpPr>
        <p:spPr>
          <a:xfrm rot="10800000">
            <a:off x="2680918" y="3762707"/>
            <a:ext cx="0" cy="3804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