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y="9601200" cx="73152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2"/>
            <a:ext cy="480388" cx="31689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ctr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ctr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ctr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ctr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4142962"/>
            <a:ext cy="480388" cx="31689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ctr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ctr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ctr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ctr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720725" x="1258887"/>
            <a:ext cy="3598862" cx="47974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562867" x="733841"/>
            <a:ext cy="4316931" cx="584752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360"/>
              </a:spcBef>
              <a:spcAft>
                <a:spcPts val="0"/>
              </a:spcAft>
              <a:defRPr/>
            </a:lvl1pPr>
            <a:lvl2pPr algn="l" rtl="0" marR="0" indent="0" marL="457200">
              <a:spcBef>
                <a:spcPts val="360"/>
              </a:spcBef>
              <a:spcAft>
                <a:spcPts val="0"/>
              </a:spcAft>
              <a:defRPr/>
            </a:lvl2pPr>
            <a:lvl3pPr algn="l" rtl="0" marR="0" indent="0" marL="914400">
              <a:spcBef>
                <a:spcPts val="360"/>
              </a:spcBef>
              <a:spcAft>
                <a:spcPts val="0"/>
              </a:spcAft>
              <a:defRPr/>
            </a:lvl3pPr>
            <a:lvl4pPr algn="l" rtl="0" marR="0" indent="0" marL="1371600">
              <a:spcBef>
                <a:spcPts val="360"/>
              </a:spcBef>
              <a:spcAft>
                <a:spcPts val="0"/>
              </a:spcAft>
              <a:defRPr/>
            </a:lvl4pPr>
            <a:lvl5pPr algn="l" rtl="0" marR="0" indent="0" marL="1828800">
              <a:spcBef>
                <a:spcPts val="360"/>
              </a:spcBef>
              <a:spcAft>
                <a:spcPts val="0"/>
              </a:spcAft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9120814" x="2"/>
            <a:ext cy="477107" cx="31689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ctr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ctr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algn="ctr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algn="ctr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algn="l" rtl="0" marR="0" indent="0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algn="l" rtl="0" marR="0" indent="0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9120814" x="4142962"/>
            <a:ext cy="477107" cx="31689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1" indent="0" marL="457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2" indent="0" marL="914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3" indent="0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4" indent="0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5" indent="0" marL="22860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6" indent="0" marL="27432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7" indent="0" marL="32004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 indent="0" marL="3657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y="4562867" x="733841"/>
            <a:ext cy="4316931" cx="584752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Mike 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Good Morning 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We are SDP Team 21 and our project is the E-PiL.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Which stands for Emergency Personnel Indoor Locator.</a:t>
            </a:r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y="720725" x="1258887"/>
            <a:ext cy="3598862" cx="47974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t" anchorCtr="0">
            <a:noAutofit/>
          </a:bodyPr>
          <a:lstStyle/>
          <a:p>
            <a:pPr algn="l" rtl="0" lvl="0" marR="0" indent="0" mar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Greg</a:t>
            </a:r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y="9120814" x="4142962"/>
            <a:ext cy="476999" cx="3168900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t" anchorCtr="0">
            <a:noAutofit/>
          </a:bodyPr>
          <a:lstStyle/>
          <a:p>
            <a:pPr algn="l" rtl="0" lvl="0" marR="0" indent="0" mar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Paul</a:t>
            </a:r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y="9120814" x="4142962"/>
            <a:ext cy="476999" cx="3168900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t" anchorCtr="0">
            <a:noAutofit/>
          </a:bodyPr>
          <a:lstStyle/>
          <a:p>
            <a:pPr algn="l" rtl="0" lvl="0" marR="0" indent="0" mar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Mike</a:t>
            </a:r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y="9120814" x="4142962"/>
            <a:ext cy="476999" cx="3168900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Mike</a:t>
            </a:r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y="9120814" x="4142962"/>
            <a:ext cy="476999" cx="3168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1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2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3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4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5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6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7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Mike</a:t>
            </a:r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y="9120814" x="4142962"/>
            <a:ext cy="476999" cx="3168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1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2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3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4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5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6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7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Mike</a:t>
            </a:r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y="9120814" x="4142962"/>
            <a:ext cy="476999" cx="3168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1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2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3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4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5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6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7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Mike</a:t>
            </a:r>
          </a:p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y="9120814" x="4142962"/>
            <a:ext cy="476999" cx="3168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1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2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3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4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5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6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7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t" anchorCtr="0">
            <a:noAutofit/>
          </a:bodyPr>
          <a:lstStyle/>
          <a:p>
            <a:pPr algn="l" rtl="0" lvl="0" marR="0" indent="0" mar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Brett</a:t>
            </a:r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y="9120814" x="4142962"/>
            <a:ext cy="476999" cx="3168900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t" anchorCtr="0">
            <a:noAutofit/>
          </a:bodyPr>
          <a:lstStyle/>
          <a:p>
            <a:pPr algn="l" rtl="0" lvl="0" marR="0" indent="0" mar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All</a:t>
            </a:r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y="9120814" x="4142962"/>
            <a:ext cy="476999" cx="3168900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t" anchorCtr="0">
            <a:noAutofit/>
          </a:bodyPr>
          <a:lstStyle/>
          <a:p>
            <a:pPr algn="l" rtl="0" lvl="0" marR="0" indent="0" mar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All</a:t>
            </a:r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y="9120814" x="4142962"/>
            <a:ext cy="476999" cx="3168900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720725" x="1258887"/>
            <a:ext cy="3598862" cx="47974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562867" x="733841"/>
            <a:ext cy="4316931" cx="5847522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All</a:t>
            </a:r>
          </a:p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y="9120814" x="4142962"/>
            <a:ext cy="477107" cx="3168925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Brett</a:t>
            </a:r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y="9120814" x="4142962"/>
            <a:ext cy="476999" cx="3168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1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2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3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4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5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6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7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y="4562867" x="733841"/>
            <a:ext cy="4316931" cx="584752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Mike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For emergency personnel,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locating their exact position in hazardous buildings and situations is vital for the safety not just in the surrounding community 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but for the personnel providing the safety procedures as well.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Current technology in use is inaccurate which is very lethal to these personnel given all these situations are sporadic and unpredictable.</a:t>
            </a:r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y="720725" x="1258887"/>
            <a:ext cy="3598862" cx="47974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Greg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For emergency personnel,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locating their exact position in hazardous buildings and situations is vital for the safety not just in the surrounding community 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but for the personnel providing the safety procedures as well.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Current technology in use is inaccurate which is very lethal to these personnel given all these situations are sporadic and unpredictable.</a:t>
            </a:r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Brett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Most situations are resolved in less than a half hour (2 to be safe)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weigh less than a pound in the pack 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The inputs to the system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	IMU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	Ultrasonic 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	Wifi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Output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	localization 1 meter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	less than 30 second delay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	recreates the path the user took through the building 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y="4562867" x="733841"/>
            <a:ext cy="4316931" cx="584752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Previous: Greg</a:t>
            </a:r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y="720725" x="1258887"/>
            <a:ext cy="3598862" cx="47974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Greg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</a:rPr>
              <a:t>Highlight differences between old and new BD</a:t>
            </a:r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y="4562867" x="733841"/>
            <a:ext cy="4317000" cx="584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z="12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Paul</a:t>
            </a:r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y="720725" x="1258887"/>
            <a:ext cy="3598799" cx="4797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720725" x="1258887"/>
            <a:ext cy="3598862" cx="47974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562867" x="733841"/>
            <a:ext cy="4316931" cx="5847522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t" anchorCtr="0">
            <a:noAutofit/>
          </a:bodyPr>
          <a:lstStyle/>
          <a:p>
            <a:pPr algn="l" rtl="0" lvl="0" marR="0" indent="0" mar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Paul</a:t>
            </a: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y="9120814" x="4142962"/>
            <a:ext cy="477107" cx="3168925"/>
          </a:xfrm>
          <a:prstGeom prst="rect">
            <a:avLst/>
          </a:prstGeom>
          <a:noFill/>
          <a:ln>
            <a:noFill/>
          </a:ln>
        </p:spPr>
        <p:txBody>
          <a:bodyPr bIns="48000" rIns="96000" lIns="96000" tIns="480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10.jpg" Type="http://schemas.openxmlformats.org/officeDocument/2006/relationships/image" Id="rId2"/><Relationship Target="../slideMasters/slideMaster1.xml" Type="http://schemas.openxmlformats.org/officeDocument/2006/relationships/slideMaster" Id="rId1"/><Relationship Target="../media/image04.jpg" Type="http://schemas.openxmlformats.org/officeDocument/2006/relationships/image" Id="rId4"/><Relationship Target="../media/image02.jpg" Type="http://schemas.openxmlformats.org/officeDocument/2006/relationships/image" Id="rId3"/><Relationship Target="../media/image03.png" Type="http://schemas.openxmlformats.org/officeDocument/2006/relationships/image" Id="rId5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2632075" x="-2133600"/>
            <a:ext cy="4225925" cx="42671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y="5943600" x="6156325"/>
            <a:ext cy="457200" cx="30130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cxnSp>
        <p:nvCxnSpPr>
          <p:cNvPr id="22" name="Shape 22"/>
          <p:cNvCxnSpPr/>
          <p:nvPr/>
        </p:nvCxnSpPr>
        <p:spPr>
          <a:xfrm>
            <a:off y="1219200" x="0"/>
            <a:ext cy="0" cx="914400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3" name="Shape 23"/>
          <p:cNvSpPr txBox="1"/>
          <p:nvPr/>
        </p:nvSpPr>
        <p:spPr>
          <a:xfrm>
            <a:off y="830262" x="1676400"/>
            <a:ext cy="457200" cx="121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0"/>
            <a:ext cy="762000" cx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57187" x="227012"/>
            <a:ext cy="404811" cx="304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6096000" x="0"/>
            <a:ext cy="774700" cx="914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hape 27"/>
          <p:cNvCxnSpPr/>
          <p:nvPr/>
        </p:nvCxnSpPr>
        <p:spPr>
          <a:xfrm>
            <a:off y="6096000" x="0"/>
            <a:ext cy="0" cx="914400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8" name="Shape 28"/>
          <p:cNvSpPr txBox="1"/>
          <p:nvPr>
            <p:ph idx="1" type="subTitle"/>
          </p:nvPr>
        </p:nvSpPr>
        <p:spPr>
          <a:xfrm>
            <a:off y="3124200" x="1790700"/>
            <a:ext cy="1752600" cx="5562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ymbol"/>
              <a:buNone/>
              <a:defRPr/>
            </a:lvl1pPr>
            <a:lvl2pPr algn="l" rtl="0" marR="0" indent="-69850" marL="742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2pPr>
            <a:lvl3pPr algn="l" rtl="0" marR="0" indent="-19050" marL="10858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3pPr>
            <a:lvl4pPr algn="l" rtl="0" marR="0" indent="-31750" marL="1428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4pPr>
            <a:lvl5pPr algn="l" rtl="0" marR="0" indent="-44450" marL="17716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5pPr>
            <a:lvl6pPr algn="l" rtl="0" marR="0" indent="-44450" marL="22288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6pPr>
            <a:lvl7pPr algn="l" rtl="0" marR="0" indent="-44450" marL="26860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7pPr>
            <a:lvl8pPr algn="l" rtl="0" marR="0" indent="-44450" marL="31432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8pPr>
            <a:lvl9pPr algn="l" rtl="0" marR="0" indent="-44450" marL="36004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9pPr>
          </a:lstStyle>
          <a:p/>
        </p:txBody>
      </p:sp>
      <p:sp>
        <p:nvSpPr>
          <p:cNvPr id="29" name="Shape 29"/>
          <p:cNvSpPr txBox="1"/>
          <p:nvPr>
            <p:ph type="ctrTitle"/>
          </p:nvPr>
        </p:nvSpPr>
        <p:spPr>
          <a:xfrm>
            <a:off y="1447800" x="1143000"/>
            <a:ext cy="1143000" cx="6858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y="-457198" x="2209799"/>
            <a:ext cy="8153398" cx="4495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01600" marL="34290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algn="l" rtl="0" indent="-69850" marL="7429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2pPr>
            <a:lvl3pPr algn="l" rtl="0" indent="-19050" marL="10858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3pPr>
            <a:lvl4pPr algn="l" rtl="0" indent="-31750" marL="1428750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4pPr>
            <a:lvl5pPr algn="l" rtl="0" indent="-44450" marL="17716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5pPr>
            <a:lvl6pPr algn="l" rtl="0" indent="-44450" marL="22288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6pPr>
            <a:lvl7pPr algn="l" rtl="0" indent="-44450" marL="26860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7pPr>
            <a:lvl8pPr algn="l" rtl="0" indent="-44450" marL="31432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8pPr>
            <a:lvl9pPr algn="l" rtl="0" indent="-44450" marL="36004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 rot="5400000">
            <a:off y="2133599" x="5410200"/>
            <a:ext cy="2209799" cx="5257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 rot="5400000">
            <a:off y="0" x="914400"/>
            <a:ext cy="6476999" cx="5257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01600" marL="34290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algn="l" rtl="0" indent="-69850" marL="7429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2pPr>
            <a:lvl3pPr algn="l" rtl="0" indent="-19050" marL="10858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3pPr>
            <a:lvl4pPr algn="l" rtl="0" indent="-31750" marL="1428750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4pPr>
            <a:lvl5pPr algn="l" rtl="0" indent="-44450" marL="17716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5pPr>
            <a:lvl6pPr algn="l" rtl="0" indent="-44450" marL="22288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6pPr>
            <a:lvl7pPr algn="l" rtl="0" indent="-44450" marL="26860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7pPr>
            <a:lvl8pPr algn="l" rtl="0" indent="-44450" marL="31432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8pPr>
            <a:lvl9pPr algn="l" rtl="0" indent="-44450" marL="36004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bl">
  <p:cSld name="Title and Table"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371600" x="381000"/>
            <a:ext cy="4495800" cx="8153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01600" marL="342900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algn="l" rtl="0" indent="-69850" marL="7429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2pPr>
            <a:lvl3pPr algn="l" rtl="0" indent="-19050" marL="1085850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3pPr>
            <a:lvl4pPr algn="l" rtl="0" indent="-31750" marL="1428750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4pPr>
            <a:lvl5pPr algn="l" rtl="0" indent="-44450" marL="17716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5pPr>
            <a:lvl6pPr algn="l" rtl="0" indent="-44450" marL="22288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6pPr>
            <a:lvl7pPr algn="l" rtl="0" indent="-44450" marL="26860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7pPr>
            <a:lvl8pPr algn="l" rtl="0" indent="-44450" marL="31432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8pPr>
            <a:lvl9pPr algn="l" rtl="0" indent="-44450" marL="3600450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371600" x="381000"/>
            <a:ext cy="4495800" cx="400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371600" x="4533900"/>
            <a:ext cy="4495800" cx="400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y="2174875" x="457200"/>
            <a:ext cy="3951286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y="1535112" x="4645025"/>
            <a:ext cy="639762" cx="4041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y="2174875" x="4645025"/>
            <a:ext cy="3951286" cx="404177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73050" x="457200"/>
            <a:ext cy="1162048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273050" x="3575050"/>
            <a:ext cy="5853111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4800600" x="1792288"/>
            <a:ext cy="566736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6"/><Relationship Target="../slideLayouts/slideLayout12.xml" Type="http://schemas.openxmlformats.org/officeDocument/2006/relationships/slideLayout" Id="rId15"/><Relationship Target="../slideLayouts/slideLayout11.xml" Type="http://schemas.openxmlformats.org/officeDocument/2006/relationships/slideLayout" Id="rId14"/><Relationship Target="../media/image01.jpg" Type="http://schemas.openxmlformats.org/officeDocument/2006/relationships/image" Id="rId2"/><Relationship Target="../slideLayouts/slideLayout9.xml" Type="http://schemas.openxmlformats.org/officeDocument/2006/relationships/slideLayout" Id="rId12"/><Relationship Target="../slideLayouts/slideLayout10.xml" Type="http://schemas.openxmlformats.org/officeDocument/2006/relationships/slideLayout" Id="rId13"/><Relationship Target="../media/image02.jpg" Type="http://schemas.openxmlformats.org/officeDocument/2006/relationships/image" Id="rId1"/><Relationship Target="../slideLayouts/slideLayout1.xml" Type="http://schemas.openxmlformats.org/officeDocument/2006/relationships/slideLayout" Id="rId4"/><Relationship Target="../slideLayouts/slideLayout7.xml" Type="http://schemas.openxmlformats.org/officeDocument/2006/relationships/slideLayout" Id="rId10"/><Relationship Target="../media/image03.png" Type="http://schemas.openxmlformats.org/officeDocument/2006/relationships/image" Id="rId3"/><Relationship Target="../slideLayouts/slideLayout8.xml" Type="http://schemas.openxmlformats.org/officeDocument/2006/relationships/slideLayout" Id="rId11"/><Relationship Target="../slideLayouts/slideLayout6.xml" Type="http://schemas.openxmlformats.org/officeDocument/2006/relationships/slideLayout" Id="rId9"/><Relationship Target="../slideLayouts/slideLayout3.xml" Type="http://schemas.openxmlformats.org/officeDocument/2006/relationships/slideLayout" Id="rId6"/><Relationship Target="../slideLayouts/slideLayout2.xml" Type="http://schemas.openxmlformats.org/officeDocument/2006/relationships/slideLayout" Id="rId5"/><Relationship Target="../slideLayouts/slideLayout5.xml" Type="http://schemas.openxmlformats.org/officeDocument/2006/relationships/slideLayout" Id="rId8"/><Relationship Target="../slideLayouts/slideLayout4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body"/>
          </p:nvPr>
        </p:nvSpPr>
        <p:spPr>
          <a:xfrm>
            <a:off y="1371600" x="381000"/>
            <a:ext cy="4495800" cx="8153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01600" marL="3429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algn="l" rtl="0" marR="0" indent="-69850" marL="7429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2pPr>
            <a:lvl3pPr algn="l" rtl="0" marR="0" indent="-19050" marL="10858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3pPr>
            <a:lvl4pPr algn="l" rtl="0" marR="0" indent="-31750" marL="1428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4pPr>
            <a:lvl5pPr algn="l" rtl="0" marR="0" indent="-44450" marL="17716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5pPr>
            <a:lvl6pPr algn="l" rtl="0" marR="0" indent="-44450" marL="22288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6pPr>
            <a:lvl7pPr algn="l" rtl="0" marR="0" indent="-44450" marL="26860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7pPr>
            <a:lvl8pPr algn="l" rtl="0" marR="0" indent="-44450" marL="31432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8pPr>
            <a:lvl9pPr algn="l" rtl="0" marR="0" indent="-44450" marL="36004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Char char="•"/>
              <a:defRPr/>
            </a:lvl9pPr>
          </a:lstStyle>
          <a:p/>
        </p:txBody>
      </p:sp>
      <p:sp>
        <p:nvSpPr>
          <p:cNvPr id="10" name="Shape 10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/>
          <p:nvPr/>
        </p:nvSpPr>
        <p:spPr>
          <a:xfrm>
            <a:off y="5943600" x="6156325"/>
            <a:ext cy="457200" cx="30130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cxnSp>
        <p:nvCxnSpPr>
          <p:cNvPr id="12" name="Shape 12"/>
          <p:cNvCxnSpPr/>
          <p:nvPr/>
        </p:nvCxnSpPr>
        <p:spPr>
          <a:xfrm>
            <a:off y="1219200" x="0"/>
            <a:ext cy="0" cx="914400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13" name="Shape 13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0"/>
            <a:ext cy="457200" cx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114300" x="152400"/>
            <a:ext cy="342899" cx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096000" x="0"/>
            <a:ext cy="7747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/>
        </p:nvSpPr>
        <p:spPr>
          <a:xfrm>
            <a:off y="6172200" x="8382000"/>
            <a:ext cy="304798" cx="609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cxnSp>
        <p:nvCxnSpPr>
          <p:cNvPr id="17" name="Shape 17"/>
          <p:cNvCxnSpPr/>
          <p:nvPr/>
        </p:nvCxnSpPr>
        <p:spPr>
          <a:xfrm>
            <a:off y="6096000" x="0"/>
            <a:ext cy="0" cx="914400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8" name="Shape 18"/>
          <p:cNvSpPr/>
          <p:nvPr/>
        </p:nvSpPr>
        <p:spPr>
          <a:xfrm>
            <a:off y="6172200" x="152400"/>
            <a:ext cy="301623" cx="1660525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ECE Department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varesano.net/" Type="http://schemas.openxmlformats.org/officeDocument/2006/relationships/hyperlink" TargetMode="External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14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05.png" Type="http://schemas.openxmlformats.org/officeDocument/2006/relationships/image" Id="rId3"/><Relationship Target="../media/image06.jpg" Type="http://schemas.openxmlformats.org/officeDocument/2006/relationships/image" Id="rId6"/><Relationship Target="../media/image00.jpg" Type="http://schemas.openxmlformats.org/officeDocument/2006/relationships/image" Id="rId5"/><Relationship Target="../media/image08.png" Type="http://schemas.openxmlformats.org/officeDocument/2006/relationships/image" Id="rId7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/>
        </p:nvSpPr>
        <p:spPr>
          <a:xfrm>
            <a:off y="1905000" x="0"/>
            <a:ext cy="1981199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trike="noStrike" u="none" b="0" cap="none" baseline="0" sz="9600" lang="en-US" i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E-PiL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trike="noStrike" u="none" b="0" cap="none" baseline="0" sz="2400" lang="en-US" i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Emergency Person</a:t>
            </a:r>
            <a:r>
              <a:rPr sz="24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ne</a:t>
            </a:r>
            <a:r>
              <a:rPr strike="noStrike" u="none" b="0" cap="none" baseline="0" sz="2400" lang="en-US" i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 Indoor Locator 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y="4309269" x="0"/>
            <a:ext cy="9144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55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Mike Anderson</a:t>
            </a:r>
          </a:p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55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Greg Buitkus</a:t>
            </a:r>
          </a:p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55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Paul Fallacara</a:t>
            </a:r>
          </a:p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55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Brett Gavin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Deliverables - Android App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371600" x="381000"/>
            <a:ext cy="4495800" cx="5696400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683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33333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App collects and displays incoming sensor data from the arduino.</a:t>
            </a:r>
          </a:p>
          <a:p>
            <a:pPr algn="l" rtl="0" lvl="1" marR="0" indent="406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33333"/>
              <a:buFont typeface="Noto Symbol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IMU and Gyro Data displayed in XYZ components</a:t>
            </a:r>
          </a:p>
          <a:p>
            <a:pPr algn="l" rtl="0" lvl="1" marR="0" indent="406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33333"/>
              <a:buFont typeface="Noto Symbol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Range finder displayed in centimeters</a:t>
            </a:r>
          </a:p>
          <a:p>
            <a:pPr algn="l" rtl="0" lvl="0" marR="0" indent="-3683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33333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Separate App Displays RSSI of Bluetooth BLE Beacons</a:t>
            </a:r>
          </a:p>
          <a:p>
            <a:pPr algn="l" rtl="0" lvl="1" marR="0" indent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Conflicting accessing to the bluetooth adapter caused issues where the apps could not be integrated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20012" x="6077400"/>
            <a:ext cy="2817976" cx="281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Deliverables - Ultra Sonic/IMU Data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1371600" x="381000"/>
            <a:ext cy="4495800" cx="81533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302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 show that both the ultrasonic range finder and IMU are functioning correctly, both devices are connected to an arduino uno based on their data sheets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-3302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range finder has two ways of connecting: analog and PW</a:t>
            </a:r>
          </a:p>
          <a:p>
            <a:pPr algn="l" rtl="0" lvl="0" marR="0" indent="-3302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Decided to use analog output because data was more accurate</a:t>
            </a:r>
          </a:p>
          <a:p>
            <a:pPr algn="l" rtl="0" lvl="0" marR="0" indent="-3302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Displays distance to object in front of it in centimeters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-3302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IMU is a combo of an accelerometer and gyroscope</a:t>
            </a:r>
          </a:p>
          <a:p>
            <a:pPr algn="l" rtl="0" lvl="0" marR="0" indent="-3302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Arduino code was based off of </a:t>
            </a:r>
            <a:r>
              <a:rPr u="sng"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Varesano.net</a:t>
            </a:r>
          </a:p>
          <a:p>
            <a:pPr algn="l" rtl="0" lvl="0" marR="0" indent="-3302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latin typeface="Verdana"/>
                <a:ea typeface="Verdana"/>
                <a:cs typeface="Verdana"/>
                <a:sym typeface="Verdana"/>
              </a:rPr>
              <a:t>The accelerometer displays the G force in xyz</a:t>
            </a:r>
          </a:p>
          <a:p>
            <a:pPr algn="l" rtl="0" lvl="0" marR="0" indent="-3302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latin typeface="Verdana"/>
                <a:ea typeface="Verdana"/>
                <a:cs typeface="Verdana"/>
                <a:sym typeface="Verdana"/>
              </a:rPr>
              <a:t>gyroscope shows angular velocity in degrees per second in xyz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Deliverables - Bluetooth Ranging Data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1371600" x="381000"/>
            <a:ext cy="4495800" cx="81533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429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proposed deliverable for functioning ranging data from the beacons was completed.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-3429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During testing when the phone’s screen facing away from the beacons, returned better results.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-3429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Due to the confined spaces, the inside results were better than the outside results.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-3429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 predicted the signal decreases in strength when the beacon is around a corner/out of sight but can still be seen.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Outside Testing (56˚F)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1371600" x="381000"/>
            <a:ext cy="4495800" cx="815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indent="0" marL="24130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t="6559" b="0" r="1884" l="2458"/>
          <a:stretch/>
        </p:blipFill>
        <p:spPr>
          <a:xfrm>
            <a:off y="1371600" x="304800"/>
            <a:ext cy="4495799" cx="856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Inside Testing (Corners) &amp; Circumference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371600" x="381000"/>
            <a:ext cy="4495800" cx="815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t="6185" b="3382" r="1819" l="2432"/>
          <a:stretch/>
        </p:blipFill>
        <p:spPr>
          <a:xfrm>
            <a:off y="1371600" x="189725"/>
            <a:ext cy="4495801" cx="57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09975" x="5975725"/>
            <a:ext cy="3219049" cx="30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Calculating Range Given Signal Strength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1236825" x="381000"/>
            <a:ext cy="4758599" cx="815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Using the equation: </a:t>
            </a:r>
          </a:p>
          <a:p>
            <a:pPr rtl="0" lvl="0" indent="457200" marL="45720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RSS=10log((gt*gr)/4pi^2)+20log(wavelength/range)</a:t>
            </a:r>
          </a:p>
          <a:p>
            <a:pPr rtl="0" lvl="0" indent="457200" marL="0">
              <a:spcBef>
                <a:spcPts val="0"/>
              </a:spcBef>
              <a:buNone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 solve for the signal constants. </a:t>
            </a:r>
          </a:p>
          <a:p>
            <a:pPr lvl="0" indent="-342900" marL="457200">
              <a:spcBef>
                <a:spcPts val="0"/>
              </a:spcBef>
              <a:buClr>
                <a:srgbClr val="840C22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Then after taking an average constant, we now use the equation above to solve for ranges given certain RSS data points.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t="3355" b="2393" r="2664" l="1154"/>
          <a:stretch/>
        </p:blipFill>
        <p:spPr>
          <a:xfrm>
            <a:off y="2714175" x="1776975"/>
            <a:ext cy="3281249" cx="675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Inside Testing (70˚F)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1371600" x="381000"/>
            <a:ext cy="4495800" cx="815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t="6554" b="3654" r="2145" l="2087"/>
          <a:stretch/>
        </p:blipFill>
        <p:spPr>
          <a:xfrm>
            <a:off y="1371600" x="304800"/>
            <a:ext cy="4495798" cx="853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y="622225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Deliverables - Output GUI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1630275" x="381000"/>
            <a:ext cy="4495800" cx="42944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683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33333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Create Java program to display simulated data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12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can come from 2 sources</a:t>
            </a:r>
          </a:p>
          <a:p>
            <a:pPr algn="l" rtl="0" lvl="1" marR="0" indent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 in from a text file</a:t>
            </a:r>
          </a:p>
          <a:p>
            <a:pPr algn="l" rtl="0" lvl="1" marR="0" indent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Get data from a “server”</a:t>
            </a:r>
          </a:p>
          <a:p>
            <a:pPr algn="l" rtl="0" lvl="2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Simulates data coming from the app</a:t>
            </a:r>
          </a:p>
          <a:p>
            <a:pPr algn="l" rtl="0" lv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12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Program designed to easily integrate with app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30262" x="4930825"/>
            <a:ext cy="3597474" cx="392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y="622225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Live Demos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1523150" x="381000"/>
            <a:ext cy="4495800" cx="8437200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683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33333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Range Finder/IMU (communication to app)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-3302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Bluetooth Ranging Data (communication to app)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-3302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Output GUI</a:t>
            </a:r>
          </a:p>
          <a:p>
            <a:pPr algn="l" rtl="0" lv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63485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CDR Deliverables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1523150" x="381000"/>
            <a:ext cy="4495800" cx="8437200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Brett - Refine output GUI. Read in floor plan from image. Localization algorithm with ideal data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Paul - Integrating two range finders to work together; Integrate all of my portions together(Arduino, IMU, Range Finders, and storage for whole system)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Mike -Power Supply; Work with Greg to refine the BLE data; Work with Greg and Paul to integrate Com Board with Arduino and Android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Greg - Add beacon placement to the app. Combine RSSI and Data collection apps. Work with Brett on localization algorithm </a:t>
            </a:r>
          </a:p>
          <a:p>
            <a:pPr algn="l" rtl="0" lv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trike="noStrike" u="none" b="0" cap="none" baseline="0" sz="3000" lang="en-US" i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Team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y="3068375" x="571512"/>
            <a:ext cy="568800" cx="228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Mike Anderson- EE</a:t>
            </a:r>
          </a:p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Class of 201</a:t>
            </a:r>
            <a:r>
              <a:rPr sz="16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5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y="3048000" x="6400800"/>
            <a:ext cy="568841" cx="228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Greg Buitkus- CSE</a:t>
            </a:r>
          </a:p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Class of 201</a:t>
            </a:r>
            <a:r>
              <a:rPr sz="16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5</a:t>
            </a:r>
          </a:p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y="5562600" x="6477000"/>
            <a:ext cy="568841" cx="228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Paul Fallacara- EE</a:t>
            </a:r>
          </a:p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Class of 201</a:t>
            </a:r>
            <a:r>
              <a:rPr sz="16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5</a:t>
            </a:r>
          </a:p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y="5562600" x="581662"/>
            <a:ext cy="568800" cx="228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Brett Gavin- CSE</a:t>
            </a:r>
          </a:p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Class of 201</a:t>
            </a:r>
            <a:r>
              <a:rPr sz="16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5</a:t>
            </a:r>
          </a:p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y="4114800" x="3200400"/>
            <a:ext cy="568841" cx="2838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Ramakrishna Janaswamy- Professor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Faculty Advisor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71600" x="3733800"/>
            <a:ext cy="2705100" cx="18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371600" x="6858000"/>
            <a:ext cy="1676399" cx="137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1371600" x="943775"/>
            <a:ext cy="1676399" cx="15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6">
            <a:alphaModFix/>
          </a:blip>
          <a:srcRect t="8261" b="10106" r="0" l="0"/>
          <a:stretch/>
        </p:blipFill>
        <p:spPr>
          <a:xfrm>
            <a:off y="3698226" x="933637"/>
            <a:ext cy="1803324" cx="156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3641937" x="6743850"/>
            <a:ext cy="1895575" cx="170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Gantt Chart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1371600" x="381000"/>
            <a:ext cy="4495800" cx="815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8725" x="-2608875"/>
            <a:ext cy="6789599" cx="1334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trike="noStrike" u="none" b="0" cap="none" baseline="0" sz="3000" lang="en-US" i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Problem Statement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600200" x="179150"/>
            <a:ext cy="3809999" cx="5181600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683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ymbol"/>
              <a:buChar char="▪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Problem: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strike="noStrike" u="sng" b="0" cap="none" baseline="0" sz="1800" lang="en-US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Safety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: Emergency personn</a:t>
            </a: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l can get trapped in hazardous buildings without being able to be located by other units  </a:t>
            </a:r>
          </a:p>
          <a:p>
            <a:pPr algn="l" rtl="0" lvl="0" marR="0" indent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1" marR="0" indent="-285750" marL="7429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strike="noStrike" u="sng" b="0" cap="none" baseline="0" sz="1800" lang="en-US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Accuracy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: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Modern GPS localization does not work indoors</a:t>
            </a:r>
          </a:p>
          <a:p>
            <a:pPr algn="l" rtl="0" lvl="0" marR="0" indent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1" marR="0" indent="-285750" marL="7429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strike="noStrike" u="sng" b="0" cap="none" baseline="0" sz="1800" lang="en-US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Temporary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: Emergency situations do not allow for pre-setup</a:t>
            </a:r>
            <a:r>
              <a:rPr sz="1800" lang="en-US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that current indoor localization systems often use</a:t>
            </a:r>
          </a:p>
          <a:p>
            <a:pPr algn="l" rtl="0" lvl="1" marR="0" indent="-171450" marL="7429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00200" x="5360740"/>
            <a:ext cy="3809999" cx="337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Refined </a:t>
            </a:r>
            <a:r>
              <a:rPr strike="noStrike" u="none" b="0" cap="none" baseline="0" sz="3000" lang="en-US" i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Problem Statement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600200" x="179150"/>
            <a:ext cy="3809999" cx="5181600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683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33333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Create a functioning temporary indoor positioning system</a:t>
            </a:r>
          </a:p>
          <a:p>
            <a:pPr algn="l" rtl="0" lvl="1" marR="0" indent="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33333"/>
              <a:buFont typeface="Noto Symbol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Combining dead-reckoning approach with Bluetooth low energy ranging data</a:t>
            </a:r>
          </a:p>
          <a:p>
            <a:pPr algn="l" rtl="0" lvl="1" marR="0" indent="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33333"/>
              <a:buFont typeface="Noto Symbol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System used in large warehouse or office building settings with blueprints filed</a:t>
            </a:r>
          </a:p>
          <a:p>
            <a:pPr algn="l" rtl="0" lvl="1" marR="0" indent="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33333"/>
              <a:buFont typeface="Noto Symbol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Person will be in sight (4m) of at least 3 beacons at all times using the comprehensive placement application    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y="1907650" x="5168274"/>
            <a:ext cy="3195100" cx="38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Updated Requirements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230700" x="381000"/>
            <a:ext cy="4724400" cx="81533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683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ymbol"/>
              <a:buChar char="▪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Power Specifications</a:t>
            </a:r>
            <a:r>
              <a:rPr sz="24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4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Battery life at least 2 hours</a:t>
            </a:r>
          </a:p>
          <a:p>
            <a:pPr algn="l" rtl="0" lvl="0" marR="0" indent="-368300" marL="3429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ymbol"/>
              <a:buChar char="▪"/>
            </a:pPr>
            <a:r>
              <a:rPr sz="24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Weight Specifications: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4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Less than 10 pounds</a:t>
            </a:r>
          </a:p>
          <a:p>
            <a:pPr algn="l" rtl="0" lvl="0" marR="0" indent="-368300" marL="3429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ymbol"/>
              <a:buChar char="▪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Input Specifications: </a:t>
            </a:r>
          </a:p>
          <a:p>
            <a:pPr algn="l" rtl="0" lvl="1" marR="0" indent="-298450" marL="7429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1C1C"/>
              </a:buClr>
              <a:buSzPct val="100000"/>
              <a:buFont typeface="Verdana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IMU and range</a:t>
            </a: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finder finds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correctly detects orientation and direction of movement</a:t>
            </a:r>
          </a:p>
          <a:p>
            <a:pPr algn="l" rtl="0" lvl="1" marR="0" indent="-298450" marL="7429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1C1C"/>
              </a:buClr>
              <a:buSzPct val="100000"/>
              <a:buFont typeface="Verdana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Ranging data will always be available from either bluetooth beacons or ultrasonic sensors</a:t>
            </a:r>
            <a:r>
              <a:rPr sz="16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0" marR="0" indent="-368300" marL="3429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ymbol"/>
              <a:buChar char="▪"/>
            </a:pPr>
            <a:r>
              <a:rPr sz="24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Output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Specifications:</a:t>
            </a:r>
          </a:p>
          <a:p>
            <a:pPr algn="l" rtl="0" lvl="1" marR="0" indent="-298450" marL="7429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1C1C"/>
              </a:buClr>
              <a:buSzPct val="100000"/>
              <a:buFont typeface="Verdana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Localization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will be able to determine what room of a single floor building the user is in</a:t>
            </a:r>
          </a:p>
          <a:p>
            <a:pPr algn="l" rtl="0" lvl="1" marR="0" indent="-298450" marL="7429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1C1C"/>
              </a:buClr>
              <a:buSzPct val="100000"/>
              <a:buFont typeface="Verdana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Accurately recreates the path they took through the building</a:t>
            </a:r>
          </a:p>
          <a:p>
            <a:pPr algn="l" rtl="0" lvl="2" marR="0" indent="863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1C1C"/>
              </a:buClr>
              <a:buSzPct val="100000"/>
              <a:buFont typeface="Verdana"/>
              <a:buChar char="•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Path must be displayed in a way that is followable</a:t>
            </a:r>
          </a:p>
          <a:p>
            <a:pPr algn="l" rtl="0" lvl="1" marR="0" indent="4445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1C1C"/>
              </a:buClr>
              <a:buSzPct val="100000"/>
              <a:buFont typeface="Verdana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Real-time output response – Less than 30 second delay</a:t>
            </a:r>
          </a:p>
          <a:p>
            <a:pPr algn="l" rtl="0" lvl="1" marR="0" indent="-184150" marL="7429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1" marR="0" indent="0" marL="457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trike="noStrike" u="none" b="0" cap="none" baseline="0" sz="3000" lang="en-US" i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Our </a:t>
            </a: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Previous Solution:Block Diagram</a:t>
            </a:r>
          </a:p>
        </p:txBody>
      </p:sp>
      <p:sp>
        <p:nvSpPr>
          <p:cNvPr id="109" name="Shape 109"/>
          <p:cNvSpPr/>
          <p:nvPr/>
        </p:nvSpPr>
        <p:spPr>
          <a:xfrm>
            <a:off y="1600200" x="5022225"/>
            <a:ext cy="1447800" cx="3613199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y="1295400" x="5410200"/>
            <a:ext cy="457200" cx="27638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Input To Raspberry Pi</a:t>
            </a:r>
          </a:p>
        </p:txBody>
      </p:sp>
      <p:cxnSp>
        <p:nvCxnSpPr>
          <p:cNvPr id="111" name="Shape 111"/>
          <p:cNvCxnSpPr>
            <a:stCxn id="109" idx="2"/>
            <a:endCxn id="112" idx="0"/>
          </p:cNvCxnSpPr>
          <p:nvPr/>
        </p:nvCxnSpPr>
        <p:spPr>
          <a:xfrm flipH="1">
            <a:off y="3048000" x="6813524"/>
            <a:ext cy="762000" cx="1530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lg" len="lg" type="triangle"/>
          </a:ln>
        </p:spPr>
      </p:cxnSp>
      <p:cxnSp>
        <p:nvCxnSpPr>
          <p:cNvPr id="113" name="Shape 113"/>
          <p:cNvCxnSpPr>
            <a:stCxn id="112" idx="1"/>
            <a:endCxn id="114" idx="3"/>
          </p:cNvCxnSpPr>
          <p:nvPr/>
        </p:nvCxnSpPr>
        <p:spPr>
          <a:xfrm rot="10800000">
            <a:off y="4533900" x="2976525"/>
            <a:ext cy="0" cx="201480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115" name="Shape 115"/>
          <p:cNvSpPr txBox="1"/>
          <p:nvPr/>
        </p:nvSpPr>
        <p:spPr>
          <a:xfrm>
            <a:off y="1676400" x="6037728"/>
            <a:ext cy="596099" cx="152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DOF IMU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y="4509246" x="5181600"/>
            <a:ext cy="596099" cx="2032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Server Metadata Upload </a:t>
            </a:r>
          </a:p>
        </p:txBody>
      </p:sp>
      <p:sp>
        <p:nvSpPr>
          <p:cNvPr id="114" name="Shape 114"/>
          <p:cNvSpPr/>
          <p:nvPr/>
        </p:nvSpPr>
        <p:spPr>
          <a:xfrm>
            <a:off y="4114800" x="385675"/>
            <a:ext cy="838199" cx="2590800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y="4356301" x="730831"/>
            <a:ext cy="355200" cx="1900499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z="16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Localization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y="4267200" x="3852582"/>
            <a:ext cy="228600" cx="914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z="10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Cell Phone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y="4572000" x="3872753"/>
            <a:ext cy="304799" cx="88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Data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0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y="1689895" x="6123975"/>
            <a:ext cy="355200" cx="1409700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y="5257800" x="5779992"/>
            <a:ext cy="457200" cx="152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Phone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y="2514600" x="5410200"/>
            <a:ext cy="457200" cx="2514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Range Finder Array</a:t>
            </a:r>
          </a:p>
        </p:txBody>
      </p:sp>
      <p:sp>
        <p:nvSpPr>
          <p:cNvPr id="123" name="Shape 123"/>
          <p:cNvSpPr/>
          <p:nvPr/>
        </p:nvSpPr>
        <p:spPr>
          <a:xfrm>
            <a:off y="2438400" x="5323650"/>
            <a:ext cy="457200" cx="2763899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grpSp>
        <p:nvGrpSpPr>
          <p:cNvPr id="124" name="Shape 124"/>
          <p:cNvGrpSpPr/>
          <p:nvPr/>
        </p:nvGrpSpPr>
        <p:grpSpPr>
          <a:xfrm>
            <a:off y="1867300" x="385675"/>
            <a:ext cy="685799" cx="2590800"/>
            <a:chOff y="2362200" x="1295400"/>
            <a:chExt cy="685799" cx="2590800"/>
          </a:xfrm>
        </p:grpSpPr>
        <p:sp>
          <p:nvSpPr>
            <p:cNvPr id="125" name="Shape 125"/>
            <p:cNvSpPr/>
            <p:nvPr/>
          </p:nvSpPr>
          <p:spPr>
            <a:xfrm>
              <a:off y="2362200" x="1295400"/>
              <a:ext cy="685799" cx="2590800"/>
            </a:xfrm>
            <a:prstGeom prst="rect">
              <a:avLst/>
            </a:prstGeom>
            <a:noFill/>
            <a:ln w="1270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Verdana"/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endParaRPr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y="2540375" x="1680881"/>
              <a:ext cy="355224" cx="1900519"/>
            </a:xfrm>
            <a:prstGeom prst="rect">
              <a:avLst/>
            </a:prstGeom>
            <a:noFill/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strike="noStrike" u="none" b="0" cap="none" baseline="0" sz="1600" lang="en-US" i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  <a:rtl val="0"/>
                </a:rPr>
                <a:t>GUI</a:t>
              </a:r>
            </a:p>
          </p:txBody>
        </p:sp>
      </p:grpSp>
      <p:sp>
        <p:nvSpPr>
          <p:cNvPr id="127" name="Shape 127"/>
          <p:cNvSpPr txBox="1"/>
          <p:nvPr/>
        </p:nvSpPr>
        <p:spPr>
          <a:xfrm>
            <a:off y="4953000" x="762000"/>
            <a:ext cy="457200" cx="152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Server</a:t>
            </a:r>
          </a:p>
        </p:txBody>
      </p:sp>
      <p:cxnSp>
        <p:nvCxnSpPr>
          <p:cNvPr id="128" name="Shape 128"/>
          <p:cNvCxnSpPr>
            <a:stCxn id="114" idx="0"/>
            <a:endCxn id="125" idx="2"/>
          </p:cNvCxnSpPr>
          <p:nvPr/>
        </p:nvCxnSpPr>
        <p:spPr>
          <a:xfrm rot="10800000">
            <a:off y="2553000" x="1681075"/>
            <a:ext cy="1561800" cx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lg" len="lg" type="triangle"/>
          </a:ln>
        </p:spPr>
      </p:cxnSp>
      <p:sp>
        <p:nvSpPr>
          <p:cNvPr id="129" name="Shape 129"/>
          <p:cNvSpPr txBox="1"/>
          <p:nvPr/>
        </p:nvSpPr>
        <p:spPr>
          <a:xfrm>
            <a:off y="1410100" x="831600"/>
            <a:ext cy="457200" cx="152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Computer</a:t>
            </a:r>
          </a:p>
        </p:txBody>
      </p:sp>
      <p:sp>
        <p:nvSpPr>
          <p:cNvPr id="130" name="Shape 130"/>
          <p:cNvSpPr txBox="1"/>
          <p:nvPr/>
        </p:nvSpPr>
        <p:spPr>
          <a:xfrm rot="-5397744">
            <a:off y="3314637" x="6633599"/>
            <a:ext cy="228600" cx="914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z="10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Bluetooth</a:t>
            </a:r>
          </a:p>
        </p:txBody>
      </p:sp>
      <p:sp>
        <p:nvSpPr>
          <p:cNvPr id="131" name="Shape 131"/>
          <p:cNvSpPr txBox="1"/>
          <p:nvPr/>
        </p:nvSpPr>
        <p:spPr>
          <a:xfrm rot="-5400000">
            <a:off y="3071074" x="1010071"/>
            <a:ext cy="487200" cx="914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z="10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Wireless Network</a:t>
            </a:r>
          </a:p>
        </p:txBody>
      </p:sp>
      <p:sp>
        <p:nvSpPr>
          <p:cNvPr id="132" name="Shape 132"/>
          <p:cNvSpPr/>
          <p:nvPr/>
        </p:nvSpPr>
        <p:spPr>
          <a:xfrm>
            <a:off y="4509250" x="5250375"/>
            <a:ext cy="596099" cx="1985699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y="3975846" x="5244351"/>
            <a:ext cy="367500" cx="1985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Input Parsing</a:t>
            </a:r>
          </a:p>
        </p:txBody>
      </p:sp>
      <p:sp>
        <p:nvSpPr>
          <p:cNvPr id="134" name="Shape 134"/>
          <p:cNvSpPr/>
          <p:nvPr/>
        </p:nvSpPr>
        <p:spPr>
          <a:xfrm>
            <a:off y="3944475" x="5229350"/>
            <a:ext cy="399000" cx="1985699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y="3962400" x="7429500"/>
            <a:ext cy="1143000" cx="1092300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Bluetooth Beacon Data </a:t>
            </a:r>
          </a:p>
        </p:txBody>
      </p:sp>
      <p:sp>
        <p:nvSpPr>
          <p:cNvPr id="112" name="Shape 112"/>
          <p:cNvSpPr/>
          <p:nvPr/>
        </p:nvSpPr>
        <p:spPr>
          <a:xfrm>
            <a:off y="3810000" x="4991325"/>
            <a:ext cy="1447800" cx="3644099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36" name="Shape 136"/>
          <p:cNvGrpSpPr/>
          <p:nvPr/>
        </p:nvGrpSpPr>
        <p:grpSpPr>
          <a:xfrm>
            <a:off y="2744962" x="3205459"/>
            <a:ext cy="1065027" cx="1597487"/>
            <a:chOff y="2472925" x="1295413"/>
            <a:chExt cy="575099" cx="2590800"/>
          </a:xfrm>
        </p:grpSpPr>
        <p:sp>
          <p:nvSpPr>
            <p:cNvPr id="137" name="Shape 137"/>
            <p:cNvSpPr/>
            <p:nvPr/>
          </p:nvSpPr>
          <p:spPr>
            <a:xfrm>
              <a:off y="2472925" x="1295413"/>
              <a:ext cy="575099" cx="2590800"/>
            </a:xfrm>
            <a:prstGeom prst="rect">
              <a:avLst/>
            </a:prstGeom>
            <a:noFill/>
            <a:ln w="1270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Verdana"/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y="2569636" x="1640571"/>
              <a:ext cy="411599" cx="1900499"/>
            </a:xfrm>
            <a:prstGeom prst="rect">
              <a:avLst/>
            </a:prstGeom>
            <a:noFill/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lang="en-US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Bluetooth BLE Beacon</a:t>
              </a:r>
            </a:p>
          </p:txBody>
        </p:sp>
      </p:grpSp>
      <p:cxnSp>
        <p:nvCxnSpPr>
          <p:cNvPr id="139" name="Shape 139"/>
          <p:cNvCxnSpPr>
            <a:stCxn id="137" idx="3"/>
            <a:endCxn id="112" idx="0"/>
          </p:cNvCxnSpPr>
          <p:nvPr/>
        </p:nvCxnSpPr>
        <p:spPr>
          <a:xfrm>
            <a:off y="3277476" x="4802946"/>
            <a:ext cy="532500" cx="20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trike="noStrike" u="none" b="0" cap="none" baseline="0" sz="3000" lang="en-US" i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Our </a:t>
            </a: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Redesigned Solution:Block Diagram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52675" x="785275"/>
            <a:ext cy="4385975" cx="75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Proposed MDR Deliverables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518200" x="304800"/>
            <a:ext cy="3047399" cx="7696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●"/>
            </a:pPr>
            <a:r>
              <a:rPr sz="24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Input:</a:t>
            </a:r>
          </a:p>
          <a:p>
            <a:pPr rtl="0" lvl="1" indent="-342900" marL="914400">
              <a:spcBef>
                <a:spcPts val="300"/>
              </a:spcBef>
              <a:buClr>
                <a:srgbClr val="840C22"/>
              </a:buClr>
              <a:buSzPct val="100000"/>
              <a:buFont typeface="Arial"/>
              <a:buChar char="●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Demonstrate (under ideal conditions)</a:t>
            </a:r>
          </a:p>
          <a:p>
            <a:pPr rtl="0" lvl="2" indent="-317500" marL="1371600">
              <a:spcBef>
                <a:spcPts val="300"/>
              </a:spcBef>
              <a:buClr>
                <a:srgbClr val="840C22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working IMU</a:t>
            </a:r>
          </a:p>
          <a:p>
            <a:pPr rtl="0" lvl="2" indent="-317500" marL="1371600">
              <a:spcBef>
                <a:spcPts val="300"/>
              </a:spcBef>
              <a:buClr>
                <a:srgbClr val="840C22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functioning ranging from ultrasonics</a:t>
            </a:r>
          </a:p>
          <a:p>
            <a:pPr rtl="0" lvl="2" indent="-317500" marL="1371600">
              <a:spcBef>
                <a:spcPts val="300"/>
              </a:spcBef>
              <a:buClr>
                <a:srgbClr val="840C22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functioning ranging from bluetooth beacons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 lvl="0" indent="-381000" marL="457200">
              <a:spcBef>
                <a:spcPts val="400"/>
              </a:spcBef>
              <a:buClr>
                <a:srgbClr val="840C22"/>
              </a:buClr>
              <a:buSzPct val="100000"/>
              <a:buFont typeface="Arial"/>
              <a:buChar char="●"/>
            </a:pPr>
            <a:r>
              <a:rPr sz="24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Delivery:</a:t>
            </a:r>
          </a:p>
          <a:p>
            <a:pPr rtl="0" lvl="1" indent="-342900" marL="914400">
              <a:spcBef>
                <a:spcPts val="300"/>
              </a:spcBef>
              <a:buClr>
                <a:srgbClr val="840C22"/>
              </a:buClr>
              <a:buSzPct val="100000"/>
              <a:buFont typeface="Arial"/>
              <a:buChar char="●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Bare bones app to collect and send data from Bluetooth</a:t>
            </a:r>
          </a:p>
          <a:p>
            <a:pPr rtl="0" lvl="1" indent="-342900" marL="914400">
              <a:spcBef>
                <a:spcPts val="300"/>
              </a:spcBef>
              <a:buClr>
                <a:srgbClr val="840C22"/>
              </a:buClr>
              <a:buSzPct val="100000"/>
              <a:buFont typeface="Arial"/>
              <a:buChar char="●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from phone to server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 lvl="0" indent="-381000" marL="457200">
              <a:spcBef>
                <a:spcPts val="400"/>
              </a:spcBef>
              <a:buClr>
                <a:srgbClr val="840C22"/>
              </a:buClr>
              <a:buSzPct val="100000"/>
              <a:buFont typeface="Arial"/>
              <a:buChar char="●"/>
            </a:pPr>
            <a:r>
              <a:rPr sz="24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Output:</a:t>
            </a:r>
          </a:p>
          <a:p>
            <a:pPr rtl="0" lvl="1" indent="-342900" marL="914400">
              <a:spcBef>
                <a:spcPts val="300"/>
              </a:spcBef>
              <a:buClr>
                <a:srgbClr val="840C22"/>
              </a:buClr>
              <a:buSzPct val="100000"/>
              <a:buFont typeface="Arial"/>
              <a:buChar char="●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Create a localization algorithm with dummy data</a:t>
            </a:r>
          </a:p>
          <a:p>
            <a:pPr rtl="0" lvl="1" indent="-342900" marL="914400">
              <a:spcBef>
                <a:spcPts val="300"/>
              </a:spcBef>
              <a:buClr>
                <a:srgbClr val="840C22"/>
              </a:buClr>
              <a:buSzPct val="100000"/>
              <a:buFont typeface="Arial"/>
              <a:buChar char="●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GUI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609600" x="304800"/>
            <a:ext cy="533399" cx="8839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sz="3000" lang="en-US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Modified </a:t>
            </a:r>
            <a:r>
              <a:rPr strike="noStrike" u="none" b="0" cap="none" baseline="0" sz="3000" lang="en-US" i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MDR Deliverables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371600" x="381000"/>
            <a:ext cy="4495800" cx="8153398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683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ymbol"/>
              <a:buChar char="▪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Input:</a:t>
            </a:r>
          </a:p>
          <a:p>
            <a:pPr algn="l" rtl="0" lvl="1" marR="0" indent="-298450" marL="7429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Demonstrate</a:t>
            </a:r>
          </a:p>
          <a:p>
            <a:pPr algn="l" rtl="0" lvl="2" marR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strike="noStrike" u="none" b="0" cap="none" baseline="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</a:t>
            </a: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w</a:t>
            </a:r>
            <a:r>
              <a:rPr strike="noStrike" u="none" b="0" cap="none" baseline="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orking IMU</a:t>
            </a:r>
          </a:p>
          <a:p>
            <a:pPr algn="l" rtl="0" lvl="2" marR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functioning ranging data from ultrasonics</a:t>
            </a:r>
          </a:p>
          <a:p>
            <a:pPr algn="l" rtl="0" lvl="2" marR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 functioning ranging data from bluetooth beacons</a:t>
            </a:r>
          </a:p>
          <a:p>
            <a:pPr algn="l" rtl="0" lvl="0" marR="0" indent="0" marL="914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-368300" marL="3429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ymbol"/>
              <a:buChar char="▪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Data Delivery: </a:t>
            </a:r>
          </a:p>
          <a:p>
            <a:pPr algn="l" rtl="0" lvl="1" marR="0" indent="-298450" marL="7429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Bare bones app to collect and send data from Bluetooth </a:t>
            </a:r>
          </a:p>
          <a:p>
            <a:pPr algn="l" rtl="0" lvl="2" marR="0" indent="-6350" marL="8572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algn="l" rtl="0" lvl="0" marR="0" indent="-368300" marL="3429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ymbol"/>
              <a:buChar char="▪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Output:</a:t>
            </a:r>
          </a:p>
          <a:p>
            <a:pPr algn="l" rtl="0" lvl="1" marR="0" indent="-298450" marL="7429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Create a</a:t>
            </a: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GUI to display location data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 rtl="0" lvl="1" marR="0" indent="-298450" marL="74295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GUI should be able to get dummy data from a server</a:t>
            </a:r>
          </a:p>
          <a:p>
            <a:pPr algn="l" rtl="0" lvl="2" marR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sz="1800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This simulates getting data from the phone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