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28"/>
  </p:notesMasterIdLst>
  <p:sldIdLst>
    <p:sldId id="282" r:id="rId2"/>
    <p:sldId id="283" r:id="rId3"/>
    <p:sldId id="284" r:id="rId4"/>
    <p:sldId id="285" r:id="rId5"/>
    <p:sldId id="258" r:id="rId6"/>
    <p:sldId id="273" r:id="rId7"/>
    <p:sldId id="270" r:id="rId8"/>
    <p:sldId id="259" r:id="rId9"/>
    <p:sldId id="269" r:id="rId10"/>
    <p:sldId id="260" r:id="rId11"/>
    <p:sldId id="261" r:id="rId12"/>
    <p:sldId id="275" r:id="rId13"/>
    <p:sldId id="262" r:id="rId14"/>
    <p:sldId id="281" r:id="rId15"/>
    <p:sldId id="264" r:id="rId16"/>
    <p:sldId id="265" r:id="rId17"/>
    <p:sldId id="266" r:id="rId18"/>
    <p:sldId id="267" r:id="rId19"/>
    <p:sldId id="287" r:id="rId20"/>
    <p:sldId id="272" r:id="rId21"/>
    <p:sldId id="271" r:id="rId22"/>
    <p:sldId id="278" r:id="rId23"/>
    <p:sldId id="268" r:id="rId24"/>
    <p:sldId id="280" r:id="rId25"/>
    <p:sldId id="277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C1C"/>
    <a:srgbClr val="80F88B"/>
    <a:srgbClr val="FF5B5B"/>
    <a:srgbClr val="2DF340"/>
    <a:srgbClr val="B4DE86"/>
    <a:srgbClr val="A6D86E"/>
    <a:srgbClr val="FFFF99"/>
    <a:srgbClr val="FF3F3F"/>
    <a:srgbClr val="AD2323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639" autoAdjust="0"/>
  </p:normalViewPr>
  <p:slideViewPr>
    <p:cSldViewPr snapToGrid="0">
      <p:cViewPr varScale="1">
        <p:scale>
          <a:sx n="97" d="100"/>
          <a:sy n="97" d="100"/>
        </p:scale>
        <p:origin x="28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0E71A-0B19-43FB-8F94-5B0E5E67E798}" type="datetimeFigureOut">
              <a:rPr lang="en-US" smtClean="0"/>
              <a:t>1/24/2015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46396-E97F-45EB-BC9D-7A5EB3992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2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Blast injuries are characterized by anatomical and </a:t>
            </a:r>
          </a:p>
          <a:p>
            <a:r>
              <a:rPr lang="en-US" dirty="0" smtClean="0"/>
              <a:t>physiological changes from the direct or reflective over-pressurization force impacting the </a:t>
            </a:r>
          </a:p>
          <a:p>
            <a:r>
              <a:rPr lang="en-US" dirty="0" smtClean="0"/>
              <a:t>body’s surface.  From http://www.cdc.gov/masstrauma/preparedness/primer.pdf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08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68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2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69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48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4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95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39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7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9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</a:t>
            </a:r>
            <a:r>
              <a:rPr lang="en-US"/>
              <a:t>, Methods to Identify TBI the congressional report makes a direct statement in the need to produce portable data collection instruments.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8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11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3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83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0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84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46396-E97F-45EB-BC9D-7A5EB399210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AD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1C9E-64C2-44EE-8B51-74EBEA7D6ED9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upload.wikimedia.org/wikipedia/en/d/d3/Uma_se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2" y="252545"/>
            <a:ext cx="1269012" cy="126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349254" y="1044171"/>
            <a:ext cx="4348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Department of Electrical &amp; Computer Engineering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9254" y="482196"/>
            <a:ext cx="41719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494" y="541056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F7B9-FE74-4579-B33E-AFD7130B5764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"/>
            <a:ext cx="259009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0"/>
            <a:ext cx="121920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6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"/>
            <a:ext cx="2592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0"/>
            <a:ext cx="121920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749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CF96-C191-4504-90C5-3EDA4121942E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"/>
            <a:ext cx="2592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0"/>
            <a:ext cx="121920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93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9D23-7636-47D9-BD39-B93CA2090DDD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1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BC35-B7AD-4C58-8DBC-EC3E0387DE1B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0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3C2-D320-45F7-BB00-5437293F6B9B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1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87245-5367-4DB9-8E04-8A9E1D4EECE6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0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AD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913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D66F8E-A717-4F2F-8AA1-7463B664BEB8}" type="datetime1">
              <a:rPr lang="en-US" smtClean="0"/>
              <a:t>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04CAA56-4096-4442-85FE-8403099EA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jpeg"/><Relationship Id="rId11" Type="http://schemas.openxmlformats.org/officeDocument/2006/relationships/image" Target="../media/image7.wmf"/><Relationship Id="rId5" Type="http://schemas.openxmlformats.org/officeDocument/2006/relationships/image" Target="../media/image29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5.png"/><Relationship Id="rId4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96930" y="1607587"/>
            <a:ext cx="10058400" cy="17128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0700" dirty="0" smtClean="0">
                <a:solidFill>
                  <a:srgbClr val="881C1C"/>
                </a:solidFill>
              </a:rPr>
              <a:t>(BIMS)</a:t>
            </a:r>
            <a:r>
              <a:rPr lang="en-US" smtClean="0">
                <a:solidFill>
                  <a:srgbClr val="881C1C"/>
                </a:solidFill>
              </a:rPr>
              <a:t/>
            </a:r>
            <a:br>
              <a:rPr lang="en-US" smtClean="0">
                <a:solidFill>
                  <a:srgbClr val="881C1C"/>
                </a:solidFill>
              </a:rPr>
            </a:br>
            <a:r>
              <a:rPr lang="en-US" sz="3600" smtClean="0">
                <a:solidFill>
                  <a:srgbClr val="881C1C"/>
                </a:solidFill>
              </a:rPr>
              <a:t>Blast Impact </a:t>
            </a:r>
            <a:r>
              <a:rPr lang="en-US" sz="3600" dirty="0" smtClean="0">
                <a:solidFill>
                  <a:srgbClr val="881C1C"/>
                </a:solidFill>
              </a:rPr>
              <a:t>Monitoring System</a:t>
            </a:r>
            <a:endParaRPr lang="en-US" sz="3600" dirty="0">
              <a:solidFill>
                <a:srgbClr val="881C1C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021854"/>
              </p:ext>
            </p:extLst>
          </p:nvPr>
        </p:nvGraphicFramePr>
        <p:xfrm>
          <a:off x="1573237" y="4223256"/>
          <a:ext cx="1422603" cy="12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3" name="Image" r:id="rId3" imgW="6196680" imgH="5866560" progId="Photoshop.Image.9">
                  <p:embed/>
                </p:oleObj>
              </mc:Choice>
              <mc:Fallback>
                <p:oleObj name="Image" r:id="rId3" imgW="6196680" imgH="5866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3237" y="4223256"/>
                        <a:ext cx="1422603" cy="128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812732"/>
              </p:ext>
            </p:extLst>
          </p:nvPr>
        </p:nvGraphicFramePr>
        <p:xfrm>
          <a:off x="4114222" y="4202169"/>
          <a:ext cx="1134859" cy="12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4" name="Image" r:id="rId5" imgW="4066560" imgH="4609440" progId="Photoshop.Image.9">
                  <p:embed/>
                </p:oleObj>
              </mc:Choice>
              <mc:Fallback>
                <p:oleObj name="Image" r:id="rId5" imgW="4066560" imgH="460944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222" y="4202169"/>
                        <a:ext cx="1134859" cy="128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040" y="4246960"/>
            <a:ext cx="1485775" cy="128635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684481"/>
              </p:ext>
            </p:extLst>
          </p:nvPr>
        </p:nvGraphicFramePr>
        <p:xfrm>
          <a:off x="8960774" y="4246960"/>
          <a:ext cx="1056925" cy="12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5" name="Image" r:id="rId8" imgW="2548800" imgH="3287880" progId="Photoshop.Image.9">
                  <p:embed/>
                </p:oleObj>
              </mc:Choice>
              <mc:Fallback>
                <p:oleObj name="Image" r:id="rId8" imgW="2548800" imgH="328788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60774" y="4246960"/>
                        <a:ext cx="1056925" cy="128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88244" y="5627215"/>
            <a:ext cx="219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Barraford, EE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5278" y="5627215"/>
            <a:ext cx="18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Fabio Dallorto, EE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71589" y="5627215"/>
            <a:ext cx="16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Joshua Ryan, EE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31066" y="5627215"/>
            <a:ext cx="23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Aysha Mehjabeen, CSE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86072" y="6150241"/>
            <a:ext cx="268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Advisor: </a:t>
            </a:r>
            <a:r>
              <a:rPr lang="en-US" dirty="0" err="1" smtClean="0"/>
              <a:t>Marinos</a:t>
            </a:r>
            <a:r>
              <a:rPr lang="en-US" dirty="0" smtClean="0"/>
              <a:t> </a:t>
            </a:r>
            <a:r>
              <a:rPr lang="en-US" dirty="0" err="1" smtClean="0"/>
              <a:t>Vouvakis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87640" y="1521909"/>
            <a:ext cx="4430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Times New Roman" panose="02020603050405020304" pitchFamily="18" charset="0"/>
              </a:rPr>
              <a:t>Intelligent Tactical Vest – WPI SDP 2011, This vest monitors for ballistic impacts and calls for help. Identical functionality to S911 model below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6788" y="1341537"/>
            <a:ext cx="5420850" cy="4054110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vest tra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4" y="2721417"/>
            <a:ext cx="1828835" cy="25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244958" y="3960136"/>
            <a:ext cx="277350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79334" y="3094965"/>
            <a:ext cx="320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S-911 Vest, </a:t>
            </a:r>
            <a:r>
              <a:rPr lang="en-US" dirty="0" err="1" smtClean="0">
                <a:cs typeface="Times New Roman" panose="02020603050405020304" pitchFamily="18" charset="0"/>
              </a:rPr>
              <a:t>Laipac</a:t>
            </a:r>
            <a:r>
              <a:rPr lang="en-US" dirty="0" smtClean="0">
                <a:cs typeface="Times New Roman" panose="02020603050405020304" pitchFamily="18" charset="0"/>
              </a:rPr>
              <a:t> Technologies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64781" y="3535150"/>
            <a:ext cx="1903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 panose="02020603050405020304" pitchFamily="18" charset="0"/>
              </a:rPr>
              <a:t>Detects Ballistic Impacts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 panose="02020603050405020304" pitchFamily="18" charset="0"/>
              </a:rPr>
              <a:t>Sends GPS coordinates</a:t>
            </a:r>
          </a:p>
          <a:p>
            <a:endParaRPr lang="en-US" sz="1200" dirty="0">
              <a:latin typeface="+mj-lt"/>
            </a:endParaRPr>
          </a:p>
          <a:p>
            <a:endParaRPr lang="en-US" sz="1200" dirty="0" smtClean="0"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3047" y="6558196"/>
            <a:ext cx="330852" cy="299804"/>
          </a:xfrm>
          <a:prstGeom prst="rect">
            <a:avLst/>
          </a:prstGeom>
          <a:solidFill>
            <a:srgbClr val="881C1C"/>
          </a:solidFill>
          <a:ln>
            <a:solidFill>
              <a:srgbClr val="88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68680" y="3910660"/>
            <a:ext cx="4638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Army Research has developed ear buds to track head impacts (Not official, nor is there any data available). 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6633570" y="1731227"/>
            <a:ext cx="5000065" cy="3131616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http://cdn.ecoustics.com/db0/wblob/17BA35E873D594/630/2A569/CGzxZEEn2xPk6ni3La0webwLuMMw5ynCKpCl_GB-ozk/5575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70" y="2008650"/>
            <a:ext cx="2857289" cy="179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" y="464571"/>
            <a:ext cx="1135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Market Solutions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" y="1110901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82547" y="5614486"/>
            <a:ext cx="100299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Current solutions do not monitor the forces seen at the body due to explosions.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627754"/>
              </p:ext>
            </p:extLst>
          </p:nvPr>
        </p:nvGraphicFramePr>
        <p:xfrm>
          <a:off x="11406923" y="471243"/>
          <a:ext cx="589325" cy="667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Image" r:id="rId6" imgW="4066560" imgH="4609440" progId="Photoshop.Image.9">
                  <p:embed/>
                </p:oleObj>
              </mc:Choice>
              <mc:Fallback>
                <p:oleObj name="Image" r:id="rId6" imgW="4066560" imgH="460944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06923" y="471243"/>
                        <a:ext cx="589325" cy="667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9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8243" y="1239577"/>
            <a:ext cx="38071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Input </a:t>
            </a:r>
            <a:r>
              <a:rPr lang="en-US" dirty="0" smtClean="0">
                <a:cs typeface="Times New Roman" panose="02020603050405020304" pitchFamily="18" charset="0"/>
              </a:rPr>
              <a:t>Sensing: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Piezoelectric Film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Accelerometers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Discrete Pressure Sensors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Data </a:t>
            </a:r>
            <a:r>
              <a:rPr lang="en-US" dirty="0" smtClean="0">
                <a:cs typeface="Times New Roman" panose="02020603050405020304" pitchFamily="18" charset="0"/>
              </a:rPr>
              <a:t>Transmission: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Bluetooth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RFID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Wired</a:t>
            </a:r>
          </a:p>
          <a:p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Monitoring: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External Pressure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Monitor Blood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Monitor Blood Oxygen </a:t>
            </a:r>
            <a:r>
              <a:rPr lang="en-US" dirty="0" smtClean="0">
                <a:cs typeface="Times New Roman" panose="02020603050405020304" pitchFamily="18" charset="0"/>
              </a:rPr>
              <a:t>Levels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90287"/>
            <a:ext cx="114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Design/Solution Alternatives: Hardware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22743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78" name="Picture 26" descr="PZ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67047"/>
            <a:ext cx="19812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1" name="Picture 29" descr="Memsic 2125 Dual-axis Accelerometer from Parallax Inc. (#2801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09" y="1239577"/>
            <a:ext cx="1464880" cy="146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Integrated Relative Pressure Sens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01" y="1217751"/>
            <a:ext cx="1775582" cy="17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6" name="Picture 34" descr="http://media.cirrusmedia.com.au/EN_Media_Library/P3452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41" y="2704457"/>
            <a:ext cx="1996925" cy="19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8" name="Picture 36" descr="http://www.technologyblogged.com/wp-content/uploads/2013/07/RFID-Chip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06" y="2921085"/>
            <a:ext cx="1649054" cy="16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0" name="Picture 38" descr="http://www.northcoteelectrical.co.nz/uploads/7/1/2/1/7121976/4201240_ori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34" y="2871712"/>
            <a:ext cx="2303916" cy="16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3058" y="5385382"/>
            <a:ext cx="988588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We are </a:t>
            </a:r>
            <a:r>
              <a:rPr lang="en-US" sz="2000" dirty="0" smtClean="0">
                <a:cs typeface="Times New Roman" panose="02020603050405020304" pitchFamily="18" charset="0"/>
              </a:rPr>
              <a:t>planning </a:t>
            </a:r>
            <a:r>
              <a:rPr lang="en-US" sz="2000" dirty="0">
                <a:cs typeface="Times New Roman" panose="02020603050405020304" pitchFamily="18" charset="0"/>
              </a:rPr>
              <a:t>to use </a:t>
            </a:r>
            <a:r>
              <a:rPr lang="en-US" sz="2000" dirty="0" err="1">
                <a:cs typeface="Times New Roman" panose="02020603050405020304" pitchFamily="18" charset="0"/>
              </a:rPr>
              <a:t>Piezo</a:t>
            </a:r>
            <a:r>
              <a:rPr lang="en-US" sz="2000" dirty="0">
                <a:cs typeface="Times New Roman" panose="02020603050405020304" pitchFamily="18" charset="0"/>
              </a:rPr>
              <a:t> film as sensors to monitor pressure applied to the body externally. An effective calibration strategy has to be implemented.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627754"/>
              </p:ext>
            </p:extLst>
          </p:nvPr>
        </p:nvGraphicFramePr>
        <p:xfrm>
          <a:off x="11406923" y="471243"/>
          <a:ext cx="589325" cy="667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Image" r:id="rId10" imgW="4066560" imgH="4609440" progId="Photoshop.Image.9">
                  <p:embed/>
                </p:oleObj>
              </mc:Choice>
              <mc:Fallback>
                <p:oleObj name="Image" r:id="rId10" imgW="4066560" imgH="460944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406923" y="471243"/>
                        <a:ext cx="589325" cy="667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66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523642"/>
            <a:ext cx="89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Design/Solution Alternatives: Software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023" y="1404365"/>
            <a:ext cx="416065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Times New Roman" panose="02020603050405020304" pitchFamily="18" charset="0"/>
              </a:rPr>
              <a:t>Application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Windows Based (Non Cloud Based)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Windows Based (Cloud Based)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Android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Windows 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JAVA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ASP.NET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cs typeface="Times New Roman" panose="02020603050405020304" pitchFamily="18" charset="0"/>
              </a:rPr>
              <a:t>PostgreSQL</a:t>
            </a:r>
            <a:endParaRPr lang="en-US" sz="2000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SQL Server (MS)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MySQL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780" y="510761"/>
            <a:ext cx="770220" cy="715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87" y="121944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 descr="http://www.att.com/wireless/iphone/assets/iphone-4s-devic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448" y="1336766"/>
            <a:ext cx="2460303" cy="27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thoughtsoncloud.com/wp-content/uploads/2014/03/What-is-cloud-comput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7" y="1284401"/>
            <a:ext cx="2956018" cy="220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crackberry.com/sites/crackberry.com/files/styles/large/public/topic_images/2013/ANDROID.png?itok=xhm7jax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809" y="2386948"/>
            <a:ext cx="3058989" cy="30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798" y="3815537"/>
            <a:ext cx="1067601" cy="2094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469" y="5344155"/>
            <a:ext cx="791595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W</a:t>
            </a:r>
            <a:r>
              <a:rPr lang="en-US" sz="2000" dirty="0" smtClean="0">
                <a:cs typeface="Times New Roman" panose="02020603050405020304" pitchFamily="18" charset="0"/>
              </a:rPr>
              <a:t>e are planning to implement a cloud based backend/end point, using JAVA, for a Windows application and an Android mobile app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2" name="Picture 8" descr="http://img1.wikia.nocookie.net/__cb20120901002121/logopedia/images/1/1f/Windows_XP_2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87" y="3569388"/>
            <a:ext cx="1753363" cy="16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13628" y="6492875"/>
            <a:ext cx="4822804" cy="365125"/>
          </a:xfrm>
        </p:spPr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757" y="1751172"/>
            <a:ext cx="973631" cy="84918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422" y="2745332"/>
            <a:ext cx="1017809" cy="9144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lum bright="14000"/>
          </a:blip>
          <a:stretch>
            <a:fillRect/>
          </a:stretch>
        </p:blipFill>
        <p:spPr>
          <a:xfrm>
            <a:off x="11011966" y="3775551"/>
            <a:ext cx="871157" cy="871157"/>
          </a:xfrm>
          <a:prstGeom prst="rect">
            <a:avLst/>
          </a:prstGeom>
        </p:spPr>
      </p:pic>
      <p:pic>
        <p:nvPicPr>
          <p:cNvPr id="68" name="Picture 1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1208" y="4804173"/>
            <a:ext cx="813405" cy="806949"/>
          </a:xfrm>
          <a:prstGeom prst="rect">
            <a:avLst/>
          </a:prstGeom>
        </p:spPr>
      </p:pic>
      <p:sp>
        <p:nvSpPr>
          <p:cNvPr id="69" name="TextBox 137"/>
          <p:cNvSpPr txBox="1"/>
          <p:nvPr/>
        </p:nvSpPr>
        <p:spPr>
          <a:xfrm>
            <a:off x="11099087" y="524375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</a:t>
            </a:r>
            <a:endParaRPr lang="en-US" dirty="0"/>
          </a:p>
        </p:txBody>
      </p:sp>
      <p:sp>
        <p:nvSpPr>
          <p:cNvPr id="87" name="TextBox 138"/>
          <p:cNvSpPr txBox="1"/>
          <p:nvPr/>
        </p:nvSpPr>
        <p:spPr>
          <a:xfrm>
            <a:off x="11098821" y="3290437"/>
            <a:ext cx="69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Fabio</a:t>
            </a:r>
            <a:endParaRPr lang="en-US" dirty="0"/>
          </a:p>
        </p:txBody>
      </p:sp>
      <p:sp>
        <p:nvSpPr>
          <p:cNvPr id="94" name="TextBox 139"/>
          <p:cNvSpPr txBox="1"/>
          <p:nvPr/>
        </p:nvSpPr>
        <p:spPr>
          <a:xfrm>
            <a:off x="11075834" y="4241678"/>
            <a:ext cx="737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Aysha</a:t>
            </a:r>
            <a:endParaRPr lang="en-US" dirty="0"/>
          </a:p>
        </p:txBody>
      </p:sp>
      <p:sp>
        <p:nvSpPr>
          <p:cNvPr id="95" name="TextBox 140"/>
          <p:cNvSpPr txBox="1"/>
          <p:nvPr/>
        </p:nvSpPr>
        <p:spPr>
          <a:xfrm>
            <a:off x="11141100" y="2220439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Josh</a:t>
            </a:r>
            <a:endParaRPr lang="en-US" dirty="0"/>
          </a:p>
        </p:txBody>
      </p:sp>
      <p:grpSp>
        <p:nvGrpSpPr>
          <p:cNvPr id="51" name="Group 4"/>
          <p:cNvGrpSpPr/>
          <p:nvPr/>
        </p:nvGrpSpPr>
        <p:grpSpPr>
          <a:xfrm>
            <a:off x="1727286" y="1659471"/>
            <a:ext cx="8436310" cy="4232159"/>
            <a:chOff x="635267" y="1130624"/>
            <a:chExt cx="10101932" cy="5485026"/>
          </a:xfrm>
        </p:grpSpPr>
        <p:sp>
          <p:nvSpPr>
            <p:cNvPr id="2" name="Rectangle 5"/>
            <p:cNvSpPr/>
            <p:nvPr/>
          </p:nvSpPr>
          <p:spPr>
            <a:xfrm>
              <a:off x="635267" y="1401856"/>
              <a:ext cx="4572000" cy="2286000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8"/>
            <p:cNvSpPr/>
            <p:nvPr/>
          </p:nvSpPr>
          <p:spPr>
            <a:xfrm>
              <a:off x="6128393" y="1401856"/>
              <a:ext cx="4572000" cy="2286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9"/>
            <p:cNvSpPr/>
            <p:nvPr/>
          </p:nvSpPr>
          <p:spPr>
            <a:xfrm>
              <a:off x="635267" y="4329650"/>
              <a:ext cx="4572000" cy="2286000"/>
            </a:xfrm>
            <a:prstGeom prst="rect">
              <a:avLst/>
            </a:prstGeom>
            <a:solidFill>
              <a:srgbClr val="80F88B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2"/>
            <p:cNvSpPr/>
            <p:nvPr/>
          </p:nvSpPr>
          <p:spPr>
            <a:xfrm>
              <a:off x="6165199" y="4329650"/>
              <a:ext cx="4572000" cy="2286000"/>
            </a:xfrm>
            <a:prstGeom prst="rect">
              <a:avLst/>
            </a:prstGeom>
            <a:solidFill>
              <a:srgbClr val="FF5B5B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13"/>
            <p:cNvCxnSpPr>
              <a:stCxn id="2" idx="3"/>
              <a:endCxn id="8" idx="1"/>
            </p:cNvCxnSpPr>
            <p:nvPr/>
          </p:nvCxnSpPr>
          <p:spPr>
            <a:xfrm>
              <a:off x="5207267" y="2544856"/>
              <a:ext cx="921126" cy="0"/>
            </a:xfrm>
            <a:prstGeom prst="straightConnector1">
              <a:avLst/>
            </a:prstGeom>
            <a:ln w="508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14"/>
            <p:cNvSpPr/>
            <p:nvPr/>
          </p:nvSpPr>
          <p:spPr>
            <a:xfrm>
              <a:off x="3220919" y="2805364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 to D Processing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15"/>
            <p:cNvSpPr/>
            <p:nvPr/>
          </p:nvSpPr>
          <p:spPr>
            <a:xfrm>
              <a:off x="810278" y="1823616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Piezo</a:t>
              </a:r>
              <a:r>
                <a:rPr lang="en-US" dirty="0" smtClean="0">
                  <a:solidFill>
                    <a:schemeClr val="tx1"/>
                  </a:solidFill>
                </a:rPr>
                <a:t> Film Sensor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16"/>
            <p:cNvSpPr/>
            <p:nvPr/>
          </p:nvSpPr>
          <p:spPr>
            <a:xfrm>
              <a:off x="3227655" y="1819565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Amplification/Filtering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17"/>
            <p:cNvCxnSpPr>
              <a:stCxn id="38" idx="3"/>
              <a:endCxn id="39" idx="1"/>
            </p:cNvCxnSpPr>
            <p:nvPr/>
          </p:nvCxnSpPr>
          <p:spPr>
            <a:xfrm flipV="1">
              <a:off x="2639079" y="2185326"/>
              <a:ext cx="588576" cy="4051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18"/>
            <p:cNvSpPr/>
            <p:nvPr/>
          </p:nvSpPr>
          <p:spPr>
            <a:xfrm>
              <a:off x="8708681" y="1813335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Store Data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19"/>
            <p:cNvSpPr/>
            <p:nvPr/>
          </p:nvSpPr>
          <p:spPr>
            <a:xfrm>
              <a:off x="6291304" y="1825829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Input Data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93"/>
            <p:cNvSpPr/>
            <p:nvPr/>
          </p:nvSpPr>
          <p:spPr>
            <a:xfrm>
              <a:off x="1559185" y="4092051"/>
              <a:ext cx="2724164" cy="5486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tx1"/>
                  </a:solidFill>
                </a:rPr>
                <a:t>Android </a:t>
              </a:r>
              <a:r>
                <a:rPr lang="en-US" i="1" dirty="0" smtClean="0">
                  <a:solidFill>
                    <a:schemeClr val="tx1"/>
                  </a:solidFill>
                </a:rPr>
                <a:t>Application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7" name="Rectangle 93"/>
            <p:cNvSpPr/>
            <p:nvPr/>
          </p:nvSpPr>
          <p:spPr>
            <a:xfrm>
              <a:off x="1559185" y="1130624"/>
              <a:ext cx="2724164" cy="5486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chemeClr val="tx1"/>
                  </a:solidFill>
                </a:rPr>
                <a:t>Sensing, Signal Processing, and </a:t>
              </a:r>
              <a:r>
                <a:rPr lang="en-US" sz="1400" i="1" dirty="0" smtClean="0">
                  <a:solidFill>
                    <a:schemeClr val="tx1"/>
                  </a:solidFill>
                </a:rPr>
                <a:t>Power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16"/>
            <p:cNvSpPr/>
            <p:nvPr/>
          </p:nvSpPr>
          <p:spPr>
            <a:xfrm>
              <a:off x="909650" y="4747729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Graphical Data View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16"/>
            <p:cNvSpPr/>
            <p:nvPr/>
          </p:nvSpPr>
          <p:spPr>
            <a:xfrm>
              <a:off x="3032927" y="4747729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UI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16"/>
            <p:cNvSpPr/>
            <p:nvPr/>
          </p:nvSpPr>
          <p:spPr>
            <a:xfrm>
              <a:off x="1928885" y="5716847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 Endpoint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112"/>
            <p:cNvSpPr/>
            <p:nvPr/>
          </p:nvSpPr>
          <p:spPr>
            <a:xfrm>
              <a:off x="7110249" y="4092052"/>
              <a:ext cx="2724164" cy="5384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smtClean="0">
                  <a:solidFill>
                    <a:schemeClr val="tx1"/>
                  </a:solidFill>
                </a:rPr>
                <a:t>Windows </a:t>
              </a:r>
              <a:r>
                <a:rPr lang="en-US" i="1" dirty="0" smtClean="0">
                  <a:solidFill>
                    <a:schemeClr val="tx1"/>
                  </a:solidFill>
                </a:rPr>
                <a:t>Application</a:t>
              </a:r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16"/>
            <p:cNvSpPr/>
            <p:nvPr/>
          </p:nvSpPr>
          <p:spPr>
            <a:xfrm>
              <a:off x="6468094" y="4780753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Graphical Data View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16"/>
            <p:cNvSpPr/>
            <p:nvPr/>
          </p:nvSpPr>
          <p:spPr>
            <a:xfrm>
              <a:off x="8577117" y="4785638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UI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16"/>
            <p:cNvSpPr/>
            <p:nvPr/>
          </p:nvSpPr>
          <p:spPr>
            <a:xfrm>
              <a:off x="8594293" y="5761446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Device</a:t>
              </a:r>
              <a:r>
                <a:rPr lang="en-US">
                  <a:solidFill>
                    <a:schemeClr val="tx1"/>
                  </a:solidFill>
                </a:rPr>
                <a:t> Settings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93"/>
            <p:cNvSpPr/>
            <p:nvPr/>
          </p:nvSpPr>
          <p:spPr>
            <a:xfrm>
              <a:off x="7110249" y="1130624"/>
              <a:ext cx="2724164" cy="5486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Transmission/Storage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1" name="Straight Arrow Connector 31"/>
            <p:cNvCxnSpPr/>
            <p:nvPr/>
          </p:nvCxnSpPr>
          <p:spPr>
            <a:xfrm flipV="1">
              <a:off x="8120104" y="2175305"/>
              <a:ext cx="588577" cy="4051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124"/>
            <p:cNvCxnSpPr/>
            <p:nvPr/>
          </p:nvCxnSpPr>
          <p:spPr>
            <a:xfrm flipH="1" flipV="1">
              <a:off x="1824051" y="5483782"/>
              <a:ext cx="104834" cy="244197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125"/>
            <p:cNvCxnSpPr/>
            <p:nvPr/>
          </p:nvCxnSpPr>
          <p:spPr>
            <a:xfrm flipV="1">
              <a:off x="3760768" y="5463520"/>
              <a:ext cx="103803" cy="242472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126"/>
            <p:cNvCxnSpPr>
              <a:endCxn id="56" idx="2"/>
            </p:cNvCxnSpPr>
            <p:nvPr/>
          </p:nvCxnSpPr>
          <p:spPr>
            <a:xfrm flipV="1">
              <a:off x="7382494" y="5512273"/>
              <a:ext cx="1" cy="248141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127"/>
            <p:cNvCxnSpPr/>
            <p:nvPr/>
          </p:nvCxnSpPr>
          <p:spPr>
            <a:xfrm flipV="1">
              <a:off x="8259214" y="5514649"/>
              <a:ext cx="335079" cy="242989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128"/>
            <p:cNvCxnSpPr/>
            <p:nvPr/>
          </p:nvCxnSpPr>
          <p:spPr>
            <a:xfrm flipV="1">
              <a:off x="3757685" y="6120791"/>
              <a:ext cx="2633151" cy="801"/>
            </a:xfrm>
            <a:prstGeom prst="straightConnector1">
              <a:avLst/>
            </a:prstGeom>
            <a:ln w="508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16"/>
            <p:cNvSpPr/>
            <p:nvPr/>
          </p:nvSpPr>
          <p:spPr>
            <a:xfrm>
              <a:off x="6441194" y="5745791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Backend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8" name="Straight Arrow Connector 134"/>
            <p:cNvCxnSpPr/>
            <p:nvPr/>
          </p:nvCxnSpPr>
          <p:spPr>
            <a:xfrm flipH="1">
              <a:off x="3744733" y="6120792"/>
              <a:ext cx="921126" cy="0"/>
            </a:xfrm>
            <a:prstGeom prst="straightConnector1">
              <a:avLst/>
            </a:prstGeom>
            <a:ln w="508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135"/>
            <p:cNvCxnSpPr/>
            <p:nvPr/>
          </p:nvCxnSpPr>
          <p:spPr>
            <a:xfrm>
              <a:off x="8269994" y="6145943"/>
              <a:ext cx="335079" cy="1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13"/>
            <p:cNvSpPr/>
            <p:nvPr/>
          </p:nvSpPr>
          <p:spPr>
            <a:xfrm>
              <a:off x="7553962" y="2811927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Transmit Data </a:t>
              </a:r>
              <a:r>
                <a:rPr lang="en-US" smtClean="0">
                  <a:solidFill>
                    <a:schemeClr val="tx1"/>
                  </a:solidFill>
                </a:rPr>
                <a:t>to apps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2" name="Rectangle 49"/>
            <p:cNvSpPr/>
            <p:nvPr/>
          </p:nvSpPr>
          <p:spPr>
            <a:xfrm>
              <a:off x="808185" y="2805364"/>
              <a:ext cx="1828800" cy="7315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8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Power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Arrow Connector 51"/>
            <p:cNvCxnSpPr>
              <a:stCxn id="39" idx="2"/>
            </p:cNvCxnSpPr>
            <p:nvPr/>
          </p:nvCxnSpPr>
          <p:spPr>
            <a:xfrm>
              <a:off x="4142054" y="2551085"/>
              <a:ext cx="0" cy="237599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52"/>
            <p:cNvCxnSpPr/>
            <p:nvPr/>
          </p:nvCxnSpPr>
          <p:spPr>
            <a:xfrm flipV="1">
              <a:off x="2636985" y="2536939"/>
              <a:ext cx="590670" cy="268425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54"/>
            <p:cNvCxnSpPr>
              <a:endCxn id="34" idx="1"/>
            </p:cNvCxnSpPr>
            <p:nvPr/>
          </p:nvCxnSpPr>
          <p:spPr>
            <a:xfrm flipV="1">
              <a:off x="2625932" y="3171125"/>
              <a:ext cx="594987" cy="28960"/>
            </a:xfrm>
            <a:prstGeom prst="straightConnector1">
              <a:avLst/>
            </a:prstGeom>
            <a:ln w="38100">
              <a:solidFill>
                <a:srgbClr val="881C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35017" y="472183"/>
            <a:ext cx="1121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Solution: Block Diagram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80786" y="2473262"/>
            <a:ext cx="1190907" cy="0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5017" y="228086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cxnSp>
        <p:nvCxnSpPr>
          <p:cNvPr id="92" name="Straight Arrow Connector 91"/>
          <p:cNvCxnSpPr>
            <a:endCxn id="97" idx="3"/>
          </p:cNvCxnSpPr>
          <p:nvPr/>
        </p:nvCxnSpPr>
        <p:spPr>
          <a:xfrm flipH="1">
            <a:off x="986119" y="4809681"/>
            <a:ext cx="741168" cy="538404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0026" y="516341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 flipV="1">
            <a:off x="1275145" y="6012900"/>
            <a:ext cx="5086492" cy="45719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 rot="5400000">
            <a:off x="6308746" y="5967713"/>
            <a:ext cx="135297" cy="46523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Arrow Connector 103"/>
          <p:cNvCxnSpPr/>
          <p:nvPr/>
        </p:nvCxnSpPr>
        <p:spPr>
          <a:xfrm flipH="1" flipV="1">
            <a:off x="986119" y="5509805"/>
            <a:ext cx="289026" cy="540724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5545449" y="3659769"/>
            <a:ext cx="769248" cy="541659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6334677" y="3653491"/>
            <a:ext cx="206508" cy="472465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1589" y="463045"/>
            <a:ext cx="705697" cy="655469"/>
          </a:xfrm>
          <a:prstGeom prst="rect">
            <a:avLst/>
          </a:prstGeom>
        </p:spPr>
      </p:pic>
      <p:cxnSp>
        <p:nvCxnSpPr>
          <p:cNvPr id="64" name="Straight Arrow Connector 63"/>
          <p:cNvCxnSpPr>
            <a:endCxn id="96" idx="0"/>
          </p:cNvCxnSpPr>
          <p:nvPr/>
        </p:nvCxnSpPr>
        <p:spPr>
          <a:xfrm flipH="1">
            <a:off x="8268849" y="2600354"/>
            <a:ext cx="200694" cy="356384"/>
          </a:xfrm>
          <a:prstGeom prst="straightConnector1">
            <a:avLst/>
          </a:prstGeom>
          <a:ln w="381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0" y="111925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3"/>
          <p:cNvCxnSpPr/>
          <p:nvPr/>
        </p:nvCxnSpPr>
        <p:spPr>
          <a:xfrm>
            <a:off x="2726348" y="3775551"/>
            <a:ext cx="3145063" cy="0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3"/>
          <p:cNvCxnSpPr/>
          <p:nvPr/>
        </p:nvCxnSpPr>
        <p:spPr>
          <a:xfrm flipV="1">
            <a:off x="5733535" y="2938804"/>
            <a:ext cx="628102" cy="836748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"/>
          <p:cNvCxnSpPr/>
          <p:nvPr/>
        </p:nvCxnSpPr>
        <p:spPr>
          <a:xfrm>
            <a:off x="2720061" y="3516103"/>
            <a:ext cx="17520" cy="259448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3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498854"/>
            <a:ext cx="89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 1: Overview/Work Plan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638" y="466129"/>
            <a:ext cx="746124" cy="693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915" y="1309589"/>
            <a:ext cx="6438263" cy="34778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Calibrate </a:t>
            </a:r>
            <a:r>
              <a:rPr lang="en-US" sz="2000" dirty="0" err="1" smtClean="0"/>
              <a:t>Piezo</a:t>
            </a:r>
            <a:r>
              <a:rPr lang="en-US" sz="2000" dirty="0" smtClean="0"/>
              <a:t> </a:t>
            </a:r>
            <a:r>
              <a:rPr lang="en-US" sz="2000" dirty="0"/>
              <a:t>Input vs Output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Measure voltage response to known input pressure/force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Shock Tube generates a focused settable pressure wave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Determine Ideal Patch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Determine input threshold over which to save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Review current research on harmful pressure wave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 and build power supply and amplification circuitry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Integrate A to D </a:t>
            </a:r>
            <a:r>
              <a:rPr lang="en-US" sz="2000" dirty="0" smtClean="0"/>
              <a:t>converter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367782" y="5237599"/>
            <a:ext cx="2651237" cy="680162"/>
          </a:xfrm>
          <a:prstGeom prst="rect">
            <a:avLst/>
          </a:prstGeom>
          <a:solidFill>
            <a:schemeClr val="bg1"/>
          </a:solidFill>
          <a:ln w="15875"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Calibration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42047" y="5237599"/>
            <a:ext cx="2651237" cy="680162"/>
          </a:xfrm>
          <a:prstGeom prst="rect">
            <a:avLst/>
          </a:prstGeom>
          <a:solidFill>
            <a:schemeClr val="bg1"/>
          </a:solidFill>
          <a:ln w="15875"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Amplification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91967" y="5237599"/>
            <a:ext cx="2651237" cy="680162"/>
          </a:xfrm>
          <a:prstGeom prst="rect">
            <a:avLst/>
          </a:prstGeom>
          <a:solidFill>
            <a:schemeClr val="bg1"/>
          </a:solidFill>
          <a:ln w="15875"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Analog to Digital Conversion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endCxn id="24" idx="1"/>
          </p:cNvCxnSpPr>
          <p:nvPr/>
        </p:nvCxnSpPr>
        <p:spPr>
          <a:xfrm flipV="1">
            <a:off x="3019019" y="5577680"/>
            <a:ext cx="423028" cy="4876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5" idx="1"/>
          </p:cNvCxnSpPr>
          <p:nvPr/>
        </p:nvCxnSpPr>
        <p:spPr>
          <a:xfrm>
            <a:off x="6093284" y="5577680"/>
            <a:ext cx="398683" cy="0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143204" y="5577680"/>
            <a:ext cx="423029" cy="0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566233" y="5381440"/>
            <a:ext cx="172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Output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6" descr="PZ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89" y="1849125"/>
            <a:ext cx="4271058" cy="246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2" name="TextBox 3"/>
          <p:cNvSpPr txBox="1"/>
          <p:nvPr/>
        </p:nvSpPr>
        <p:spPr>
          <a:xfrm>
            <a:off x="98620" y="1281167"/>
            <a:ext cx="8321933" cy="3170099"/>
          </a:xfrm>
          <a:prstGeom prst="rect">
            <a:avLst/>
          </a:prstGeom>
          <a:ln w="15875">
            <a:noFill/>
          </a:ln>
        </p:spPr>
        <p:txBody>
          <a:bodyPr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Signal from each sensor is collected by the microcontroller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 main logic receives the data and stores it in chronological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 stored data is polled to external device for </a:t>
            </a:r>
            <a:r>
              <a:rPr lang="en-US" sz="2000" dirty="0" smtClean="0">
                <a:solidFill>
                  <a:srgbClr val="000000"/>
                </a:solidFill>
              </a:rPr>
              <a:t>visualization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Design </a:t>
            </a:r>
            <a:r>
              <a:rPr lang="en-US" sz="2000" dirty="0" smtClean="0">
                <a:solidFill>
                  <a:srgbClr val="000000"/>
                </a:solidFill>
              </a:rPr>
              <a:t>possibilities: 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Ideal implementation would have individual </a:t>
            </a:r>
            <a:r>
              <a:rPr lang="en-US" sz="2000" dirty="0" smtClean="0">
                <a:solidFill>
                  <a:srgbClr val="000000"/>
                </a:solidFill>
              </a:rPr>
              <a:t>wireless sensors </a:t>
            </a:r>
            <a:r>
              <a:rPr lang="en-US" sz="2000" dirty="0">
                <a:solidFill>
                  <a:srgbClr val="000000"/>
                </a:solidFill>
              </a:rPr>
              <a:t>conneted to a single hub--this </a:t>
            </a:r>
            <a:r>
              <a:rPr lang="en-US" sz="2000" dirty="0" smtClean="0">
                <a:solidFill>
                  <a:srgbClr val="000000"/>
                </a:solidFill>
              </a:rPr>
              <a:t>could </a:t>
            </a:r>
            <a:r>
              <a:rPr lang="en-US" sz="2000" dirty="0">
                <a:solidFill>
                  <a:srgbClr val="000000"/>
                </a:solidFill>
              </a:rPr>
              <a:t>impact reliability as orientation </a:t>
            </a:r>
            <a:r>
              <a:rPr lang="en-US" sz="2000" dirty="0" smtClean="0">
                <a:solidFill>
                  <a:srgbClr val="000000"/>
                </a:solidFill>
              </a:rPr>
              <a:t>of </a:t>
            </a:r>
            <a:r>
              <a:rPr lang="en-US" sz="2000" dirty="0">
                <a:solidFill>
                  <a:srgbClr val="000000"/>
                </a:solidFill>
              </a:rPr>
              <a:t>the antennas and </a:t>
            </a:r>
            <a:r>
              <a:rPr lang="en-US" sz="2000" dirty="0" smtClean="0">
                <a:solidFill>
                  <a:srgbClr val="000000"/>
                </a:solidFill>
              </a:rPr>
              <a:t>body </a:t>
            </a:r>
            <a:r>
              <a:rPr lang="en-US" sz="2000" dirty="0">
                <a:solidFill>
                  <a:srgbClr val="000000"/>
                </a:solidFill>
              </a:rPr>
              <a:t>attenuation could impair transfer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Wired </a:t>
            </a:r>
            <a:r>
              <a:rPr lang="en-US" sz="2000" dirty="0">
                <a:solidFill>
                  <a:srgbClr val="000000"/>
                </a:solidFill>
              </a:rPr>
              <a:t>connection between the A/D and the storage device--Reduces design complexity, </a:t>
            </a:r>
            <a:r>
              <a:rPr lang="en-US" sz="2000" dirty="0" smtClean="0">
                <a:solidFill>
                  <a:srgbClr val="000000"/>
                </a:solidFill>
              </a:rPr>
              <a:t>but has some physical design shortcomings.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479939"/>
            <a:ext cx="1121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 2: Overview/Work Plan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939" y="486591"/>
            <a:ext cx="709061" cy="658594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>
          <a:xfrm>
            <a:off x="330113" y="5318621"/>
            <a:ext cx="2651237" cy="680162"/>
          </a:xfrm>
          <a:prstGeom prst="rect">
            <a:avLst/>
          </a:prstGeom>
          <a:solidFill>
            <a:schemeClr val="bg1"/>
          </a:solidFill>
          <a:ln w="15875"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Input From A to 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3433989" y="5318621"/>
            <a:ext cx="2651237" cy="680162"/>
          </a:xfrm>
          <a:prstGeom prst="rect">
            <a:avLst/>
          </a:prstGeom>
          <a:solidFill>
            <a:schemeClr val="bg1"/>
          </a:solidFill>
          <a:ln w="15875"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6537865" y="5314801"/>
            <a:ext cx="2651237" cy="680162"/>
          </a:xfrm>
          <a:prstGeom prst="rect">
            <a:avLst/>
          </a:prstGeom>
          <a:solidFill>
            <a:schemeClr val="bg1"/>
          </a:solidFill>
          <a:ln w="15875"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Output to Application Server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4"/>
          <p:cNvCxnSpPr/>
          <p:nvPr/>
        </p:nvCxnSpPr>
        <p:spPr>
          <a:xfrm flipV="1">
            <a:off x="3010961" y="5637114"/>
            <a:ext cx="423028" cy="4876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5"/>
          <p:cNvCxnSpPr/>
          <p:nvPr/>
        </p:nvCxnSpPr>
        <p:spPr>
          <a:xfrm flipV="1">
            <a:off x="6097587" y="5654882"/>
            <a:ext cx="423028" cy="4876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0" name="Picture 4" descr="https://gm1.ggpht.com/m1HsikJ5D1kM1RfiBqBNYneGwqCZhi4aOgGvFMrMu-DXqhpHsnN5Poj-22l94TqaJgacfCZGXwmmG3l-a7iZ2k9jUrqGuM-f-ESYYbNwrgw4zJ-qmFdQ6K9zzi42RXxpFg4qf4Xjj-Zfd_TCCYeYUBIXShfv5Hea5YzvtQVJroW8AebIf4cWBbYpvuLC64_qheVaR4eoeA1TtNCIeYdjkQeqHX6tSIfjC2eO8DEuHTUD0AYAYOafsQ0Zmxk-_hfizSjoyQG24zVMhP0U_S77oYViHws4xZwBLVKISAk0zXzW6xVUWFDLaf0c6iwnkJ3AH7ajhD7uCjec4tTGO5nPxDECq_WEF5WyTokDXwkK3IuwT5jkfQyCedWZFH3dZ0iK2tpbFxwHjFrxCw-LiahieIl-NVXdTNT6Zg-F7k4UkGpeEbJNdvpgv6gzQ_uHakbK9TC7p40upgR5n08OMtIQoGCLH4csr15DjunJ-Zz_GIgfeZvqgfPPE59Tg-fwuAqCsMixqkmdgRZLpGxVcDlTfR_bta_utPvihlp1HT2tmlJv5rkhLSkiOmi5uw8c73VJ2oxmsG72o-E=-w1600-h1000-l75-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474" y="2191214"/>
            <a:ext cx="3692729" cy="26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5" name="Picture 31" descr="http://warpcomputers.com/wp-content/uploads/2013/07/desktop-p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38" y="1406356"/>
            <a:ext cx="3704450" cy="37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638" y="1934682"/>
            <a:ext cx="585275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Tier 1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MySQL Database for long term data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Backend server: Java web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User interface: web-browser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Login required for data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Graphically represent data from USB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Display device history with graphical representation</a:t>
            </a:r>
          </a:p>
          <a:p>
            <a:endParaRPr lang="en-US" sz="2000" dirty="0" smtClean="0"/>
          </a:p>
          <a:p>
            <a:r>
              <a:rPr lang="en-US" sz="2000" b="1" dirty="0" smtClean="0"/>
              <a:t>Tier 2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User preferences / device settings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01714" y="5237599"/>
            <a:ext cx="2651237" cy="680162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0638" y="5375793"/>
            <a:ext cx="244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Login Credentials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322820" y="5237599"/>
            <a:ext cx="2651237" cy="680162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00738" y="5393014"/>
            <a:ext cx="244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Database Storage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67047" y="5236970"/>
            <a:ext cx="2651237" cy="680792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92459" y="5251831"/>
            <a:ext cx="188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Representation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189103" y="5232234"/>
            <a:ext cx="2651237" cy="685527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465380" y="5390331"/>
            <a:ext cx="244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Graphical Interface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075848" y="5582556"/>
            <a:ext cx="242561" cy="0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13336" y="5588374"/>
            <a:ext cx="242561" cy="0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952000" y="5595356"/>
            <a:ext cx="242561" cy="0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471102"/>
            <a:ext cx="89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 3: Overview/Work Plan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629241"/>
              </p:ext>
            </p:extLst>
          </p:nvPr>
        </p:nvGraphicFramePr>
        <p:xfrm>
          <a:off x="11667281" y="471103"/>
          <a:ext cx="524719" cy="676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Image" r:id="rId5" imgW="2548800" imgH="3287880" progId="Photoshop.Image.9">
                  <p:embed/>
                </p:oleObj>
              </mc:Choice>
              <mc:Fallback>
                <p:oleObj name="Image" r:id="rId5" imgW="2548800" imgH="328788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67281" y="471103"/>
                        <a:ext cx="524719" cy="676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80204" y="1257850"/>
            <a:ext cx="5676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Web Application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73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6" name="TextBox 1"/>
          <p:cNvSpPr txBox="1"/>
          <p:nvPr/>
        </p:nvSpPr>
        <p:spPr>
          <a:xfrm>
            <a:off x="360757" y="1238751"/>
            <a:ext cx="791368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Android Application</a:t>
            </a:r>
          </a:p>
          <a:p>
            <a:endParaRPr lang="en-US" sz="1100" dirty="0"/>
          </a:p>
          <a:p>
            <a:r>
              <a:rPr lang="en-US" b="1" dirty="0" smtClean="0"/>
              <a:t>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Calculates impact received at any point in time and on any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Collects impact received over a period of </a:t>
            </a:r>
            <a:r>
              <a:rPr lang="en-US" dirty="0" smtClean="0"/>
              <a:t>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Discovers and categorizes meaningful patterns in data</a:t>
            </a:r>
          </a:p>
          <a:p>
            <a:endParaRPr lang="en-US" b="1" dirty="0"/>
          </a:p>
          <a:p>
            <a:r>
              <a:rPr lang="en-US" b="1" dirty="0" smtClean="0"/>
              <a:t>Graphical User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Shows detailed </a:t>
            </a:r>
            <a:r>
              <a:rPr lang="en-US" dirty="0"/>
              <a:t>data </a:t>
            </a:r>
            <a:r>
              <a:rPr lang="en-US" dirty="0" smtClean="0"/>
              <a:t>on a selected region of body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Presents a trend graph of accumulated data over a selected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Visualizes comparison of impact received over time and on each region of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Allows user to share and export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Pushes alert messages when impact threshold is crossed to dangerous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60959"/>
              </p:ext>
            </p:extLst>
          </p:nvPr>
        </p:nvGraphicFramePr>
        <p:xfrm>
          <a:off x="11667281" y="469028"/>
          <a:ext cx="524719" cy="676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1" name="Image" r:id="rId3" imgW="2548800" imgH="3287880" progId="Photoshop.Image.9">
                  <p:embed/>
                </p:oleObj>
              </mc:Choice>
              <mc:Fallback>
                <p:oleObj name="Image" r:id="rId3" imgW="2548800" imgH="328788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67281" y="469028"/>
                        <a:ext cx="524719" cy="676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1" y="461604"/>
            <a:ext cx="1146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 4: Overview/Work Plan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372" y="1252597"/>
            <a:ext cx="2178254" cy="42036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757" y="5162451"/>
            <a:ext cx="2651237" cy="680162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from Web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5133" y="5168374"/>
            <a:ext cx="2651237" cy="680162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Statistics &amp; 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9510" y="5162451"/>
            <a:ext cx="2651237" cy="685527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52338" y="5315183"/>
            <a:ext cx="2448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Graphical User Interfac</a:t>
            </a:r>
            <a:r>
              <a:rPr lang="en-US" dirty="0"/>
              <a:t>e</a:t>
            </a:r>
          </a:p>
        </p:txBody>
      </p:sp>
      <p:cxnSp>
        <p:nvCxnSpPr>
          <p:cNvPr id="14" name="Straight Arrow Connector 13"/>
          <p:cNvCxnSpPr>
            <a:stCxn id="8" idx="3"/>
            <a:endCxn id="12" idx="1"/>
          </p:cNvCxnSpPr>
          <p:nvPr/>
        </p:nvCxnSpPr>
        <p:spPr>
          <a:xfrm>
            <a:off x="3011994" y="5502532"/>
            <a:ext cx="373139" cy="5923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40543" y="5505493"/>
            <a:ext cx="373139" cy="5923"/>
          </a:xfrm>
          <a:prstGeom prst="straightConnector1">
            <a:avLst/>
          </a:prstGeom>
          <a:ln w="50800">
            <a:solidFill>
              <a:srgbClr val="881C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388668" y="3708576"/>
            <a:ext cx="4823815" cy="2059954"/>
          </a:xfrm>
          <a:prstGeom prst="rect">
            <a:avLst/>
          </a:prstGeom>
          <a:solidFill>
            <a:srgbClr val="FF5B5B"/>
          </a:solidFill>
          <a:ln>
            <a:solidFill>
              <a:srgbClr val="FF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88668" y="1487607"/>
            <a:ext cx="4823815" cy="2059954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921" y="3713997"/>
            <a:ext cx="4823815" cy="2059954"/>
          </a:xfrm>
          <a:prstGeom prst="rect">
            <a:avLst/>
          </a:prstGeom>
          <a:solidFill>
            <a:srgbClr val="B4DE86"/>
          </a:solidFill>
          <a:ln>
            <a:solidFill>
              <a:srgbClr val="B4D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921" y="1487607"/>
            <a:ext cx="4823816" cy="20599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54695" y="1723234"/>
            <a:ext cx="4540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Block 1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Prototype of working piezoelectric module.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Functioning Signal Amplification. 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Analog To Digital Conversion. 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Specifications for clothing integration. </a:t>
            </a:r>
            <a:endParaRPr lang="en-US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1731" y="1640421"/>
            <a:ext cx="46776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Block 2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Prototype of working components: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Sensor to main logic connection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Prototype of main logic implementation</a:t>
            </a:r>
            <a:endParaRPr lang="en-US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Storage Device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Computer Connection </a:t>
            </a:r>
            <a:r>
              <a:rPr lang="en-US" dirty="0" smtClean="0"/>
              <a:t>scheme</a:t>
            </a:r>
            <a:endParaRPr lang="en-US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1731" y="3741769"/>
            <a:ext cx="43595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Block 3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Functioning Windows Web Application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Established Database Schema 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User Logins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Pre-Design for Data Display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Backend Server 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Analysis </a:t>
            </a:r>
            <a:r>
              <a:rPr lang="en-US" dirty="0" smtClean="0"/>
              <a:t>voltage-force/pressure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8738" y="3824560"/>
            <a:ext cx="34935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Block 4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Functioning Android Application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User Interface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Analysis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Display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Endpoint </a:t>
            </a:r>
            <a:r>
              <a:rPr lang="en-US" dirty="0" smtClean="0"/>
              <a:t>Server</a:t>
            </a:r>
            <a:endParaRPr lang="en-US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79297"/>
            <a:ext cx="1146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MDR Deliverables Presented At PDR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42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388668" y="3708576"/>
            <a:ext cx="4823815" cy="2059954"/>
          </a:xfrm>
          <a:prstGeom prst="rect">
            <a:avLst/>
          </a:prstGeom>
          <a:solidFill>
            <a:srgbClr val="FF5B5B"/>
          </a:solidFill>
          <a:ln>
            <a:solidFill>
              <a:srgbClr val="FF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88668" y="1487607"/>
            <a:ext cx="4823815" cy="2059954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921" y="3713997"/>
            <a:ext cx="4823815" cy="2059954"/>
          </a:xfrm>
          <a:prstGeom prst="rect">
            <a:avLst/>
          </a:prstGeom>
          <a:solidFill>
            <a:srgbClr val="B4DE86"/>
          </a:solidFill>
          <a:ln>
            <a:solidFill>
              <a:srgbClr val="B4D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921" y="1487607"/>
            <a:ext cx="4823816" cy="20599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54695" y="1723234"/>
            <a:ext cx="4540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Block 1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Prototype of working piezoelectric </a:t>
            </a:r>
            <a:r>
              <a:rPr lang="en-US" dirty="0" smtClean="0"/>
              <a:t>sensor.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Shock Tube for preliminary characterizations of sensors.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1731" y="3898166"/>
            <a:ext cx="41061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Block 3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Functioning Windows Web Application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Established Database Schema 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User Logins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Backend </a:t>
            </a:r>
            <a:r>
              <a:rPr lang="en-US" dirty="0"/>
              <a:t>Server </a:t>
            </a:r>
            <a:endParaRPr lang="en-US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4695" y="3898166"/>
            <a:ext cx="43726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Block 4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Processing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Display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Graphs/Charts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Multi-layer View for different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Data I/O Scheme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9297"/>
            <a:ext cx="1146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Actual MDR </a:t>
            </a:r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Deliverables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9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73" y="688622"/>
            <a:ext cx="2635027" cy="1224169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881C1C"/>
                </a:solidFill>
              </a:rPr>
              <a:t>(IMS)</a:t>
            </a:r>
            <a:endParaRPr lang="en-US" sz="8800" dirty="0">
              <a:solidFill>
                <a:srgbClr val="881C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2" descr="helmet.png (300×36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20" y="2291515"/>
            <a:ext cx="799131" cy="9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76" y="3263790"/>
            <a:ext cx="1908335" cy="1736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3449" y="5241355"/>
            <a:ext cx="109296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70140" y="3489466"/>
            <a:ext cx="447090" cy="47413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98020" y="4244274"/>
            <a:ext cx="419123" cy="43529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6" descr="http://www.wpclipart.com/computer/hardware/networking/Wireless_WiFi_symbol_B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31" y="4661920"/>
            <a:ext cx="792301" cy="5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45110" y="3489466"/>
            <a:ext cx="447090" cy="47413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45110" y="4252657"/>
            <a:ext cx="404057" cy="43529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24310" y="2952401"/>
            <a:ext cx="845830" cy="5370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16693" y="2306070"/>
            <a:ext cx="17477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Network of 4 modular sensors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6062159" y="5055340"/>
            <a:ext cx="487008" cy="234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76956" y="5280878"/>
            <a:ext cx="985203" cy="1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22963" y="4911546"/>
            <a:ext cx="18539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Data storage hub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17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58088" y="2565727"/>
            <a:ext cx="2878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Q&amp;A</a:t>
            </a:r>
            <a:endParaRPr lang="en-US" sz="5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2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8113" y="2710169"/>
            <a:ext cx="3798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ADDENDUM</a:t>
            </a:r>
            <a:endParaRPr lang="en-US" sz="5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98854"/>
            <a:ext cx="546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675112"/>
            <a:ext cx="9324847" cy="38410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7" name="Straight Connector 7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8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8854"/>
            <a:ext cx="51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Costs</a:t>
            </a:r>
            <a:endParaRPr lang="en-US" sz="5400" dirty="0"/>
          </a:p>
        </p:txBody>
      </p:sp>
      <p:sp>
        <p:nvSpPr>
          <p:cNvPr id="9" name="Rectangle 8"/>
          <p:cNvSpPr/>
          <p:nvPr/>
        </p:nvSpPr>
        <p:spPr>
          <a:xfrm>
            <a:off x="348806" y="2217218"/>
            <a:ext cx="5395083" cy="2856488"/>
          </a:xfrm>
          <a:prstGeom prst="rect">
            <a:avLst/>
          </a:prstGeom>
          <a:noFill/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9658" y="2701142"/>
            <a:ext cx="523337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partnered with the UMASS Polymer Science Division</a:t>
            </a:r>
            <a:endParaRPr lang="en-US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have offered to: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Fully fund our project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 Piezoelectric film to specifications we require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 ongoing support of the technology</a:t>
            </a:r>
            <a:endParaRPr lang="en-US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728025"/>
              </p:ext>
            </p:extLst>
          </p:nvPr>
        </p:nvGraphicFramePr>
        <p:xfrm>
          <a:off x="6016710" y="2217218"/>
          <a:ext cx="5598641" cy="2858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9990"/>
                <a:gridCol w="785774"/>
                <a:gridCol w="1817103"/>
                <a:gridCol w="785774"/>
              </a:tblGrid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Project Projected Cost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Amount (USD) Each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Analog to Digital Converter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$22.80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Analog Amplifier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$35.70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Cell Phone Battery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$7.90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Wireless Transmitter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$14.40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Wireless Reciever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PiezoFilm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$13.80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$138.00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PCB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$24.50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$98.00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Misc Costs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$100.00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$100.00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$426.80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8854"/>
            <a:ext cx="654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We Have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1697302" y="2048158"/>
            <a:ext cx="87022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Will we be able to calibrate sensors for our application?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we get access to a shock tube to simulate blasts?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Will useful data come from device prior to destruction?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data transmission platform will we ultimately use?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Or does make sense to store data on soldier for download later?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24</a:t>
            </a:fld>
            <a:endParaRPr lang="en-US" dirty="0"/>
          </a:p>
        </p:txBody>
      </p:sp>
      <p:cxnSp>
        <p:nvCxnSpPr>
          <p:cNvPr id="7" name="Straight Connector 7"/>
          <p:cNvCxnSpPr/>
          <p:nvPr/>
        </p:nvCxnSpPr>
        <p:spPr>
          <a:xfrm>
            <a:off x="0" y="114518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1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494" y="923194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Possible approaches for data transfer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494" y="2471473"/>
            <a:ext cx="10109200" cy="175432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RFID (i.e. ST </a:t>
            </a:r>
            <a:r>
              <a:rPr lang="en-US" dirty="0">
                <a:latin typeface="Calibri" charset="0"/>
              </a:rPr>
              <a:t>M24LR04E-R, or UHF RFID)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IEEE 802.15.4 (multipoint connection, 2.4 GHz means small antennas)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Bluetooth (pairing process could be problematic)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</a:rPr>
              <a:t>Wired connection (more reliable, but increase in manufacturing complexity and loss of flexibility)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8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choices for microcontroller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3463" y="2806700"/>
            <a:ext cx="9879543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ATMega SAM4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ARM based, integrated USB controller, USART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Low cost (~40USD for basic development board)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8198" y="4381500"/>
            <a:ext cx="948581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3</a:t>
            </a:fld>
            <a:endParaRPr lang="en-US" dirty="0"/>
          </a:p>
        </p:txBody>
      </p:sp>
      <p:pic>
        <p:nvPicPr>
          <p:cNvPr id="51202" name="Picture 2" descr="http://upload.wikimedia.org/wikipedia/commons/6/60/Friedlander_wavefo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57" y="723653"/>
            <a:ext cx="3097828" cy="23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P(t)=P_se^{-\frac{t}{t^*}}\left(1-\frac{t}{t^*}\right)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68" y="1728795"/>
            <a:ext cx="2093803" cy="42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ttp://upload.wikimedia.org/wikipedia/commons/thumb/8/82/Anatomy_of_a_Blast.svg/472px-Anatomy_of_a_Blas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4" y="1519134"/>
            <a:ext cx="44958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374" y="3429408"/>
            <a:ext cx="3720649" cy="22393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080" y="647231"/>
            <a:ext cx="353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81C1C"/>
                </a:solidFill>
              </a:rPr>
              <a:t>Blast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18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509" y="1607360"/>
            <a:ext cx="5245634" cy="2140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Made Contact with the following experts with Shock Tube Labs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Dr. Jerry Shan, Rutgers University. Available Dec/Jan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Dr. Michael Courtney, BTG Research. Available Anytime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Dr. Chandra, New Jersey Institute of Technology. TBD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aseline="30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1202" name="Picture 2" descr="http://www1.phc.uni-kiel.de/cms/images/stories/Friedrichs/stossrohr_bunt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64" y="783703"/>
            <a:ext cx="4252202" cy="22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1509" y="4186181"/>
            <a:ext cx="5245634" cy="2140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Tested Piezoelectric Film</a:t>
            </a:r>
            <a:endParaRPr lang="en-US" sz="2000" b="1" dirty="0"/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Voltage Response over varied lengths wired of 5ft and 0 feet (attached to probe)- Results in minimal attenuation.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Collected voltage response from direct impact due to weight.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Next Step: Collect sensor response in shock tube, under varied situations.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aseline="30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935" y="3265305"/>
            <a:ext cx="3478107" cy="26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470466"/>
            <a:ext cx="1170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252668" y="1523598"/>
            <a:ext cx="6513909" cy="3204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Impact of blast waves on the </a:t>
            </a:r>
            <a:r>
              <a:rPr lang="en-US" sz="2000" dirty="0" smtClean="0">
                <a:latin typeface="+mn-lt"/>
              </a:rPr>
              <a:t>body are </a:t>
            </a:r>
            <a:r>
              <a:rPr lang="en-US" sz="2000" dirty="0">
                <a:latin typeface="+mn-lt"/>
              </a:rPr>
              <a:t>a cause of Traumatic Brain Injury (TBI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Traumatic Brain Injury (TBI) is more treatable the earlier it is detected.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Rapid pressure change, driving kinetic energy through the blood veins cause TBI.</a:t>
            </a:r>
            <a:r>
              <a:rPr lang="en-US" sz="2000" baseline="30000" dirty="0" smtClean="0">
                <a:latin typeface="+mn-lt"/>
                <a:cs typeface="Times New Roman" panose="02020603050405020304" pitchFamily="18" charset="0"/>
              </a:rPr>
              <a:t>[1]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Research suggests impacts to the body result in TBI caused by bleeding in the lungs (Blast Lung) that leads to hypoxia.</a:t>
            </a:r>
            <a:r>
              <a:rPr lang="en-US" sz="2000" baseline="30000" dirty="0" smtClean="0">
                <a:latin typeface="+mn-lt"/>
                <a:cs typeface="Times New Roman" panose="02020603050405020304" pitchFamily="18" charset="0"/>
              </a:rPr>
              <a:t>[1]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Current focus of monitoring devices is on the head.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More portable data collection instruments are needed.</a:t>
            </a:r>
            <a:r>
              <a:rPr lang="en-US" sz="2000" baseline="30000" dirty="0" smtClean="0">
                <a:latin typeface="+mn-lt"/>
                <a:cs typeface="Times New Roman" panose="02020603050405020304" pitchFamily="18" charset="0"/>
              </a:rPr>
              <a:t>[2]</a:t>
            </a:r>
            <a:endParaRPr lang="en-US" sz="2000" baseline="300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902228"/>
              </p:ext>
            </p:extLst>
          </p:nvPr>
        </p:nvGraphicFramePr>
        <p:xfrm>
          <a:off x="11419609" y="470466"/>
          <a:ext cx="682715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Image" r:id="rId4" imgW="6196680" imgH="5866560" progId="Photoshop.Image.9">
                  <p:embed/>
                </p:oleObj>
              </mc:Choice>
              <mc:Fallback>
                <p:oleObj name="Image" r:id="rId4" imgW="6196680" imgH="5866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19609" y="470466"/>
                        <a:ext cx="682715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/>
          <p:cNvSpPr txBox="1">
            <a:spLocks/>
          </p:cNvSpPr>
          <p:nvPr/>
        </p:nvSpPr>
        <p:spPr>
          <a:xfrm>
            <a:off x="926359" y="5134505"/>
            <a:ext cx="10339281" cy="731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Times New Roman" panose="02020603050405020304" pitchFamily="18" charset="0"/>
              </a:rPr>
              <a:t>Currently there is no device for field data acquisition to aid in correlating levels of forces seen at the body with 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TBI. </a:t>
            </a:r>
            <a:endParaRPr lang="en-US" sz="24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11679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32" name="Picture 20" descr="http://1.bp.blogspot.com/-ZTEqhNn5Hyo/UkFpxdBWwsI/AAAAAAAAAhU/Cs0iymx1M5o/s320/http---93d8f282bd635263977b-d9eddd79640b472a1c655e7f1be517e8.r56.cf1.rackcdn.com-aee_lung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972" y="3171390"/>
            <a:ext cx="1340576" cy="13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7635099" y="1763128"/>
            <a:ext cx="1747777" cy="6577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7635100" y="3500250"/>
            <a:ext cx="1747777" cy="6577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elmet.png (300×365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685" y="1544213"/>
            <a:ext cx="893151" cy="108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>
            <a:stCxn id="13332" idx="0"/>
            <a:endCxn id="25" idx="2"/>
          </p:cNvCxnSpPr>
          <p:nvPr/>
        </p:nvCxnSpPr>
        <p:spPr>
          <a:xfrm flipV="1">
            <a:off x="10144260" y="2630879"/>
            <a:ext cx="1" cy="54051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2668" y="6041461"/>
            <a:ext cx="11969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/>
              <a:t>[1] </a:t>
            </a:r>
            <a:r>
              <a:rPr lang="en-US" sz="1000" dirty="0" err="1" smtClean="0"/>
              <a:t>Cernak</a:t>
            </a:r>
            <a:r>
              <a:rPr lang="en-US" sz="1000" dirty="0" smtClean="0"/>
              <a:t> and Noble-</a:t>
            </a:r>
            <a:r>
              <a:rPr lang="en-US" sz="1000" dirty="0" err="1" smtClean="0"/>
              <a:t>Haeusslein</a:t>
            </a:r>
            <a:r>
              <a:rPr lang="en-US" sz="1000" dirty="0"/>
              <a:t>. "Traumatic Brain Injury: An Overview of Pathobiology with Emphasis on Military </a:t>
            </a:r>
            <a:r>
              <a:rPr lang="en-US" sz="1000" dirty="0" err="1"/>
              <a:t>Populations."</a:t>
            </a:r>
            <a:r>
              <a:rPr lang="en-US" sz="1000" i="1" dirty="0" err="1"/>
              <a:t>National</a:t>
            </a:r>
            <a:r>
              <a:rPr lang="en-US" sz="1000" i="1" dirty="0"/>
              <a:t> Center for Biotechnology Information</a:t>
            </a:r>
            <a:r>
              <a:rPr lang="en-US" sz="1000" dirty="0"/>
              <a:t>. U.S. National Library of Medicine, 07 Oct. 2009</a:t>
            </a:r>
            <a:r>
              <a:rPr lang="en-US" sz="1000" dirty="0" smtClean="0"/>
              <a:t>. </a:t>
            </a:r>
          </a:p>
          <a:p>
            <a:r>
              <a:rPr lang="en-US" sz="1000" baseline="30000" dirty="0" smtClean="0"/>
              <a:t>[2</a:t>
            </a:r>
            <a:r>
              <a:rPr lang="en-US" sz="1000" baseline="30000" dirty="0"/>
              <a:t>] </a:t>
            </a:r>
            <a:r>
              <a:rPr lang="en-US" sz="1000" dirty="0"/>
              <a:t>The CDC, NIH, </a:t>
            </a:r>
            <a:r>
              <a:rPr lang="en-US" sz="1000" dirty="0" err="1"/>
              <a:t>DoD</a:t>
            </a:r>
            <a:r>
              <a:rPr lang="en-US" sz="1000" dirty="0"/>
              <a:t>, and VA Leadership Panel</a:t>
            </a:r>
            <a:r>
              <a:rPr lang="en-US" sz="1000" dirty="0" smtClean="0"/>
              <a:t>. “Report </a:t>
            </a:r>
            <a:r>
              <a:rPr lang="en-US" sz="1000" dirty="0"/>
              <a:t>to Congress on Traumatic </a:t>
            </a:r>
            <a:r>
              <a:rPr lang="en-US" sz="1000" dirty="0" smtClean="0"/>
              <a:t>Brain </a:t>
            </a:r>
            <a:r>
              <a:rPr lang="en-US" sz="1000" dirty="0"/>
              <a:t>Injury in the United States: Understanding the Public Health Problem among Current and Former </a:t>
            </a:r>
            <a:r>
              <a:rPr lang="en-US" sz="1000" dirty="0" smtClean="0"/>
              <a:t>Military </a:t>
            </a:r>
            <a:r>
              <a:rPr lang="en-US" sz="1000" dirty="0"/>
              <a:t>Personnel</a:t>
            </a:r>
            <a:r>
              <a:rPr lang="en-US" sz="1000" dirty="0" smtClean="0"/>
              <a:t>.” </a:t>
            </a:r>
            <a:r>
              <a:rPr lang="en-US" sz="1000" i="1" dirty="0"/>
              <a:t>Centers for Disease Control and Prevention (CDC), the National Institutes of Health </a:t>
            </a:r>
            <a:r>
              <a:rPr lang="en-US" sz="1000" i="1" dirty="0" smtClean="0"/>
              <a:t>(</a:t>
            </a:r>
            <a:r>
              <a:rPr lang="en-US" sz="1000" i="1" dirty="0"/>
              <a:t>NIH), the Department of Defense (</a:t>
            </a:r>
            <a:r>
              <a:rPr lang="en-US" sz="1000" i="1" dirty="0" err="1"/>
              <a:t>DoD</a:t>
            </a:r>
            <a:r>
              <a:rPr lang="en-US" sz="1000" i="1" dirty="0"/>
              <a:t>), and the Department of Veterans Affairs (VA)</a:t>
            </a:r>
            <a:r>
              <a:rPr lang="en-US" sz="1000" dirty="0"/>
              <a:t>. 2013. </a:t>
            </a:r>
          </a:p>
        </p:txBody>
      </p:sp>
    </p:spTree>
    <p:extLst>
      <p:ext uri="{BB962C8B-B14F-4D97-AF65-F5344CB8AC3E}">
        <p14:creationId xmlns:p14="http://schemas.microsoft.com/office/powerpoint/2010/main" val="20357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068" y="1482790"/>
            <a:ext cx="50635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Mild </a:t>
            </a:r>
            <a:r>
              <a:rPr lang="en-US" dirty="0">
                <a:cs typeface="Times New Roman" panose="02020603050405020304" pitchFamily="18" charset="0"/>
              </a:rPr>
              <a:t>Symptoms of TBI</a:t>
            </a:r>
            <a:r>
              <a:rPr lang="en-US" dirty="0" smtClean="0">
                <a:cs typeface="Times New Roman" panose="02020603050405020304" pitchFamily="18" charset="0"/>
              </a:rPr>
              <a:t>: </a:t>
            </a:r>
            <a:r>
              <a:rPr lang="en-US" baseline="30000" dirty="0" smtClean="0">
                <a:cs typeface="Times New Roman" panose="02020603050405020304" pitchFamily="18" charset="0"/>
              </a:rPr>
              <a:t>[3]</a:t>
            </a:r>
            <a:endParaRPr lang="en-US" baseline="30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Headache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Confusion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Lightheadedness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Dizziness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Blurred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Ringing in 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Tiredness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Mood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Trouble with Memory, Concentration, or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Sensitivity to light and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Nausea or Vomiting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2457" y="5071211"/>
            <a:ext cx="784593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42413D"/>
                </a:solidFill>
                <a:cs typeface="Times New Roman" panose="02020603050405020304" pitchFamily="18" charset="0"/>
              </a:rPr>
              <a:t>“Some </a:t>
            </a:r>
            <a:r>
              <a:rPr lang="en-US" sz="2400" dirty="0">
                <a:solidFill>
                  <a:srgbClr val="42413D"/>
                </a:solidFill>
                <a:cs typeface="Times New Roman" panose="02020603050405020304" pitchFamily="18" charset="0"/>
              </a:rPr>
              <a:t>moderate to severe TBI symptoms last for a longer period of time or may be </a:t>
            </a:r>
            <a:r>
              <a:rPr lang="en-US" sz="2400" dirty="0" smtClean="0">
                <a:solidFill>
                  <a:srgbClr val="42413D"/>
                </a:solidFill>
                <a:cs typeface="Times New Roman" panose="02020603050405020304" pitchFamily="18" charset="0"/>
              </a:rPr>
              <a:t>permanent.”  </a:t>
            </a:r>
            <a:r>
              <a:rPr lang="en-US" sz="1200" i="1" dirty="0" smtClean="0">
                <a:solidFill>
                  <a:srgbClr val="42413D"/>
                </a:solidFill>
                <a:latin typeface="myriad-pro"/>
              </a:rPr>
              <a:t>www.Maketheconnection.com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574" y="492094"/>
            <a:ext cx="89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on the Individual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6</a:t>
            </a:fld>
            <a:endParaRPr lang="en-US" dirty="0"/>
          </a:p>
        </p:txBody>
      </p:sp>
      <p:pic>
        <p:nvPicPr>
          <p:cNvPr id="14" name="Picture 2" descr="helmet.png (300×36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08" y="2618387"/>
            <a:ext cx="1471561" cy="179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8533938" y="1910979"/>
            <a:ext cx="0" cy="648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137003" y="1931621"/>
            <a:ext cx="165775" cy="648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744545" y="1931621"/>
            <a:ext cx="110088" cy="6867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982159" y="2149224"/>
            <a:ext cx="291643" cy="582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175471" y="2559162"/>
            <a:ext cx="508616" cy="324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773208" y="2235070"/>
            <a:ext cx="282643" cy="4533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384648" y="2483637"/>
            <a:ext cx="522662" cy="4202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9344499" y="3171463"/>
            <a:ext cx="679177" cy="565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372130" y="3389198"/>
            <a:ext cx="894613" cy="1240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8315438" y="1676703"/>
            <a:ext cx="82896" cy="6751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798379" y="1882024"/>
            <a:ext cx="314772" cy="587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667555" y="1726026"/>
            <a:ext cx="47957" cy="676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919874" y="1822799"/>
            <a:ext cx="229716" cy="706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163732" y="2130800"/>
            <a:ext cx="520355" cy="548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9360555" y="2698575"/>
            <a:ext cx="806663" cy="338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448114" y="2149224"/>
            <a:ext cx="462627" cy="549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0" y="113842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937556"/>
              </p:ext>
            </p:extLst>
          </p:nvPr>
        </p:nvGraphicFramePr>
        <p:xfrm>
          <a:off x="11419609" y="470466"/>
          <a:ext cx="682715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1" name="Image" r:id="rId4" imgW="6196680" imgH="5866560" progId="Photoshop.Image.9">
                  <p:embed/>
                </p:oleObj>
              </mc:Choice>
              <mc:Fallback>
                <p:oleObj name="Image" r:id="rId4" imgW="6196680" imgH="5866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19609" y="470466"/>
                        <a:ext cx="682715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8984" y="6120095"/>
            <a:ext cx="1195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 smtClean="0"/>
              <a:t>[3]</a:t>
            </a:r>
            <a:r>
              <a:rPr lang="en-US" sz="1100" dirty="0" smtClean="0"/>
              <a:t> </a:t>
            </a:r>
            <a:r>
              <a:rPr lang="en-US" sz="1100" dirty="0"/>
              <a:t>"Mild TBI Symptoms." Editorial. </a:t>
            </a:r>
            <a:r>
              <a:rPr lang="en-US" sz="1100" i="1" dirty="0"/>
              <a:t>TraumaticBrainInjury.com</a:t>
            </a:r>
            <a:r>
              <a:rPr lang="en-US" sz="1100" dirty="0"/>
              <a:t>. </a:t>
            </a:r>
            <a:r>
              <a:rPr lang="en-US" sz="1100" dirty="0" err="1"/>
              <a:t>N.p</a:t>
            </a:r>
            <a:r>
              <a:rPr lang="en-US" sz="1100" dirty="0"/>
              <a:t>., </a:t>
            </a:r>
            <a:r>
              <a:rPr lang="en-US" sz="1100" dirty="0" err="1"/>
              <a:t>n.d.</a:t>
            </a:r>
            <a:r>
              <a:rPr lang="en-US" sz="1100" dirty="0"/>
              <a:t> Web. 16 Oct. 2014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86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085" y="1355547"/>
            <a:ext cx="766389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2.5 Million people have served in Iraq and Afghanistan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r>
              <a:rPr lang="en-US" sz="2400" baseline="30000" dirty="0" smtClean="0">
                <a:cs typeface="Times New Roman" panose="02020603050405020304" pitchFamily="18" charset="0"/>
              </a:rPr>
              <a:t>[4]</a:t>
            </a:r>
            <a:endParaRPr lang="en-US" sz="2400" baseline="30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19.5% Of soldiers may suffer from brain injury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r>
              <a:rPr lang="en-US" sz="2400" baseline="30000" dirty="0" smtClean="0">
                <a:cs typeface="Times New Roman" panose="02020603050405020304" pitchFamily="18" charset="0"/>
              </a:rPr>
              <a:t>[5]</a:t>
            </a:r>
            <a:endParaRPr lang="en-US" sz="2400" baseline="30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Since 2000 - 307,283 cases of TBI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r>
              <a:rPr lang="en-US" sz="2400" baseline="30000" dirty="0" smtClean="0">
                <a:cs typeface="Times New Roman" panose="02020603050405020304" pitchFamily="18" charset="0"/>
              </a:rPr>
              <a:t>[6]</a:t>
            </a:r>
            <a:endParaRPr lang="en-US" sz="2400" baseline="30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Many people who get a TBI develop PTSD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r>
              <a:rPr lang="en-US" sz="2400" baseline="30000" dirty="0" smtClean="0">
                <a:cs typeface="Times New Roman" panose="02020603050405020304" pitchFamily="18" charset="0"/>
              </a:rPr>
              <a:t>[7]</a:t>
            </a:r>
            <a:endParaRPr lang="en-US" sz="2400" baseline="30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Economic burden of $60 Billion (2000</a:t>
            </a:r>
            <a:r>
              <a:rPr lang="en-US" sz="2400" dirty="0" smtClean="0">
                <a:cs typeface="Times New Roman" panose="02020603050405020304" pitchFamily="18" charset="0"/>
              </a:rPr>
              <a:t>).</a:t>
            </a:r>
            <a:r>
              <a:rPr lang="en-US" sz="2400" baseline="30000" dirty="0" smtClean="0">
                <a:cs typeface="Times New Roman" panose="02020603050405020304" pitchFamily="18" charset="0"/>
              </a:rPr>
              <a:t>[2]</a:t>
            </a:r>
            <a:endParaRPr lang="en-US" sz="2400" baseline="30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cs typeface="Times New Roman" panose="02020603050405020304" pitchFamily="18" charset="0"/>
              </a:rPr>
              <a:t>ffects families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Effected </a:t>
            </a:r>
            <a:r>
              <a:rPr lang="en-US" sz="2400" dirty="0" smtClean="0">
                <a:cs typeface="Times New Roman" panose="02020603050405020304" pitchFamily="18" charset="0"/>
              </a:rPr>
              <a:t>often struggle </a:t>
            </a:r>
            <a:r>
              <a:rPr lang="en-US" sz="2400" dirty="0">
                <a:cs typeface="Times New Roman" panose="02020603050405020304" pitchFamily="18" charset="0"/>
              </a:rPr>
              <a:t>with jobs and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220" name="Picture 4" descr="Graph of Department of Defense total worldwide traumatic brain injury diagno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45" y="1351080"/>
            <a:ext cx="4151853" cy="35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457987"/>
            <a:ext cx="89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Societal Impact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0431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6166" y="4424111"/>
            <a:ext cx="701279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The effects of TBI are felt beyond the individual, emotionally for the family and economically for the rest of the society.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937556"/>
              </p:ext>
            </p:extLst>
          </p:nvPr>
        </p:nvGraphicFramePr>
        <p:xfrm>
          <a:off x="11419609" y="470466"/>
          <a:ext cx="682715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name="Image" r:id="rId5" imgW="6196680" imgH="5866560" progId="Photoshop.Image.9">
                  <p:embed/>
                </p:oleObj>
              </mc:Choice>
              <mc:Fallback>
                <p:oleObj name="Image" r:id="rId5" imgW="6196680" imgH="5866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19609" y="470466"/>
                        <a:ext cx="682715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085" y="5883206"/>
            <a:ext cx="12015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[4] </a:t>
            </a:r>
            <a:r>
              <a:rPr lang="en-US" sz="1000" dirty="0"/>
              <a:t>"Invisible Wounds Mental Health and Cognitive Care Needs of America’s Returning Veterans." </a:t>
            </a:r>
            <a:r>
              <a:rPr lang="en-US" sz="1000" i="1" dirty="0"/>
              <a:t>RAND Corporation</a:t>
            </a:r>
            <a:r>
              <a:rPr lang="en-US" sz="1000" dirty="0"/>
              <a:t>. RAND Center for Military Health Policy Research, 2008</a:t>
            </a:r>
            <a:r>
              <a:rPr lang="en-US" sz="1000" dirty="0" smtClean="0"/>
              <a:t>.</a:t>
            </a:r>
          </a:p>
          <a:p>
            <a:r>
              <a:rPr lang="en-US" sz="1000" dirty="0" smtClean="0"/>
              <a:t>[5] </a:t>
            </a:r>
            <a:r>
              <a:rPr lang="en-US" sz="1000" dirty="0"/>
              <a:t>Adams, Chris. "Millions Went to War in Iraq, Afghanistan, Leaving Many with Lifelong Scars." </a:t>
            </a:r>
            <a:r>
              <a:rPr lang="en-US" sz="1000" i="1" dirty="0"/>
              <a:t>McClatchy Newspapers</a:t>
            </a:r>
            <a:r>
              <a:rPr lang="en-US" sz="1000" dirty="0"/>
              <a:t>, 14 Mar. 2013. </a:t>
            </a:r>
            <a:endParaRPr lang="en-US" sz="1000" dirty="0" smtClean="0"/>
          </a:p>
          <a:p>
            <a:r>
              <a:rPr lang="en-US" sz="1000" dirty="0" smtClean="0"/>
              <a:t>[6]</a:t>
            </a:r>
            <a:r>
              <a:rPr lang="en-US" sz="1000" dirty="0"/>
              <a:t> "</a:t>
            </a:r>
            <a:r>
              <a:rPr lang="en-US" sz="1000" dirty="0" err="1"/>
              <a:t>DoD</a:t>
            </a:r>
            <a:r>
              <a:rPr lang="en-US" sz="1000" dirty="0"/>
              <a:t> Worldwide Numbers for TBI." </a:t>
            </a:r>
            <a:r>
              <a:rPr lang="en-US" sz="1000" i="1" dirty="0"/>
              <a:t>Defense and Veterans Brain Injury Center</a:t>
            </a:r>
            <a:r>
              <a:rPr lang="en-US" sz="1000" dirty="0"/>
              <a:t>. </a:t>
            </a:r>
            <a:r>
              <a:rPr lang="en-US" sz="1000" dirty="0" err="1"/>
              <a:t>N.p</a:t>
            </a:r>
            <a:r>
              <a:rPr lang="en-US" sz="1000" dirty="0"/>
              <a:t>., 2014</a:t>
            </a:r>
            <a:r>
              <a:rPr lang="en-US" sz="1000" dirty="0" smtClean="0"/>
              <a:t>.</a:t>
            </a:r>
          </a:p>
          <a:p>
            <a:r>
              <a:rPr lang="en-US" sz="1000" dirty="0" smtClean="0"/>
              <a:t>[7]”Traumatic </a:t>
            </a:r>
            <a:r>
              <a:rPr lang="en-US" sz="1000" dirty="0"/>
              <a:t>Brain Injury: A Guide for </a:t>
            </a:r>
            <a:r>
              <a:rPr lang="en-US" sz="1000" dirty="0" smtClean="0"/>
              <a:t>Patients”</a:t>
            </a:r>
            <a:r>
              <a:rPr lang="en-US" sz="1000" dirty="0"/>
              <a:t> (</a:t>
            </a:r>
            <a:r>
              <a:rPr lang="en-US" sz="1000" dirty="0" err="1"/>
              <a:t>n.d.</a:t>
            </a:r>
            <a:r>
              <a:rPr lang="en-US" sz="1000" dirty="0"/>
              <a:t>): n. </a:t>
            </a:r>
            <a:r>
              <a:rPr lang="en-US" sz="1000" dirty="0" err="1"/>
              <a:t>pag</a:t>
            </a:r>
            <a:r>
              <a:rPr lang="en-US" sz="1000" dirty="0"/>
              <a:t>. </a:t>
            </a:r>
            <a:r>
              <a:rPr lang="en-US" sz="1000" i="1" dirty="0" err="1"/>
              <a:t>CogSMART</a:t>
            </a:r>
            <a:r>
              <a:rPr lang="en-US" sz="1000" i="1" dirty="0"/>
              <a:t> Program of the VA San Diego Healthcare </a:t>
            </a:r>
            <a:r>
              <a:rPr lang="en-US" sz="1000" i="1" dirty="0" smtClean="0"/>
              <a:t>System.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03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helmet.png (300×36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959" y="1977919"/>
            <a:ext cx="516115" cy="6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04747" y="1688415"/>
            <a:ext cx="57446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anose="02020603050405020304" pitchFamily="18" charset="0"/>
              </a:rPr>
              <a:t>A wearable data acquisition device to track and log the forces seen by soldiers in the field to later be used to correlate any resulting TBI.</a:t>
            </a:r>
          </a:p>
          <a:p>
            <a:endParaRPr lang="en-US" sz="22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cs typeface="Times New Roman" panose="02020603050405020304" pitchFamily="18" charset="0"/>
              </a:rPr>
              <a:t>This data may lead to future early detection enabling earlier intervention.</a:t>
            </a:r>
            <a:endParaRPr lang="en-US" sz="2200" dirty="0">
              <a:cs typeface="Times New Roman" panose="02020603050405020304" pitchFamily="18" charset="0"/>
            </a:endParaRPr>
          </a:p>
          <a:p>
            <a:endParaRPr lang="en-US" sz="2200" dirty="0">
              <a:latin typeface="+mj-lt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83" y="2589367"/>
            <a:ext cx="1141738" cy="1038879"/>
          </a:xfrm>
          <a:prstGeom prst="rect">
            <a:avLst/>
          </a:prstGeom>
        </p:spPr>
      </p:pic>
      <p:pic>
        <p:nvPicPr>
          <p:cNvPr id="6160" name="Picture 16" descr="http://www.wpclipart.com/computer/hardware/networking/Wireless_WiFi_symbol_B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624" y="3558063"/>
            <a:ext cx="792301" cy="5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www.annembaker.com/images/comp1_trac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626" y="4085387"/>
            <a:ext cx="890716" cy="63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/>
          <p:cNvSpPr/>
          <p:nvPr/>
        </p:nvSpPr>
        <p:spPr>
          <a:xfrm rot="16200000" flipV="1">
            <a:off x="9108327" y="3707694"/>
            <a:ext cx="344981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9257959" y="3869398"/>
            <a:ext cx="109296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990847"/>
              </p:ext>
            </p:extLst>
          </p:nvPr>
        </p:nvGraphicFramePr>
        <p:xfrm>
          <a:off x="11488239" y="464475"/>
          <a:ext cx="682715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Image" r:id="rId8" imgW="6196680" imgH="5866560" progId="Photoshop.Image.9">
                  <p:embed/>
                </p:oleObj>
              </mc:Choice>
              <mc:Fallback>
                <p:oleObj name="Image" r:id="rId8" imgW="6196680" imgH="5866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88239" y="464475"/>
                        <a:ext cx="682715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21042" y="464475"/>
            <a:ext cx="920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Solution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71959" y="2736999"/>
            <a:ext cx="282712" cy="24338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9251661" y="2736999"/>
            <a:ext cx="282712" cy="24338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9027439" y="3214135"/>
            <a:ext cx="227645" cy="24940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9285096" y="3212435"/>
            <a:ext cx="214578" cy="25110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/>
          <p:cNvSpPr txBox="1"/>
          <p:nvPr/>
        </p:nvSpPr>
        <p:spPr>
          <a:xfrm>
            <a:off x="709048" y="4931204"/>
            <a:ext cx="1040319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“Early detection with better diagnostic tools also can lead to better outcomes when paired with timely </a:t>
            </a:r>
            <a:r>
              <a:rPr lang="en-US" sz="2400" dirty="0" smtClean="0">
                <a:cs typeface="Times New Roman" panose="02020603050405020304" pitchFamily="18" charset="0"/>
              </a:rPr>
              <a:t>interventions</a:t>
            </a:r>
            <a:r>
              <a:rPr lang="en-US" sz="2400" dirty="0">
                <a:cs typeface="Times New Roman" panose="02020603050405020304" pitchFamily="18" charset="0"/>
              </a:rPr>
              <a:t>. </a:t>
            </a:r>
            <a:r>
              <a:rPr lang="en-US" sz="2400" dirty="0" smtClean="0">
                <a:cs typeface="Times New Roman" panose="02020603050405020304" pitchFamily="18" charset="0"/>
              </a:rPr>
              <a:t>“ </a:t>
            </a:r>
            <a:r>
              <a:rPr lang="en-US" sz="1400" i="1" dirty="0" smtClean="0"/>
              <a:t>2013 Congressional Report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0" y="110431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16" descr="http://www.wpclipart.com/computer/hardware/networking/Wireless_WiFi_symbol_B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841" y="3289963"/>
            <a:ext cx="792301" cy="5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ight Arrow 55"/>
          <p:cNvSpPr/>
          <p:nvPr/>
        </p:nvSpPr>
        <p:spPr>
          <a:xfrm>
            <a:off x="6501969" y="2118166"/>
            <a:ext cx="1605157" cy="5908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>
            <a:off x="6501968" y="2779186"/>
            <a:ext cx="1605157" cy="5908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63" name="Picture 55" descr="http://www.clker.com/cliparts/F/W/T/J/1/l/the-incredible-javascript-android-phone-browser-simplified-h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712" y="4333434"/>
            <a:ext cx="271424" cy="5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5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UMASS Amherst, Department of Electrical and Computer Engineering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5152" y="1299985"/>
            <a:ext cx="3483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Device Requirements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70099" y="1207673"/>
            <a:ext cx="5108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Inputs and Outputs Requirements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http://tidy.skinsbyadammer.com/portals/tidy/graphics/feath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58" y="1650708"/>
            <a:ext cx="1734659" cy="128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5152" y="2031591"/>
            <a:ext cx="41233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Must be lightweight and ultra portable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Must be able to fit into existing </a:t>
            </a:r>
            <a:r>
              <a:rPr lang="en-US" sz="2000" dirty="0" smtClean="0">
                <a:cs typeface="Times New Roman" panose="02020603050405020304" pitchFamily="18" charset="0"/>
              </a:rPr>
              <a:t>clothing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Transmit Data wirelessly to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Collect pressure(impact) </a:t>
            </a:r>
            <a:r>
              <a:rPr lang="en-US" sz="2000" dirty="0" smtClean="0">
                <a:cs typeface="Times New Roman" panose="02020603050405020304" pitchFamily="18" charset="0"/>
              </a:rPr>
              <a:t>data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Display impact data on multiple platforms.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Third party modification must be in mind when developing software.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70" y="3204297"/>
            <a:ext cx="463736" cy="414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471243"/>
            <a:ext cx="906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8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Requirements/Specs</a:t>
            </a:r>
            <a:endParaRPr lang="en-US" sz="3600" dirty="0">
              <a:solidFill>
                <a:srgbClr val="88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2111" y="2000813"/>
            <a:ext cx="3806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Inputs: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Pressure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(psi)</a:t>
            </a:r>
            <a:endParaRPr lang="en-US" sz="2000" dirty="0">
              <a:cs typeface="Times New Roman" panose="02020603050405020304" pitchFamily="18" charset="0"/>
            </a:endParaRP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Data from impacts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Voltage output of sensors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Multi-Platform Visual Representation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Either voltage alone or also its </a:t>
            </a:r>
            <a:r>
              <a:rPr lang="en-US" sz="2000" dirty="0" smtClean="0">
                <a:cs typeface="Times New Roman" panose="02020603050405020304" pitchFamily="18" charset="0"/>
              </a:rPr>
              <a:t>corresponding </a:t>
            </a:r>
            <a:r>
              <a:rPr lang="en-US" sz="2000" dirty="0">
                <a:cs typeface="Times New Roman" panose="02020603050405020304" pitchFamily="18" charset="0"/>
              </a:rPr>
              <a:t>pressure</a:t>
            </a:r>
          </a:p>
        </p:txBody>
      </p:sp>
      <p:pic>
        <p:nvPicPr>
          <p:cNvPr id="8234" name="Picture 42" descr="http://www.xcracer.com/content/articlethumbmedium/Infrared-pers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7" y="2427136"/>
            <a:ext cx="2067641" cy="175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CAA56-4096-4442-85FE-8403099EAFD1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112229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475499"/>
              </p:ext>
            </p:extLst>
          </p:nvPr>
        </p:nvGraphicFramePr>
        <p:xfrm>
          <a:off x="11406923" y="471243"/>
          <a:ext cx="589325" cy="667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Image" r:id="rId7" imgW="4066560" imgH="4609440" progId="Photoshop.Image.9">
                  <p:embed/>
                </p:oleObj>
              </mc:Choice>
              <mc:Fallback>
                <p:oleObj name="Image" r:id="rId7" imgW="4066560" imgH="460944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06923" y="471243"/>
                        <a:ext cx="589325" cy="667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5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5782</TotalTime>
  <Words>1936</Words>
  <Application>Microsoft Office PowerPoint</Application>
  <PresentationFormat>Widescreen</PresentationFormat>
  <Paragraphs>375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myriad-pro</vt:lpstr>
      <vt:lpstr>Times New Roman</vt:lpstr>
      <vt:lpstr>Retrospect</vt:lpstr>
      <vt:lpstr>Image</vt:lpstr>
      <vt:lpstr>(BIMS) Blast Impact Monitoring System</vt:lpstr>
      <vt:lpstr>(IMS)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approaches for data transfer </vt:lpstr>
      <vt:lpstr>Possible choices for microcontroller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SDP 2015  Real-Time Impact Response System (RIRS)</dc:title>
  <dc:creator>Andrew Barraford</dc:creator>
  <cp:lastModifiedBy>Andrew Barraford</cp:lastModifiedBy>
  <cp:revision>297</cp:revision>
  <dcterms:created xsi:type="dcterms:W3CDTF">2014-09-13T16:46:17Z</dcterms:created>
  <dcterms:modified xsi:type="dcterms:W3CDTF">2015-01-24T17:15:28Z</dcterms:modified>
</cp:coreProperties>
</file>