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6" r:id="rId2"/>
    <p:sldId id="277" r:id="rId3"/>
    <p:sldId id="278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302" r:id="rId12"/>
    <p:sldId id="288" r:id="rId13"/>
    <p:sldId id="289" r:id="rId14"/>
    <p:sldId id="303" r:id="rId15"/>
    <p:sldId id="291" r:id="rId16"/>
    <p:sldId id="304" r:id="rId17"/>
    <p:sldId id="292" r:id="rId18"/>
    <p:sldId id="293" r:id="rId19"/>
    <p:sldId id="294" r:id="rId20"/>
    <p:sldId id="300" r:id="rId21"/>
    <p:sldId id="301" r:id="rId22"/>
  </p:sldIdLst>
  <p:sldSz cx="9144000" cy="6858000" type="screen4x3"/>
  <p:notesSz cx="68580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eneva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eneva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eneva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eneva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eneva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bg1"/>
        </a:solidFill>
        <a:latin typeface="Geneva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bg1"/>
        </a:solidFill>
        <a:latin typeface="Geneva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bg1"/>
        </a:solidFill>
        <a:latin typeface="Geneva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bg1"/>
        </a:solidFill>
        <a:latin typeface="Geneva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Allu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B9F0"/>
    <a:srgbClr val="8F94FF"/>
    <a:srgbClr val="66FF33"/>
    <a:srgbClr val="F1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6" autoAdjust="0"/>
  </p:normalViewPr>
  <p:slideViewPr>
    <p:cSldViewPr>
      <p:cViewPr varScale="1">
        <p:scale>
          <a:sx n="61" d="100"/>
          <a:sy n="61" d="100"/>
        </p:scale>
        <p:origin x="1426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Unsure about text in MCU. Will ask Prof Soules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Unsure about text in MCU. Will ask Prof Soules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Unsure about text in MCU. Will ask Prof Soules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Unsure about text in MCU. Will ask Prof Soules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97CCA1-16BF-4C6F-A09B-B9EDB8B09C95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4323A6-35BF-4BAD-8947-B4ABAFD9A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96913"/>
            <a:ext cx="4643437" cy="3484562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85838" y="4416425"/>
            <a:ext cx="5027612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70995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x.couver.us/index.php?main_page=product_info&amp;products_id=112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3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5123" name="Shape 31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smtClean="0"/>
              <a:t>30 seconds</a:t>
            </a:r>
          </a:p>
        </p:txBody>
      </p:sp>
    </p:spTree>
    <p:extLst>
      <p:ext uri="{BB962C8B-B14F-4D97-AF65-F5344CB8AC3E}">
        <p14:creationId xmlns:p14="http://schemas.microsoft.com/office/powerpoint/2010/main" val="426404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5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23555" name="Shape 154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dirty="0" smtClean="0"/>
              <a:t>&gt;4 minutes differentiate </a:t>
            </a:r>
            <a:r>
              <a:rPr lang="en-US" dirty="0" err="1" smtClean="0"/>
              <a:t>btwn</a:t>
            </a:r>
            <a:r>
              <a:rPr lang="en-US" dirty="0" smtClean="0"/>
              <a:t> software and hardware verbally (if not in block diagram)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Need a d/a to give to speaker</a:t>
            </a:r>
            <a:r>
              <a:rPr lang="en-US" baseline="0" dirty="0" smtClean="0"/>
              <a:t> ex. Mp3 decoder  or high speed </a:t>
            </a:r>
            <a:r>
              <a:rPr lang="en-US" baseline="0" dirty="0" err="1" smtClean="0"/>
              <a:t>pwm</a:t>
            </a:r>
            <a:r>
              <a:rPr lang="en-US" baseline="0" dirty="0" smtClean="0"/>
              <a:t> for audio. Look up teensy </a:t>
            </a:r>
            <a:r>
              <a:rPr lang="en-US" baseline="0" dirty="0" err="1" smtClean="0"/>
              <a:t>dac</a:t>
            </a: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Possibly have black arrow from </a:t>
            </a:r>
            <a:r>
              <a:rPr lang="en-US" baseline="0" dirty="0" err="1" smtClean="0"/>
              <a:t>mcu</a:t>
            </a:r>
            <a:r>
              <a:rPr lang="en-US" baseline="0" dirty="0" smtClean="0"/>
              <a:t> instead of controller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1870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5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23555" name="Shape 154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617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1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27651" name="Shape 211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dirty="0" smtClean="0"/>
              <a:t>2 min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Figuring out what the wrist is doing</a:t>
            </a:r>
            <a:r>
              <a:rPr lang="en-US" baseline="0" dirty="0" smtClean="0"/>
              <a:t> is impossible from the </a:t>
            </a:r>
            <a:r>
              <a:rPr lang="en-US" baseline="0" dirty="0" err="1" smtClean="0"/>
              <a:t>tricep</a:t>
            </a:r>
            <a:r>
              <a:rPr lang="en-US" baseline="0" dirty="0" smtClean="0"/>
              <a:t>/bicep. Want to use grip as one of the gestures.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550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3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29699" name="Shape 235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dirty="0" smtClean="0"/>
              <a:t>1 minute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Specify the word differential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Pre-amp</a:t>
            </a:r>
            <a:r>
              <a:rPr lang="en-US" baseline="0" dirty="0" smtClean="0"/>
              <a:t> say &amp; or with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Full wave may be one word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Check block contents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10 bit resolution on </a:t>
            </a:r>
            <a:r>
              <a:rPr lang="en-US" baseline="0" dirty="0" err="1" smtClean="0"/>
              <a:t>a/d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206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5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23555" name="Shape 154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399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28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33795" name="Shape 289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dirty="0" smtClean="0"/>
              <a:t>2 min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Know how to calibrate it</a:t>
            </a:r>
          </a:p>
        </p:txBody>
      </p:sp>
    </p:spTree>
    <p:extLst>
      <p:ext uri="{BB962C8B-B14F-4D97-AF65-F5344CB8AC3E}">
        <p14:creationId xmlns:p14="http://schemas.microsoft.com/office/powerpoint/2010/main" val="4277523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5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23555" name="Shape 154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300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29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37891" name="Shape 297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smtClean="0"/>
              <a:t>2 min</a:t>
            </a:r>
          </a:p>
        </p:txBody>
      </p:sp>
    </p:spTree>
    <p:extLst>
      <p:ext uri="{BB962C8B-B14F-4D97-AF65-F5344CB8AC3E}">
        <p14:creationId xmlns:p14="http://schemas.microsoft.com/office/powerpoint/2010/main" val="2488507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30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39939" name="Shape 306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033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32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41987" name="Shape 321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680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7171" name="Shape 4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smtClean="0"/>
              <a:t>30 seconds</a:t>
            </a:r>
          </a:p>
        </p:txBody>
      </p:sp>
    </p:spTree>
    <p:extLst>
      <p:ext uri="{BB962C8B-B14F-4D97-AF65-F5344CB8AC3E}">
        <p14:creationId xmlns:p14="http://schemas.microsoft.com/office/powerpoint/2010/main" val="4107335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2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46083" name="Shape 327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7328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http://x.couver.us/index.php?main_page=product_info&amp;products_id=1129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4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9219" name="Shape 50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dirty="0" smtClean="0"/>
              <a:t>1 minute no evidence of the process we went through to get to the problem. </a:t>
            </a:r>
          </a:p>
        </p:txBody>
      </p:sp>
    </p:spTree>
    <p:extLst>
      <p:ext uri="{BB962C8B-B14F-4D97-AF65-F5344CB8AC3E}">
        <p14:creationId xmlns:p14="http://schemas.microsoft.com/office/powerpoint/2010/main" val="380480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11267" name="Shape 59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dirty="0" smtClean="0"/>
              <a:t>1 minute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Damage to equipment and damage to people</a:t>
            </a:r>
          </a:p>
        </p:txBody>
      </p:sp>
    </p:spTree>
    <p:extLst>
      <p:ext uri="{BB962C8B-B14F-4D97-AF65-F5344CB8AC3E}">
        <p14:creationId xmlns:p14="http://schemas.microsoft.com/office/powerpoint/2010/main" val="128178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6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13315" name="Shape 68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dirty="0" smtClean="0"/>
              <a:t>1 minute</a:t>
            </a:r>
          </a:p>
          <a:p>
            <a:pPr>
              <a:spcBef>
                <a:spcPct val="0"/>
              </a:spcBef>
            </a:pPr>
            <a:r>
              <a:rPr lang="en-US" dirty="0" err="1" smtClean="0"/>
              <a:t>remo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70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8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15363" name="Shape 8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smtClean="0"/>
              <a:t>2 min</a:t>
            </a:r>
          </a:p>
        </p:txBody>
      </p:sp>
    </p:spTree>
    <p:extLst>
      <p:ext uri="{BB962C8B-B14F-4D97-AF65-F5344CB8AC3E}">
        <p14:creationId xmlns:p14="http://schemas.microsoft.com/office/powerpoint/2010/main" val="53172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8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17411" name="Shape 90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smtClean="0"/>
              <a:t>2 min</a:t>
            </a:r>
          </a:p>
        </p:txBody>
      </p:sp>
    </p:spTree>
    <p:extLst>
      <p:ext uri="{BB962C8B-B14F-4D97-AF65-F5344CB8AC3E}">
        <p14:creationId xmlns:p14="http://schemas.microsoft.com/office/powerpoint/2010/main" val="192901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19459" name="Shape 100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dirty="0" smtClean="0"/>
              <a:t>1 min</a:t>
            </a:r>
          </a:p>
        </p:txBody>
      </p:sp>
    </p:spTree>
    <p:extLst>
      <p:ext uri="{BB962C8B-B14F-4D97-AF65-F5344CB8AC3E}">
        <p14:creationId xmlns:p14="http://schemas.microsoft.com/office/powerpoint/2010/main" val="377861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0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180048027 w 120000"/>
              <a:gd name="T3" fmla="*/ 0 h 120000"/>
              <a:gd name="T4" fmla="*/ 180048027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round/>
            <a:headEnd type="none" w="med" len="med"/>
            <a:tailEnd type="none" w="med" len="med"/>
          </a:ln>
        </p:spPr>
      </p:sp>
      <p:sp>
        <p:nvSpPr>
          <p:cNvPr id="21507" name="Shape 107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dirty="0" smtClean="0"/>
              <a:t>1 min    add specs</a:t>
            </a:r>
          </a:p>
        </p:txBody>
      </p:sp>
    </p:spTree>
    <p:extLst>
      <p:ext uri="{BB962C8B-B14F-4D97-AF65-F5344CB8AC3E}">
        <p14:creationId xmlns:p14="http://schemas.microsoft.com/office/powerpoint/2010/main" val="245592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6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8213" cy="525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7613" cy="531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1518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694113"/>
            <a:ext cx="81518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71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2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998913" cy="449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13" y="1371600"/>
            <a:ext cx="4000500" cy="449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8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73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33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18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76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0" y="1219200"/>
            <a:ext cx="914400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382000" y="6172200"/>
            <a:ext cx="6096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75"/>
              </a:spcBef>
              <a:buSzPct val="100000"/>
              <a:defRPr/>
            </a:pPr>
            <a:fld id="{118313D9-8715-47CD-BF07-B85B7C0EB463}" type="slidenum">
              <a:rPr lang="en-US" sz="1400" smtClean="0">
                <a:latin typeface="Verdana" panose="020B0604030504040204" pitchFamily="34" charset="0"/>
                <a:ea typeface="+mn-ea"/>
              </a:rPr>
              <a:pPr>
                <a:spcBef>
                  <a:spcPts val="875"/>
                </a:spcBef>
                <a:buSzPct val="100000"/>
                <a:defRPr/>
              </a:pPr>
              <a:t>‹#›</a:t>
            </a:fld>
            <a:endParaRPr lang="en-US" sz="1400" smtClean="0"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6172200"/>
            <a:ext cx="34559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Geneva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defRPr/>
            </a:pPr>
            <a:r>
              <a:rPr lang="en-US" sz="1400" smtClean="0">
                <a:latin typeface="Verdana" panose="020B0604030504040204" pitchFamily="34" charset="0"/>
                <a:ea typeface="+mn-ea"/>
              </a:rPr>
              <a:t>Electrical and Computer Engineering</a:t>
            </a:r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6096000"/>
            <a:ext cx="914400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881C1C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881C1C"/>
          </a:solidFill>
          <a:latin typeface="Georgia" panose="02040502050405020303" pitchFamily="18" charset="0"/>
          <a:ea typeface="Microsoft YaHei" panose="020B0503020204020204" pitchFamily="3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881C1C"/>
          </a:solidFill>
          <a:latin typeface="Georgia" panose="02040502050405020303" pitchFamily="18" charset="0"/>
          <a:ea typeface="Microsoft YaHei" panose="020B0503020204020204" pitchFamily="3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881C1C"/>
          </a:solidFill>
          <a:latin typeface="Georgia" panose="02040502050405020303" pitchFamily="18" charset="0"/>
          <a:ea typeface="Microsoft YaHei" panose="020B0503020204020204" pitchFamily="3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881C1C"/>
          </a:solidFill>
          <a:latin typeface="Georgia" panose="02040502050405020303" pitchFamily="18" charset="0"/>
          <a:ea typeface="Microsoft YaHei" panose="020B0503020204020204" pitchFamily="3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881C1C"/>
          </a:solidFill>
          <a:latin typeface="Georgia" panose="02040502050405020303" pitchFamily="18" charset="0"/>
          <a:ea typeface="Microsoft YaHei" panose="020B0503020204020204" pitchFamily="3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881C1C"/>
          </a:solidFill>
          <a:latin typeface="Georgia" panose="02040502050405020303" pitchFamily="18" charset="0"/>
          <a:ea typeface="Microsoft YaHei" panose="020B0503020204020204" pitchFamily="3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881C1C"/>
          </a:solidFill>
          <a:latin typeface="Georgia" panose="02040502050405020303" pitchFamily="18" charset="0"/>
          <a:ea typeface="Microsoft YaHei" panose="020B0503020204020204" pitchFamily="3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881C1C"/>
          </a:solidFill>
          <a:latin typeface="Georgia" panose="0204050205040502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gif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23"/>
          <p:cNvSpPr>
            <a:spLocks noGrp="1"/>
          </p:cNvSpPr>
          <p:nvPr>
            <p:ph type="ctrTitle"/>
          </p:nvPr>
        </p:nvSpPr>
        <p:spPr>
          <a:xfrm>
            <a:off x="685800" y="2439988"/>
            <a:ext cx="7772400" cy="1160462"/>
          </a:xfrm>
        </p:spPr>
        <p:txBody>
          <a:bodyPr lIns="91425" tIns="91425" rIns="91425" bIns="91425"/>
          <a:lstStyle/>
          <a:p>
            <a:r>
              <a:rPr lang="en-US" dirty="0" smtClean="0"/>
              <a:t>Team E-μ</a:t>
            </a:r>
          </a:p>
        </p:txBody>
      </p:sp>
      <p:sp>
        <p:nvSpPr>
          <p:cNvPr id="4099" name="Shape 24"/>
          <p:cNvSpPr>
            <a:spLocks noGrp="1"/>
          </p:cNvSpPr>
          <p:nvPr>
            <p:ph type="subTitle" idx="1"/>
          </p:nvPr>
        </p:nvSpPr>
        <p:spPr>
          <a:xfrm>
            <a:off x="685800" y="4448175"/>
            <a:ext cx="7772400" cy="784225"/>
          </a:xfrm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smtClean="0"/>
              <a:t>Advised by Professor Baird Soules</a:t>
            </a:r>
          </a:p>
        </p:txBody>
      </p:sp>
      <p:sp>
        <p:nvSpPr>
          <p:cNvPr id="4100" name="Shape 52"/>
          <p:cNvSpPr txBox="1">
            <a:spLocks/>
          </p:cNvSpPr>
          <p:nvPr/>
        </p:nvSpPr>
        <p:spPr bwMode="auto">
          <a:xfrm>
            <a:off x="0" y="45720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91425" rIns="91425" bIns="91425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000" dirty="0">
                <a:solidFill>
                  <a:srgbClr val="881C1C"/>
                </a:solidFill>
                <a:latin typeface="Georgia" panose="02040502050405020303" pitchFamily="18" charset="0"/>
              </a:rPr>
              <a:t>Preliminary Design </a:t>
            </a:r>
            <a:r>
              <a:rPr lang="en-US" sz="3000" dirty="0" smtClean="0">
                <a:solidFill>
                  <a:srgbClr val="881C1C"/>
                </a:solidFill>
                <a:latin typeface="Georgia" panose="02040502050405020303" pitchFamily="18" charset="0"/>
              </a:rPr>
              <a:t>Review – October 2014</a:t>
            </a:r>
            <a:endParaRPr lang="en-US" sz="3000" dirty="0">
              <a:solidFill>
                <a:srgbClr val="881C1C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Shape 109"/>
          <p:cNvGrpSpPr>
            <a:grpSpLocks/>
          </p:cNvGrpSpPr>
          <p:nvPr/>
        </p:nvGrpSpPr>
        <p:grpSpPr bwMode="auto">
          <a:xfrm>
            <a:off x="7551642" y="3032185"/>
            <a:ext cx="1535113" cy="2119312"/>
            <a:chOff x="7503275" y="1952537"/>
            <a:chExt cx="1534199" cy="2119499"/>
          </a:xfrm>
        </p:grpSpPr>
        <p:sp>
          <p:nvSpPr>
            <p:cNvPr id="22577" name="Shape 110"/>
            <p:cNvSpPr>
              <a:spLocks noChangeArrowheads="1"/>
            </p:cNvSpPr>
            <p:nvPr/>
          </p:nvSpPr>
          <p:spPr bwMode="auto">
            <a:xfrm>
              <a:off x="7503275" y="1952537"/>
              <a:ext cx="1534199" cy="2119499"/>
            </a:xfrm>
            <a:prstGeom prst="rect">
              <a:avLst/>
            </a:prstGeom>
            <a:solidFill>
              <a:srgbClr val="EFEFE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lIns="91425" tIns="91425" rIns="91425" bIns="91425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Output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Devices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578" name="Shape 111"/>
            <p:cNvSpPr>
              <a:spLocks noChangeArrowheads="1"/>
            </p:cNvSpPr>
            <p:nvPr/>
          </p:nvSpPr>
          <p:spPr bwMode="auto">
            <a:xfrm>
              <a:off x="7783768" y="2342694"/>
              <a:ext cx="948000" cy="6615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Bluetooth TX/RX</a:t>
              </a:r>
            </a:p>
          </p:txBody>
        </p:sp>
        <p:sp>
          <p:nvSpPr>
            <p:cNvPr id="22579" name="Shape 112"/>
            <p:cNvSpPr>
              <a:spLocks noChangeArrowheads="1"/>
            </p:cNvSpPr>
            <p:nvPr/>
          </p:nvSpPr>
          <p:spPr bwMode="auto">
            <a:xfrm>
              <a:off x="7786419" y="3236275"/>
              <a:ext cx="948000" cy="6615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Speaker</a:t>
              </a:r>
            </a:p>
          </p:txBody>
        </p:sp>
      </p:grpSp>
      <p:sp>
        <p:nvSpPr>
          <p:cNvPr id="22531" name="Shape 113"/>
          <p:cNvSpPr>
            <a:spLocks noChangeArrowheads="1"/>
          </p:cNvSpPr>
          <p:nvPr/>
        </p:nvSpPr>
        <p:spPr bwMode="auto">
          <a:xfrm>
            <a:off x="381000" y="1714500"/>
            <a:ext cx="5994400" cy="4097338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Armband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22532" name="Shape 114"/>
          <p:cNvGrpSpPr>
            <a:grpSpLocks/>
          </p:cNvGrpSpPr>
          <p:nvPr/>
        </p:nvGrpSpPr>
        <p:grpSpPr bwMode="auto">
          <a:xfrm rot="2706190">
            <a:off x="5850414" y="2959586"/>
            <a:ext cx="849313" cy="735012"/>
            <a:chOff x="5732393" y="1036870"/>
            <a:chExt cx="1080599" cy="1072200"/>
          </a:xfrm>
        </p:grpSpPr>
        <p:sp>
          <p:nvSpPr>
            <p:cNvPr id="115" name="Shape 115"/>
            <p:cNvSpPr/>
            <p:nvPr/>
          </p:nvSpPr>
          <p:spPr>
            <a:xfrm>
              <a:off x="5732393" y="1036870"/>
              <a:ext cx="1080599" cy="1072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6058686" y="1270283"/>
              <a:ext cx="515051" cy="55115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5895035" y="1147776"/>
              <a:ext cx="803884" cy="85683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2533" name="Shape 118"/>
          <p:cNvSpPr>
            <a:spLocks noGrp="1"/>
          </p:cNvSpPr>
          <p:nvPr>
            <p:ph type="title"/>
          </p:nvPr>
        </p:nvSpPr>
        <p:spPr>
          <a:xfrm>
            <a:off x="0" y="436563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System Level Block Diagram</a:t>
            </a:r>
          </a:p>
        </p:txBody>
      </p:sp>
      <p:sp>
        <p:nvSpPr>
          <p:cNvPr id="22534" name="Shape 119"/>
          <p:cNvSpPr>
            <a:spLocks noChangeArrowheads="1"/>
          </p:cNvSpPr>
          <p:nvPr/>
        </p:nvSpPr>
        <p:spPr bwMode="auto">
          <a:xfrm>
            <a:off x="4915599" y="3026260"/>
            <a:ext cx="1296987" cy="609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Bluetooth TX/RX</a:t>
            </a:r>
          </a:p>
        </p:txBody>
      </p:sp>
      <p:sp>
        <p:nvSpPr>
          <p:cNvPr id="22535" name="Shape 120"/>
          <p:cNvSpPr>
            <a:spLocks noChangeArrowheads="1"/>
          </p:cNvSpPr>
          <p:nvPr/>
        </p:nvSpPr>
        <p:spPr bwMode="auto">
          <a:xfrm>
            <a:off x="457200" y="3452813"/>
            <a:ext cx="804863" cy="6619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EMG Sensor</a:t>
            </a:r>
          </a:p>
        </p:txBody>
      </p:sp>
      <p:sp>
        <p:nvSpPr>
          <p:cNvPr id="22536" name="Shape 121"/>
          <p:cNvSpPr>
            <a:spLocks noChangeArrowheads="1"/>
          </p:cNvSpPr>
          <p:nvPr/>
        </p:nvSpPr>
        <p:spPr bwMode="auto">
          <a:xfrm>
            <a:off x="1524000" y="3505200"/>
            <a:ext cx="804863" cy="6619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IMU Sensor</a:t>
            </a:r>
          </a:p>
        </p:txBody>
      </p:sp>
      <p:sp>
        <p:nvSpPr>
          <p:cNvPr id="22537" name="Shape 122"/>
          <p:cNvSpPr>
            <a:spLocks noChangeArrowheads="1"/>
          </p:cNvSpPr>
          <p:nvPr/>
        </p:nvSpPr>
        <p:spPr bwMode="auto">
          <a:xfrm>
            <a:off x="2703512" y="2130425"/>
            <a:ext cx="1480427" cy="609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10V Rechargeable Battery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538" name="Shape 123"/>
          <p:cNvSpPr>
            <a:spLocks noChangeArrowheads="1"/>
          </p:cNvSpPr>
          <p:nvPr/>
        </p:nvSpPr>
        <p:spPr bwMode="auto">
          <a:xfrm>
            <a:off x="666750" y="4608513"/>
            <a:ext cx="1433513" cy="8572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Signal Conditioning Circuitry</a:t>
            </a:r>
          </a:p>
        </p:txBody>
      </p:sp>
      <p:cxnSp>
        <p:nvCxnSpPr>
          <p:cNvPr id="22539" name="Shape 124"/>
          <p:cNvCxnSpPr>
            <a:cxnSpLocks noChangeShapeType="1"/>
          </p:cNvCxnSpPr>
          <p:nvPr/>
        </p:nvCxnSpPr>
        <p:spPr bwMode="auto">
          <a:xfrm rot="10800000" flipH="1">
            <a:off x="6723062" y="3449170"/>
            <a:ext cx="592138" cy="635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40" name="Shape 125"/>
          <p:cNvGrpSpPr>
            <a:grpSpLocks/>
          </p:cNvGrpSpPr>
          <p:nvPr/>
        </p:nvGrpSpPr>
        <p:grpSpPr bwMode="auto">
          <a:xfrm rot="-8153865">
            <a:off x="7311136" y="2969110"/>
            <a:ext cx="739775" cy="749300"/>
            <a:chOff x="5732393" y="1036870"/>
            <a:chExt cx="1080599" cy="1072200"/>
          </a:xfrm>
        </p:grpSpPr>
        <p:sp>
          <p:nvSpPr>
            <p:cNvPr id="126" name="Shape 126"/>
            <p:cNvSpPr/>
            <p:nvPr/>
          </p:nvSpPr>
          <p:spPr>
            <a:xfrm>
              <a:off x="5732393" y="1036870"/>
              <a:ext cx="1080599" cy="1072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6068773" y="1285741"/>
              <a:ext cx="514792" cy="55200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5910444" y="1149873"/>
              <a:ext cx="804651" cy="85866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2541" name="Shape 129"/>
          <p:cNvSpPr>
            <a:spLocks noChangeArrowheads="1"/>
          </p:cNvSpPr>
          <p:nvPr/>
        </p:nvSpPr>
        <p:spPr bwMode="auto">
          <a:xfrm>
            <a:off x="5146102" y="3839649"/>
            <a:ext cx="804863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SD Card Module</a:t>
            </a:r>
          </a:p>
        </p:txBody>
      </p:sp>
      <p:sp>
        <p:nvSpPr>
          <p:cNvPr id="22542" name="Shape 130"/>
          <p:cNvSpPr>
            <a:spLocks noChangeArrowheads="1"/>
          </p:cNvSpPr>
          <p:nvPr/>
        </p:nvSpPr>
        <p:spPr bwMode="auto">
          <a:xfrm>
            <a:off x="1527175" y="2811463"/>
            <a:ext cx="1120775" cy="500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3.3V Regulator</a:t>
            </a:r>
          </a:p>
        </p:txBody>
      </p:sp>
      <p:sp>
        <p:nvSpPr>
          <p:cNvPr id="132" name="Shape 132"/>
          <p:cNvSpPr/>
          <p:nvPr/>
        </p:nvSpPr>
        <p:spPr>
          <a:xfrm>
            <a:off x="2789121" y="3042980"/>
            <a:ext cx="1534199" cy="2575500"/>
          </a:xfrm>
          <a:prstGeom prst="rect">
            <a:avLst/>
          </a:prstGeom>
          <a:solidFill>
            <a:srgbClr val="8F94FF"/>
          </a:solidFill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en" sz="2400" b="1" dirty="0">
                <a:solidFill>
                  <a:schemeClr val="tx1"/>
                </a:solidFill>
              </a:rPr>
              <a:t>MCU</a:t>
            </a:r>
          </a:p>
        </p:txBody>
      </p:sp>
      <p:sp>
        <p:nvSpPr>
          <p:cNvPr id="22546" name="Shape 133"/>
          <p:cNvSpPr>
            <a:spLocks noChangeArrowheads="1"/>
          </p:cNvSpPr>
          <p:nvPr/>
        </p:nvSpPr>
        <p:spPr bwMode="auto">
          <a:xfrm>
            <a:off x="2995613" y="5029200"/>
            <a:ext cx="1120775" cy="500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22547" name="Shape 134"/>
          <p:cNvSpPr>
            <a:spLocks noChangeArrowheads="1"/>
          </p:cNvSpPr>
          <p:nvPr/>
        </p:nvSpPr>
        <p:spPr bwMode="auto">
          <a:xfrm>
            <a:off x="2981325" y="4267200"/>
            <a:ext cx="1149350" cy="500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Pattern Recognition</a:t>
            </a:r>
          </a:p>
        </p:txBody>
      </p:sp>
      <p:sp>
        <p:nvSpPr>
          <p:cNvPr id="22548" name="Shape 135"/>
          <p:cNvSpPr>
            <a:spLocks noChangeArrowheads="1"/>
          </p:cNvSpPr>
          <p:nvPr/>
        </p:nvSpPr>
        <p:spPr bwMode="auto">
          <a:xfrm>
            <a:off x="2995613" y="3508375"/>
            <a:ext cx="1120775" cy="500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IMU Digital Processing</a:t>
            </a:r>
          </a:p>
        </p:txBody>
      </p:sp>
      <p:cxnSp>
        <p:nvCxnSpPr>
          <p:cNvPr id="137" name="Shape 137"/>
          <p:cNvCxnSpPr/>
          <p:nvPr/>
        </p:nvCxnSpPr>
        <p:spPr>
          <a:xfrm>
            <a:off x="838200" y="4114800"/>
            <a:ext cx="0" cy="459798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138" name="Shape 138"/>
          <p:cNvCxnSpPr/>
          <p:nvPr/>
        </p:nvCxnSpPr>
        <p:spPr>
          <a:xfrm>
            <a:off x="2350843" y="3733800"/>
            <a:ext cx="635495" cy="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139" name="Shape 139"/>
          <p:cNvCxnSpPr/>
          <p:nvPr/>
        </p:nvCxnSpPr>
        <p:spPr>
          <a:xfrm flipV="1">
            <a:off x="2099524" y="4517250"/>
            <a:ext cx="881734" cy="519875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22553" name="Shape 140"/>
          <p:cNvCxnSpPr>
            <a:cxnSpLocks noChangeShapeType="1"/>
          </p:cNvCxnSpPr>
          <p:nvPr/>
        </p:nvCxnSpPr>
        <p:spPr bwMode="auto">
          <a:xfrm>
            <a:off x="4326636" y="3489810"/>
            <a:ext cx="573406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hape 141"/>
          <p:cNvCxnSpPr/>
          <p:nvPr/>
        </p:nvCxnSpPr>
        <p:spPr>
          <a:xfrm>
            <a:off x="3581400" y="4008980"/>
            <a:ext cx="0" cy="258220"/>
          </a:xfrm>
          <a:prstGeom prst="straightConnector1">
            <a:avLst/>
          </a:prstGeom>
          <a:noFill/>
          <a:ln w="28575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2"/>
            </a:glow>
          </a:effectLst>
        </p:spPr>
      </p:cxnSp>
      <p:cxnSp>
        <p:nvCxnSpPr>
          <p:cNvPr id="22555" name="Shape 145"/>
          <p:cNvCxnSpPr>
            <a:cxnSpLocks noChangeShapeType="1"/>
          </p:cNvCxnSpPr>
          <p:nvPr/>
        </p:nvCxnSpPr>
        <p:spPr bwMode="auto">
          <a:xfrm>
            <a:off x="6911341" y="1641899"/>
            <a:ext cx="484781" cy="209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Shape 146"/>
          <p:cNvSpPr txBox="1">
            <a:spLocks noChangeArrowheads="1"/>
          </p:cNvSpPr>
          <p:nvPr/>
        </p:nvSpPr>
        <p:spPr bwMode="auto">
          <a:xfrm>
            <a:off x="7426325" y="1449387"/>
            <a:ext cx="1590675" cy="14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Power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Data Signal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Bluetooth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Control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Hardware Block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Software Block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557" name="Shape 147"/>
          <p:cNvCxnSpPr>
            <a:cxnSpLocks noChangeShapeType="1"/>
          </p:cNvCxnSpPr>
          <p:nvPr/>
        </p:nvCxnSpPr>
        <p:spPr bwMode="auto">
          <a:xfrm>
            <a:off x="6858000" y="2087880"/>
            <a:ext cx="56673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hape 148"/>
          <p:cNvCxnSpPr/>
          <p:nvPr/>
        </p:nvCxnSpPr>
        <p:spPr>
          <a:xfrm>
            <a:off x="6911341" y="1870470"/>
            <a:ext cx="495299" cy="405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sp>
        <p:nvSpPr>
          <p:cNvPr id="22559" name="Shape 151"/>
          <p:cNvSpPr>
            <a:spLocks noChangeArrowheads="1"/>
          </p:cNvSpPr>
          <p:nvPr/>
        </p:nvSpPr>
        <p:spPr bwMode="auto">
          <a:xfrm>
            <a:off x="8077200" y="835025"/>
            <a:ext cx="1054100" cy="384175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Jeff</a:t>
            </a:r>
          </a:p>
        </p:txBody>
      </p:sp>
      <p:cxnSp>
        <p:nvCxnSpPr>
          <p:cNvPr id="22560" name="Shape 145"/>
          <p:cNvCxnSpPr>
            <a:cxnSpLocks noChangeShapeType="1"/>
          </p:cNvCxnSpPr>
          <p:nvPr/>
        </p:nvCxnSpPr>
        <p:spPr bwMode="auto">
          <a:xfrm flipH="1">
            <a:off x="1371600" y="2435225"/>
            <a:ext cx="6350" cy="21510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Straight Connector 46"/>
          <p:cNvCxnSpPr>
            <a:cxnSpLocks noChangeShapeType="1"/>
          </p:cNvCxnSpPr>
          <p:nvPr/>
        </p:nvCxnSpPr>
        <p:spPr bwMode="auto">
          <a:xfrm flipH="1">
            <a:off x="1376363" y="2433638"/>
            <a:ext cx="1290637" cy="317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hape 148"/>
          <p:cNvCxnSpPr/>
          <p:nvPr/>
        </p:nvCxnSpPr>
        <p:spPr>
          <a:xfrm>
            <a:off x="6923475" y="2323045"/>
            <a:ext cx="527188" cy="2925"/>
          </a:xfrm>
          <a:prstGeom prst="straightConnector1">
            <a:avLst/>
          </a:prstGeom>
          <a:noFill/>
          <a:ln w="3810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563" name="Shape 145"/>
          <p:cNvCxnSpPr>
            <a:cxnSpLocks noChangeShapeType="1"/>
            <a:endCxn id="22542" idx="0"/>
          </p:cNvCxnSpPr>
          <p:nvPr/>
        </p:nvCxnSpPr>
        <p:spPr bwMode="auto">
          <a:xfrm>
            <a:off x="2087563" y="2433638"/>
            <a:ext cx="0" cy="377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Shape 145"/>
          <p:cNvCxnSpPr>
            <a:cxnSpLocks noChangeShapeType="1"/>
          </p:cNvCxnSpPr>
          <p:nvPr/>
        </p:nvCxnSpPr>
        <p:spPr bwMode="auto">
          <a:xfrm>
            <a:off x="2078038" y="3332163"/>
            <a:ext cx="1587" cy="1603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Shape 145"/>
          <p:cNvCxnSpPr>
            <a:cxnSpLocks noChangeShapeType="1"/>
          </p:cNvCxnSpPr>
          <p:nvPr/>
        </p:nvCxnSpPr>
        <p:spPr bwMode="auto">
          <a:xfrm>
            <a:off x="2968625" y="2840038"/>
            <a:ext cx="3175" cy="1873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6" name="Straight Connector 156"/>
          <p:cNvCxnSpPr>
            <a:cxnSpLocks noChangeShapeType="1"/>
          </p:cNvCxnSpPr>
          <p:nvPr/>
        </p:nvCxnSpPr>
        <p:spPr bwMode="auto">
          <a:xfrm flipH="1">
            <a:off x="2667000" y="2849563"/>
            <a:ext cx="309563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hape 141"/>
          <p:cNvCxnSpPr/>
          <p:nvPr/>
        </p:nvCxnSpPr>
        <p:spPr>
          <a:xfrm>
            <a:off x="3554730" y="4770120"/>
            <a:ext cx="1478" cy="259080"/>
          </a:xfrm>
          <a:prstGeom prst="straightConnector1">
            <a:avLst/>
          </a:prstGeom>
          <a:noFill/>
          <a:ln w="28575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2"/>
            </a:glow>
          </a:effectLst>
        </p:spPr>
      </p:cxnSp>
      <p:cxnSp>
        <p:nvCxnSpPr>
          <p:cNvPr id="22568" name="Shape 145"/>
          <p:cNvCxnSpPr>
            <a:cxnSpLocks noChangeShapeType="1"/>
          </p:cNvCxnSpPr>
          <p:nvPr/>
        </p:nvCxnSpPr>
        <p:spPr bwMode="auto">
          <a:xfrm>
            <a:off x="4342511" y="3185010"/>
            <a:ext cx="573088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9" name="Shape 145"/>
          <p:cNvCxnSpPr>
            <a:cxnSpLocks noChangeShapeType="1"/>
          </p:cNvCxnSpPr>
          <p:nvPr/>
        </p:nvCxnSpPr>
        <p:spPr bwMode="auto">
          <a:xfrm flipV="1">
            <a:off x="4338141" y="4103536"/>
            <a:ext cx="792163" cy="31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Shape 138"/>
          <p:cNvCxnSpPr/>
          <p:nvPr/>
        </p:nvCxnSpPr>
        <p:spPr>
          <a:xfrm flipH="1">
            <a:off x="4343400" y="4315810"/>
            <a:ext cx="779842" cy="473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51" name="Shape 124"/>
          <p:cNvCxnSpPr>
            <a:cxnSpLocks noChangeShapeType="1"/>
          </p:cNvCxnSpPr>
          <p:nvPr/>
        </p:nvCxnSpPr>
        <p:spPr bwMode="auto">
          <a:xfrm flipH="1" flipV="1">
            <a:off x="6668675" y="3256293"/>
            <a:ext cx="602439" cy="16338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Shape 136"/>
          <p:cNvSpPr>
            <a:spLocks noChangeArrowheads="1"/>
          </p:cNvSpPr>
          <p:nvPr/>
        </p:nvSpPr>
        <p:spPr bwMode="auto">
          <a:xfrm>
            <a:off x="5105400" y="4953000"/>
            <a:ext cx="1169744" cy="61577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Standby Mode Flip Switch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5" name="Shape 148"/>
          <p:cNvCxnSpPr/>
          <p:nvPr/>
        </p:nvCxnSpPr>
        <p:spPr>
          <a:xfrm flipH="1" flipV="1">
            <a:off x="4337675" y="5257800"/>
            <a:ext cx="761227" cy="7322"/>
          </a:xfrm>
          <a:prstGeom prst="straightConnector1">
            <a:avLst/>
          </a:prstGeom>
          <a:noFill/>
          <a:ln w="3810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" name="Shape 119"/>
          <p:cNvSpPr>
            <a:spLocks noChangeArrowheads="1"/>
          </p:cNvSpPr>
          <p:nvPr/>
        </p:nvSpPr>
        <p:spPr bwMode="auto">
          <a:xfrm>
            <a:off x="7003907" y="2499583"/>
            <a:ext cx="392215" cy="13864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Shape 119"/>
          <p:cNvSpPr>
            <a:spLocks noChangeArrowheads="1"/>
          </p:cNvSpPr>
          <p:nvPr/>
        </p:nvSpPr>
        <p:spPr bwMode="auto">
          <a:xfrm>
            <a:off x="7003907" y="2727206"/>
            <a:ext cx="392215" cy="13864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03"/>
          <p:cNvSpPr txBox="1">
            <a:spLocks/>
          </p:cNvSpPr>
          <p:nvPr/>
        </p:nvSpPr>
        <p:spPr bwMode="auto">
          <a:xfrm>
            <a:off x="0" y="461963"/>
            <a:ext cx="82296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91425" rIns="91425" bIns="91425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>
                <a:solidFill>
                  <a:srgbClr val="881C1C"/>
                </a:solidFill>
                <a:latin typeface="Georgia" panose="02040502050405020303" pitchFamily="18" charset="0"/>
              </a:rPr>
              <a:t>First Subsystem: EMG Sensor &amp; Conditioning</a:t>
            </a:r>
          </a:p>
        </p:txBody>
      </p:sp>
      <p:grpSp>
        <p:nvGrpSpPr>
          <p:cNvPr id="22530" name="Shape 109"/>
          <p:cNvGrpSpPr>
            <a:grpSpLocks/>
          </p:cNvGrpSpPr>
          <p:nvPr/>
        </p:nvGrpSpPr>
        <p:grpSpPr bwMode="auto">
          <a:xfrm>
            <a:off x="7551642" y="3032185"/>
            <a:ext cx="1535113" cy="2119312"/>
            <a:chOff x="7503275" y="1952537"/>
            <a:chExt cx="1534199" cy="2119499"/>
          </a:xfrm>
        </p:grpSpPr>
        <p:sp>
          <p:nvSpPr>
            <p:cNvPr id="22577" name="Shape 110"/>
            <p:cNvSpPr>
              <a:spLocks noChangeArrowheads="1"/>
            </p:cNvSpPr>
            <p:nvPr/>
          </p:nvSpPr>
          <p:spPr bwMode="auto">
            <a:xfrm>
              <a:off x="7503275" y="1952537"/>
              <a:ext cx="1534199" cy="2119499"/>
            </a:xfrm>
            <a:prstGeom prst="rect">
              <a:avLst/>
            </a:prstGeom>
            <a:solidFill>
              <a:srgbClr val="EFEFE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lIns="91425" tIns="91425" rIns="91425" bIns="91425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Output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Devices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578" name="Shape 111"/>
            <p:cNvSpPr>
              <a:spLocks noChangeArrowheads="1"/>
            </p:cNvSpPr>
            <p:nvPr/>
          </p:nvSpPr>
          <p:spPr bwMode="auto">
            <a:xfrm>
              <a:off x="7783768" y="2342694"/>
              <a:ext cx="948000" cy="6615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Bluetooth TX/RX</a:t>
              </a:r>
            </a:p>
          </p:txBody>
        </p:sp>
        <p:sp>
          <p:nvSpPr>
            <p:cNvPr id="22579" name="Shape 112"/>
            <p:cNvSpPr>
              <a:spLocks noChangeArrowheads="1"/>
            </p:cNvSpPr>
            <p:nvPr/>
          </p:nvSpPr>
          <p:spPr bwMode="auto">
            <a:xfrm>
              <a:off x="7786419" y="3236275"/>
              <a:ext cx="948000" cy="6615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Speaker</a:t>
              </a:r>
            </a:p>
          </p:txBody>
        </p:sp>
      </p:grpSp>
      <p:sp>
        <p:nvSpPr>
          <p:cNvPr id="22531" name="Shape 113"/>
          <p:cNvSpPr>
            <a:spLocks noChangeArrowheads="1"/>
          </p:cNvSpPr>
          <p:nvPr/>
        </p:nvSpPr>
        <p:spPr bwMode="auto">
          <a:xfrm>
            <a:off x="381000" y="1714500"/>
            <a:ext cx="5994400" cy="4097338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A</a:t>
            </a:r>
            <a:r>
              <a:rPr lang="en-US" sz="1800" b="1" dirty="0" smtClean="0">
                <a:solidFill>
                  <a:schemeClr val="tx1"/>
                </a:solidFill>
              </a:rPr>
              <a:t>rmband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22532" name="Shape 114"/>
          <p:cNvGrpSpPr>
            <a:grpSpLocks/>
          </p:cNvGrpSpPr>
          <p:nvPr/>
        </p:nvGrpSpPr>
        <p:grpSpPr bwMode="auto">
          <a:xfrm rot="2706190">
            <a:off x="5850414" y="2959586"/>
            <a:ext cx="849313" cy="735012"/>
            <a:chOff x="5732393" y="1036870"/>
            <a:chExt cx="1080599" cy="1072200"/>
          </a:xfrm>
        </p:grpSpPr>
        <p:sp>
          <p:nvSpPr>
            <p:cNvPr id="115" name="Shape 115"/>
            <p:cNvSpPr/>
            <p:nvPr/>
          </p:nvSpPr>
          <p:spPr>
            <a:xfrm>
              <a:off x="5732393" y="1036870"/>
              <a:ext cx="1080599" cy="1072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6058686" y="1270283"/>
              <a:ext cx="515051" cy="55115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5895035" y="1147776"/>
              <a:ext cx="803884" cy="85683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2534" name="Shape 119"/>
          <p:cNvSpPr>
            <a:spLocks noChangeArrowheads="1"/>
          </p:cNvSpPr>
          <p:nvPr/>
        </p:nvSpPr>
        <p:spPr bwMode="auto">
          <a:xfrm>
            <a:off x="4915599" y="3026260"/>
            <a:ext cx="1296987" cy="609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Bluetooth TX/RX</a:t>
            </a:r>
          </a:p>
        </p:txBody>
      </p:sp>
      <p:sp>
        <p:nvSpPr>
          <p:cNvPr id="22535" name="Shape 120"/>
          <p:cNvSpPr>
            <a:spLocks noChangeArrowheads="1"/>
          </p:cNvSpPr>
          <p:nvPr/>
        </p:nvSpPr>
        <p:spPr bwMode="auto">
          <a:xfrm>
            <a:off x="457200" y="3452813"/>
            <a:ext cx="804863" cy="6619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EMG Sensor</a:t>
            </a:r>
          </a:p>
        </p:txBody>
      </p:sp>
      <p:sp>
        <p:nvSpPr>
          <p:cNvPr id="22536" name="Shape 121"/>
          <p:cNvSpPr>
            <a:spLocks noChangeArrowheads="1"/>
          </p:cNvSpPr>
          <p:nvPr/>
        </p:nvSpPr>
        <p:spPr bwMode="auto">
          <a:xfrm>
            <a:off x="1524000" y="3505200"/>
            <a:ext cx="804863" cy="6619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IMU Sensor</a:t>
            </a:r>
          </a:p>
        </p:txBody>
      </p:sp>
      <p:sp>
        <p:nvSpPr>
          <p:cNvPr id="22537" name="Shape 122"/>
          <p:cNvSpPr>
            <a:spLocks noChangeArrowheads="1"/>
          </p:cNvSpPr>
          <p:nvPr/>
        </p:nvSpPr>
        <p:spPr bwMode="auto">
          <a:xfrm>
            <a:off x="2703512" y="2130425"/>
            <a:ext cx="1480427" cy="609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10V Rechargeable Battery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538" name="Shape 123"/>
          <p:cNvSpPr>
            <a:spLocks noChangeArrowheads="1"/>
          </p:cNvSpPr>
          <p:nvPr/>
        </p:nvSpPr>
        <p:spPr bwMode="auto">
          <a:xfrm>
            <a:off x="666750" y="4608513"/>
            <a:ext cx="1433513" cy="8572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Signal Conditioning Circuitry</a:t>
            </a:r>
          </a:p>
        </p:txBody>
      </p:sp>
      <p:cxnSp>
        <p:nvCxnSpPr>
          <p:cNvPr id="22539" name="Shape 124"/>
          <p:cNvCxnSpPr>
            <a:cxnSpLocks noChangeShapeType="1"/>
          </p:cNvCxnSpPr>
          <p:nvPr/>
        </p:nvCxnSpPr>
        <p:spPr bwMode="auto">
          <a:xfrm rot="10800000" flipH="1">
            <a:off x="6723062" y="3449170"/>
            <a:ext cx="592138" cy="635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40" name="Shape 125"/>
          <p:cNvGrpSpPr>
            <a:grpSpLocks/>
          </p:cNvGrpSpPr>
          <p:nvPr/>
        </p:nvGrpSpPr>
        <p:grpSpPr bwMode="auto">
          <a:xfrm rot="-8153865">
            <a:off x="7311136" y="2969110"/>
            <a:ext cx="739775" cy="749300"/>
            <a:chOff x="5732393" y="1036870"/>
            <a:chExt cx="1080599" cy="1072200"/>
          </a:xfrm>
        </p:grpSpPr>
        <p:sp>
          <p:nvSpPr>
            <p:cNvPr id="126" name="Shape 126"/>
            <p:cNvSpPr/>
            <p:nvPr/>
          </p:nvSpPr>
          <p:spPr>
            <a:xfrm>
              <a:off x="5732393" y="1036870"/>
              <a:ext cx="1080599" cy="1072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6068773" y="1285741"/>
              <a:ext cx="514792" cy="55200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5910444" y="1149873"/>
              <a:ext cx="804651" cy="85866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2541" name="Shape 129"/>
          <p:cNvSpPr>
            <a:spLocks noChangeArrowheads="1"/>
          </p:cNvSpPr>
          <p:nvPr/>
        </p:nvSpPr>
        <p:spPr bwMode="auto">
          <a:xfrm>
            <a:off x="5146102" y="3839649"/>
            <a:ext cx="804863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SD Card Module</a:t>
            </a:r>
          </a:p>
        </p:txBody>
      </p:sp>
      <p:sp>
        <p:nvSpPr>
          <p:cNvPr id="22542" name="Shape 130"/>
          <p:cNvSpPr>
            <a:spLocks noChangeArrowheads="1"/>
          </p:cNvSpPr>
          <p:nvPr/>
        </p:nvSpPr>
        <p:spPr bwMode="auto">
          <a:xfrm>
            <a:off x="1527175" y="2811463"/>
            <a:ext cx="1120775" cy="500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3.3V Regulator</a:t>
            </a:r>
          </a:p>
        </p:txBody>
      </p:sp>
      <p:sp>
        <p:nvSpPr>
          <p:cNvPr id="132" name="Shape 132"/>
          <p:cNvSpPr/>
          <p:nvPr/>
        </p:nvSpPr>
        <p:spPr>
          <a:xfrm>
            <a:off x="2789121" y="3042980"/>
            <a:ext cx="1534199" cy="2575500"/>
          </a:xfrm>
          <a:prstGeom prst="rect">
            <a:avLst/>
          </a:prstGeom>
          <a:solidFill>
            <a:srgbClr val="8F94FF"/>
          </a:solidFill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en" sz="2400" b="1" dirty="0">
                <a:solidFill>
                  <a:schemeClr val="tx1"/>
                </a:solidFill>
              </a:rPr>
              <a:t>MCU</a:t>
            </a:r>
          </a:p>
        </p:txBody>
      </p:sp>
      <p:sp>
        <p:nvSpPr>
          <p:cNvPr id="22546" name="Shape 133"/>
          <p:cNvSpPr>
            <a:spLocks noChangeArrowheads="1"/>
          </p:cNvSpPr>
          <p:nvPr/>
        </p:nvSpPr>
        <p:spPr bwMode="auto">
          <a:xfrm>
            <a:off x="2995613" y="5029200"/>
            <a:ext cx="1120775" cy="500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22547" name="Shape 134"/>
          <p:cNvSpPr>
            <a:spLocks noChangeArrowheads="1"/>
          </p:cNvSpPr>
          <p:nvPr/>
        </p:nvSpPr>
        <p:spPr bwMode="auto">
          <a:xfrm>
            <a:off x="2981325" y="4267200"/>
            <a:ext cx="1149350" cy="500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Pattern Recognition</a:t>
            </a:r>
          </a:p>
        </p:txBody>
      </p:sp>
      <p:sp>
        <p:nvSpPr>
          <p:cNvPr id="22548" name="Shape 135"/>
          <p:cNvSpPr>
            <a:spLocks noChangeArrowheads="1"/>
          </p:cNvSpPr>
          <p:nvPr/>
        </p:nvSpPr>
        <p:spPr bwMode="auto">
          <a:xfrm>
            <a:off x="2995613" y="3508375"/>
            <a:ext cx="1120775" cy="500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IMU Digital Processing</a:t>
            </a:r>
          </a:p>
        </p:txBody>
      </p:sp>
      <p:cxnSp>
        <p:nvCxnSpPr>
          <p:cNvPr id="137" name="Shape 137"/>
          <p:cNvCxnSpPr/>
          <p:nvPr/>
        </p:nvCxnSpPr>
        <p:spPr>
          <a:xfrm>
            <a:off x="838200" y="4114800"/>
            <a:ext cx="0" cy="459798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138" name="Shape 138"/>
          <p:cNvCxnSpPr/>
          <p:nvPr/>
        </p:nvCxnSpPr>
        <p:spPr>
          <a:xfrm>
            <a:off x="2350843" y="3733800"/>
            <a:ext cx="635495" cy="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139" name="Shape 139"/>
          <p:cNvCxnSpPr/>
          <p:nvPr/>
        </p:nvCxnSpPr>
        <p:spPr>
          <a:xfrm flipV="1">
            <a:off x="2099524" y="4517250"/>
            <a:ext cx="881734" cy="519875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22553" name="Shape 140"/>
          <p:cNvCxnSpPr>
            <a:cxnSpLocks noChangeShapeType="1"/>
          </p:cNvCxnSpPr>
          <p:nvPr/>
        </p:nvCxnSpPr>
        <p:spPr bwMode="auto">
          <a:xfrm>
            <a:off x="4326636" y="3489810"/>
            <a:ext cx="573406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hape 141"/>
          <p:cNvCxnSpPr/>
          <p:nvPr/>
        </p:nvCxnSpPr>
        <p:spPr>
          <a:xfrm>
            <a:off x="3581400" y="4008980"/>
            <a:ext cx="0" cy="258220"/>
          </a:xfrm>
          <a:prstGeom prst="straightConnector1">
            <a:avLst/>
          </a:prstGeom>
          <a:noFill/>
          <a:ln w="28575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2"/>
            </a:glow>
          </a:effectLst>
        </p:spPr>
      </p:cxnSp>
      <p:cxnSp>
        <p:nvCxnSpPr>
          <p:cNvPr id="22555" name="Shape 145"/>
          <p:cNvCxnSpPr>
            <a:cxnSpLocks noChangeShapeType="1"/>
          </p:cNvCxnSpPr>
          <p:nvPr/>
        </p:nvCxnSpPr>
        <p:spPr bwMode="auto">
          <a:xfrm>
            <a:off x="6911341" y="1641899"/>
            <a:ext cx="484781" cy="209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Shape 146"/>
          <p:cNvSpPr txBox="1">
            <a:spLocks noChangeArrowheads="1"/>
          </p:cNvSpPr>
          <p:nvPr/>
        </p:nvSpPr>
        <p:spPr bwMode="auto">
          <a:xfrm>
            <a:off x="7426325" y="1449387"/>
            <a:ext cx="1590675" cy="14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Power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Data Signal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Bluetooth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Control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Hardware Block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Software Block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557" name="Shape 147"/>
          <p:cNvCxnSpPr>
            <a:cxnSpLocks noChangeShapeType="1"/>
          </p:cNvCxnSpPr>
          <p:nvPr/>
        </p:nvCxnSpPr>
        <p:spPr bwMode="auto">
          <a:xfrm>
            <a:off x="6858000" y="2087880"/>
            <a:ext cx="56673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hape 148"/>
          <p:cNvCxnSpPr/>
          <p:nvPr/>
        </p:nvCxnSpPr>
        <p:spPr>
          <a:xfrm>
            <a:off x="6911341" y="1870470"/>
            <a:ext cx="495299" cy="405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22560" name="Shape 145"/>
          <p:cNvCxnSpPr>
            <a:cxnSpLocks noChangeShapeType="1"/>
          </p:cNvCxnSpPr>
          <p:nvPr/>
        </p:nvCxnSpPr>
        <p:spPr bwMode="auto">
          <a:xfrm flipH="1">
            <a:off x="1371600" y="2435225"/>
            <a:ext cx="6350" cy="21510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Straight Connector 46"/>
          <p:cNvCxnSpPr>
            <a:cxnSpLocks noChangeShapeType="1"/>
          </p:cNvCxnSpPr>
          <p:nvPr/>
        </p:nvCxnSpPr>
        <p:spPr bwMode="auto">
          <a:xfrm flipH="1">
            <a:off x="1376363" y="2433638"/>
            <a:ext cx="1290637" cy="317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hape 148"/>
          <p:cNvCxnSpPr/>
          <p:nvPr/>
        </p:nvCxnSpPr>
        <p:spPr>
          <a:xfrm>
            <a:off x="6923475" y="2323045"/>
            <a:ext cx="527188" cy="2925"/>
          </a:xfrm>
          <a:prstGeom prst="straightConnector1">
            <a:avLst/>
          </a:prstGeom>
          <a:noFill/>
          <a:ln w="3810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563" name="Shape 145"/>
          <p:cNvCxnSpPr>
            <a:cxnSpLocks noChangeShapeType="1"/>
            <a:endCxn id="22542" idx="0"/>
          </p:cNvCxnSpPr>
          <p:nvPr/>
        </p:nvCxnSpPr>
        <p:spPr bwMode="auto">
          <a:xfrm>
            <a:off x="2087563" y="2433638"/>
            <a:ext cx="0" cy="377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Shape 145"/>
          <p:cNvCxnSpPr>
            <a:cxnSpLocks noChangeShapeType="1"/>
          </p:cNvCxnSpPr>
          <p:nvPr/>
        </p:nvCxnSpPr>
        <p:spPr bwMode="auto">
          <a:xfrm>
            <a:off x="2078038" y="3332163"/>
            <a:ext cx="1587" cy="1603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Shape 145"/>
          <p:cNvCxnSpPr>
            <a:cxnSpLocks noChangeShapeType="1"/>
          </p:cNvCxnSpPr>
          <p:nvPr/>
        </p:nvCxnSpPr>
        <p:spPr bwMode="auto">
          <a:xfrm>
            <a:off x="2968625" y="2840038"/>
            <a:ext cx="3175" cy="1873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6" name="Straight Connector 156"/>
          <p:cNvCxnSpPr>
            <a:cxnSpLocks noChangeShapeType="1"/>
          </p:cNvCxnSpPr>
          <p:nvPr/>
        </p:nvCxnSpPr>
        <p:spPr bwMode="auto">
          <a:xfrm flipH="1">
            <a:off x="2667000" y="2849563"/>
            <a:ext cx="309563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hape 141"/>
          <p:cNvCxnSpPr/>
          <p:nvPr/>
        </p:nvCxnSpPr>
        <p:spPr>
          <a:xfrm>
            <a:off x="3554730" y="4770120"/>
            <a:ext cx="1478" cy="259080"/>
          </a:xfrm>
          <a:prstGeom prst="straightConnector1">
            <a:avLst/>
          </a:prstGeom>
          <a:noFill/>
          <a:ln w="28575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2"/>
            </a:glow>
          </a:effectLst>
        </p:spPr>
      </p:cxnSp>
      <p:cxnSp>
        <p:nvCxnSpPr>
          <p:cNvPr id="22568" name="Shape 145"/>
          <p:cNvCxnSpPr>
            <a:cxnSpLocks noChangeShapeType="1"/>
          </p:cNvCxnSpPr>
          <p:nvPr/>
        </p:nvCxnSpPr>
        <p:spPr bwMode="auto">
          <a:xfrm>
            <a:off x="4342511" y="3185010"/>
            <a:ext cx="573088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9" name="Shape 145"/>
          <p:cNvCxnSpPr>
            <a:cxnSpLocks noChangeShapeType="1"/>
          </p:cNvCxnSpPr>
          <p:nvPr/>
        </p:nvCxnSpPr>
        <p:spPr bwMode="auto">
          <a:xfrm flipV="1">
            <a:off x="4338141" y="4103536"/>
            <a:ext cx="792163" cy="31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Shape 138"/>
          <p:cNvCxnSpPr/>
          <p:nvPr/>
        </p:nvCxnSpPr>
        <p:spPr>
          <a:xfrm flipH="1">
            <a:off x="4343400" y="4315810"/>
            <a:ext cx="779842" cy="473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51" name="Shape 124"/>
          <p:cNvCxnSpPr>
            <a:cxnSpLocks noChangeShapeType="1"/>
          </p:cNvCxnSpPr>
          <p:nvPr/>
        </p:nvCxnSpPr>
        <p:spPr bwMode="auto">
          <a:xfrm flipH="1" flipV="1">
            <a:off x="6668675" y="3256293"/>
            <a:ext cx="602439" cy="16338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Shape 136"/>
          <p:cNvSpPr>
            <a:spLocks noChangeArrowheads="1"/>
          </p:cNvSpPr>
          <p:nvPr/>
        </p:nvSpPr>
        <p:spPr bwMode="auto">
          <a:xfrm>
            <a:off x="5105400" y="4953000"/>
            <a:ext cx="1169744" cy="61577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Standby Mode Flip Switch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5" name="Shape 148"/>
          <p:cNvCxnSpPr/>
          <p:nvPr/>
        </p:nvCxnSpPr>
        <p:spPr>
          <a:xfrm flipH="1" flipV="1">
            <a:off x="4337675" y="5257800"/>
            <a:ext cx="761227" cy="7322"/>
          </a:xfrm>
          <a:prstGeom prst="straightConnector1">
            <a:avLst/>
          </a:prstGeom>
          <a:noFill/>
          <a:ln w="3810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" name="Shape 119"/>
          <p:cNvSpPr>
            <a:spLocks noChangeArrowheads="1"/>
          </p:cNvSpPr>
          <p:nvPr/>
        </p:nvSpPr>
        <p:spPr bwMode="auto">
          <a:xfrm>
            <a:off x="7003907" y="2499583"/>
            <a:ext cx="392215" cy="13864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Shape 119"/>
          <p:cNvSpPr>
            <a:spLocks noChangeArrowheads="1"/>
          </p:cNvSpPr>
          <p:nvPr/>
        </p:nvSpPr>
        <p:spPr bwMode="auto">
          <a:xfrm>
            <a:off x="7003907" y="2727206"/>
            <a:ext cx="392215" cy="13864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Shape 208"/>
          <p:cNvSpPr>
            <a:spLocks noChangeArrowheads="1"/>
          </p:cNvSpPr>
          <p:nvPr/>
        </p:nvSpPr>
        <p:spPr bwMode="auto">
          <a:xfrm>
            <a:off x="8089900" y="833438"/>
            <a:ext cx="1054100" cy="385762"/>
          </a:xfrm>
          <a:prstGeom prst="rect">
            <a:avLst/>
          </a:prstGeom>
          <a:solidFill>
            <a:srgbClr val="C27BA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Shehzeen</a:t>
            </a:r>
          </a:p>
        </p:txBody>
      </p:sp>
    </p:spTree>
    <p:extLst>
      <p:ext uri="{BB962C8B-B14F-4D97-AF65-F5344CB8AC3E}">
        <p14:creationId xmlns:p14="http://schemas.microsoft.com/office/powerpoint/2010/main" val="37617406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03"/>
          <p:cNvSpPr>
            <a:spLocks noGrp="1"/>
          </p:cNvSpPr>
          <p:nvPr>
            <p:ph type="title"/>
          </p:nvPr>
        </p:nvSpPr>
        <p:spPr>
          <a:xfrm>
            <a:off x="0" y="461963"/>
            <a:ext cx="8229600" cy="8588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First Subsystem: EMG Sensor &amp; Conditioning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68275" y="1433513"/>
            <a:ext cx="4175125" cy="279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spcBef>
                <a:spcPts val="0"/>
              </a:spcBef>
              <a:defRPr/>
            </a:pPr>
            <a:r>
              <a:rPr lang="en" sz="1800" dirty="0">
                <a:solidFill>
                  <a:schemeClr val="tx1"/>
                </a:solidFill>
              </a:rPr>
              <a:t>Summary: Electromyography (EMG) measures electrical activity produced by skeletal muscles. </a:t>
            </a:r>
          </a:p>
          <a:p>
            <a:pPr>
              <a:spcBef>
                <a:spcPts val="0"/>
              </a:spcBef>
              <a:defRPr/>
            </a:pPr>
            <a:endParaRPr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" sz="1800" dirty="0">
                <a:solidFill>
                  <a:schemeClr val="tx1"/>
                </a:solidFill>
              </a:rPr>
              <a:t>Requirements: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" sz="1800" dirty="0">
                <a:solidFill>
                  <a:schemeClr val="tx1"/>
                </a:solidFill>
              </a:rPr>
              <a:t>Must </a:t>
            </a:r>
            <a:r>
              <a:rPr lang="en" sz="1800" dirty="0" smtClean="0">
                <a:solidFill>
                  <a:schemeClr val="tx1"/>
                </a:solidFill>
              </a:rPr>
              <a:t>sense</a:t>
            </a:r>
            <a:r>
              <a:rPr lang="en" sz="1800" dirty="0" smtClean="0">
                <a:solidFill>
                  <a:schemeClr val="tx1"/>
                </a:solidFill>
              </a:rPr>
              <a:t> </a:t>
            </a:r>
            <a:r>
              <a:rPr lang="en" sz="1800" dirty="0">
                <a:solidFill>
                  <a:schemeClr val="tx1"/>
                </a:solidFill>
              </a:rPr>
              <a:t>muscle </a:t>
            </a:r>
            <a:r>
              <a:rPr lang="en" sz="1800" dirty="0" smtClean="0">
                <a:solidFill>
                  <a:schemeClr val="tx1"/>
                </a:solidFill>
              </a:rPr>
              <a:t>activity </a:t>
            </a:r>
            <a:r>
              <a:rPr lang="en" sz="1800" dirty="0">
                <a:solidFill>
                  <a:schemeClr val="tx1"/>
                </a:solidFill>
              </a:rPr>
              <a:t>reliably.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" sz="1800" dirty="0">
                <a:solidFill>
                  <a:schemeClr val="tx1"/>
                </a:solidFill>
              </a:rPr>
              <a:t>Ability to </a:t>
            </a:r>
            <a:r>
              <a:rPr lang="en" sz="1800" dirty="0" smtClean="0">
                <a:solidFill>
                  <a:schemeClr val="tx1"/>
                </a:solidFill>
              </a:rPr>
              <a:t>setup </a:t>
            </a:r>
            <a:r>
              <a:rPr lang="en" sz="1800" dirty="0">
                <a:solidFill>
                  <a:schemeClr val="tx1"/>
                </a:solidFill>
              </a:rPr>
              <a:t>within </a:t>
            </a:r>
            <a:r>
              <a:rPr lang="en" sz="1800" dirty="0" smtClean="0">
                <a:solidFill>
                  <a:schemeClr val="tx1"/>
                </a:solidFill>
              </a:rPr>
              <a:t>two </a:t>
            </a:r>
            <a:r>
              <a:rPr lang="en" sz="1800" dirty="0">
                <a:solidFill>
                  <a:schemeClr val="tx1"/>
                </a:solidFill>
              </a:rPr>
              <a:t>minutes.</a:t>
            </a:r>
          </a:p>
          <a:p>
            <a:pPr>
              <a:spcBef>
                <a:spcPts val="0"/>
              </a:spcBef>
              <a:defRPr/>
            </a:pPr>
            <a:r>
              <a:rPr lang="en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68312" y="4044950"/>
            <a:ext cx="3875088" cy="159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spcBef>
                <a:spcPts val="0"/>
              </a:spcBef>
              <a:defRPr/>
            </a:pPr>
            <a:r>
              <a:rPr lang="en" sz="1800" dirty="0">
                <a:solidFill>
                  <a:schemeClr val="tx1"/>
                </a:solidFill>
              </a:rPr>
              <a:t>Input</a:t>
            </a: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" sz="1800" dirty="0">
                <a:solidFill>
                  <a:schemeClr val="tx1"/>
                </a:solidFill>
              </a:rPr>
              <a:t>Two sets of surface electrodes on two main forearm muscles</a:t>
            </a:r>
            <a:r>
              <a:rPr lang="en" sz="1800" dirty="0" smtClean="0">
                <a:solidFill>
                  <a:schemeClr val="tx1"/>
                </a:solidFill>
              </a:rPr>
              <a:t>.</a:t>
            </a:r>
          </a:p>
          <a:p>
            <a:pPr marL="139700"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endParaRPr lang="en" sz="1800" dirty="0">
              <a:solidFill>
                <a:schemeClr val="tx1"/>
              </a:solidFill>
            </a:endParaRP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±</a:t>
            </a:r>
            <a:r>
              <a:rPr lang="en" sz="1800" dirty="0" smtClean="0">
                <a:solidFill>
                  <a:schemeClr val="tx1"/>
                </a:solidFill>
              </a:rPr>
              <a:t>5</a:t>
            </a:r>
            <a:r>
              <a:rPr lang="en" sz="1800" dirty="0" smtClean="0">
                <a:solidFill>
                  <a:schemeClr val="tx1"/>
                </a:solidFill>
              </a:rPr>
              <a:t>V </a:t>
            </a:r>
            <a:r>
              <a:rPr lang="en" sz="1800" dirty="0">
                <a:solidFill>
                  <a:schemeClr val="tx1"/>
                </a:solidFill>
              </a:rPr>
              <a:t>from rechargeable battery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459288" y="4114800"/>
            <a:ext cx="363061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spcBef>
                <a:spcPts val="0"/>
              </a:spcBef>
              <a:defRPr/>
            </a:pPr>
            <a:r>
              <a:rPr lang="en" sz="1800" dirty="0">
                <a:solidFill>
                  <a:schemeClr val="tx1"/>
                </a:solidFill>
              </a:rPr>
              <a:t>Output</a:t>
            </a: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" sz="1800" dirty="0">
                <a:solidFill>
                  <a:schemeClr val="tx1"/>
                </a:solidFill>
              </a:rPr>
              <a:t>Rectified waveform envelope ranging from 0-5VDC.</a:t>
            </a: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Font typeface="Arial"/>
              <a:buChar char="-"/>
              <a:defRPr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26630" name="Shape 20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34" y="1290320"/>
            <a:ext cx="260484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Shape 208"/>
          <p:cNvSpPr>
            <a:spLocks noChangeArrowheads="1"/>
          </p:cNvSpPr>
          <p:nvPr/>
        </p:nvSpPr>
        <p:spPr bwMode="auto">
          <a:xfrm>
            <a:off x="8089900" y="833438"/>
            <a:ext cx="1054100" cy="385762"/>
          </a:xfrm>
          <a:prstGeom prst="rect">
            <a:avLst/>
          </a:prstGeom>
          <a:solidFill>
            <a:srgbClr val="C27BA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Shehzeen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5191" y="3606360"/>
            <a:ext cx="2738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Figure 6: Basic physiology of the forearm. 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2158" y="3122602"/>
            <a:ext cx="2129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Fig 7: </a:t>
            </a:r>
            <a:r>
              <a:rPr lang="en-US" sz="1050" dirty="0" smtClean="0">
                <a:solidFill>
                  <a:schemeClr val="tx1"/>
                </a:solidFill>
              </a:rPr>
              <a:t>Arm with electrodes </a:t>
            </a:r>
            <a:r>
              <a:rPr lang="en-US" sz="1050" dirty="0" smtClean="0">
                <a:solidFill>
                  <a:schemeClr val="tx1"/>
                </a:solidFill>
              </a:rPr>
              <a:t>[5] 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3400" y="1499549"/>
            <a:ext cx="1614619" cy="1591072"/>
            <a:chOff x="4343400" y="1499549"/>
            <a:chExt cx="1614619" cy="1591072"/>
          </a:xfrm>
        </p:grpSpPr>
        <p:grpSp>
          <p:nvGrpSpPr>
            <p:cNvPr id="11" name="Group 10"/>
            <p:cNvGrpSpPr/>
            <p:nvPr/>
          </p:nvGrpSpPr>
          <p:grpSpPr>
            <a:xfrm>
              <a:off x="4343400" y="1499549"/>
              <a:ext cx="1614619" cy="1591072"/>
              <a:chOff x="6698989" y="2724349"/>
              <a:chExt cx="1614619" cy="1591072"/>
            </a:xfrm>
          </p:grpSpPr>
          <p:pic>
            <p:nvPicPr>
              <p:cNvPr id="12" name="Picture 2" descr="White arm band for sports sweat [3pairs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4167" y1="42283" x2="15833" y2="10571"/>
                            <a14:foregroundMark x1="71875" y1="76744" x2="86042" y2="86258"/>
                            <a14:foregroundMark x1="76667" y1="98097" x2="94167" y2="82241"/>
                            <a14:backgroundMark x1="50833" y1="45032" x2="99167" y2="16490"/>
                            <a14:backgroundMark x1="92292" y1="97674" x2="98750" y2="92178"/>
                            <a14:backgroundMark x1="5625" y1="69556" x2="32500" y2="94503"/>
                            <a14:backgroundMark x1="4375" y1="6765" x2="9167" y2="15856"/>
                            <a14:backgroundMark x1="84375" y1="97674" x2="81667" y2="993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8989" y="2724349"/>
                <a:ext cx="1614619" cy="1591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Lightning Bolt 12"/>
              <p:cNvSpPr/>
              <p:nvPr/>
            </p:nvSpPr>
            <p:spPr bwMode="auto">
              <a:xfrm>
                <a:off x="7902864" y="3811544"/>
                <a:ext cx="152400" cy="304800"/>
              </a:xfrm>
              <a:prstGeom prst="lightningBol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3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neva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 bwMode="auto">
            <a:xfrm>
              <a:off x="5076287" y="2797441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253624" y="2891544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150709" y="2500347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22966" y="2586765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213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First Subsystem: EMG Sensor &amp; Conditioning</a:t>
            </a:r>
          </a:p>
        </p:txBody>
      </p:sp>
      <p:sp>
        <p:nvSpPr>
          <p:cNvPr id="28675" name="Shape 214"/>
          <p:cNvSpPr>
            <a:spLocks noChangeArrowheads="1"/>
          </p:cNvSpPr>
          <p:nvPr/>
        </p:nvSpPr>
        <p:spPr bwMode="auto">
          <a:xfrm>
            <a:off x="8089900" y="833438"/>
            <a:ext cx="1054100" cy="385762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Jeff</a:t>
            </a:r>
          </a:p>
        </p:txBody>
      </p:sp>
      <p:sp>
        <p:nvSpPr>
          <p:cNvPr id="28679" name="Shape 216"/>
          <p:cNvSpPr>
            <a:spLocks noChangeArrowheads="1"/>
          </p:cNvSpPr>
          <p:nvPr/>
        </p:nvSpPr>
        <p:spPr bwMode="auto">
          <a:xfrm>
            <a:off x="322076" y="2440983"/>
            <a:ext cx="1194108" cy="76945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EMG Electrodes</a:t>
            </a:r>
          </a:p>
        </p:txBody>
      </p:sp>
      <p:sp>
        <p:nvSpPr>
          <p:cNvPr id="28680" name="Shape 217"/>
          <p:cNvSpPr>
            <a:spLocks noChangeArrowheads="1"/>
          </p:cNvSpPr>
          <p:nvPr/>
        </p:nvSpPr>
        <p:spPr bwMode="auto">
          <a:xfrm>
            <a:off x="3474045" y="2418202"/>
            <a:ext cx="1171620" cy="76945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LPF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681" name="Shape 218"/>
          <p:cNvSpPr>
            <a:spLocks noChangeArrowheads="1"/>
          </p:cNvSpPr>
          <p:nvPr/>
        </p:nvSpPr>
        <p:spPr bwMode="auto">
          <a:xfrm>
            <a:off x="6021469" y="2433893"/>
            <a:ext cx="1141554" cy="8018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Full Wave </a:t>
            </a:r>
            <a:r>
              <a:rPr lang="en-US" sz="1600" dirty="0">
                <a:solidFill>
                  <a:schemeClr val="tx1"/>
                </a:solidFill>
              </a:rPr>
              <a:t>Rectifier</a:t>
            </a:r>
          </a:p>
        </p:txBody>
      </p:sp>
      <p:grpSp>
        <p:nvGrpSpPr>
          <p:cNvPr id="28682" name="Shape 219"/>
          <p:cNvGrpSpPr>
            <a:grpSpLocks/>
          </p:cNvGrpSpPr>
          <p:nvPr/>
        </p:nvGrpSpPr>
        <p:grpSpPr bwMode="auto">
          <a:xfrm>
            <a:off x="4801733" y="1910036"/>
            <a:ext cx="1219735" cy="1277621"/>
            <a:chOff x="3469823" y="856412"/>
            <a:chExt cx="1219676" cy="1276699"/>
          </a:xfrm>
        </p:grpSpPr>
        <p:sp>
          <p:nvSpPr>
            <p:cNvPr id="28692" name="Shape 220"/>
            <p:cNvSpPr>
              <a:spLocks noChangeArrowheads="1"/>
            </p:cNvSpPr>
            <p:nvPr/>
          </p:nvSpPr>
          <p:spPr bwMode="auto">
            <a:xfrm rot="5400000">
              <a:off x="3794388" y="1549144"/>
              <a:ext cx="689122" cy="4788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8693" name="Shape 221"/>
            <p:cNvSpPr txBox="1">
              <a:spLocks noChangeArrowheads="1"/>
            </p:cNvSpPr>
            <p:nvPr/>
          </p:nvSpPr>
          <p:spPr bwMode="auto">
            <a:xfrm>
              <a:off x="3469823" y="856412"/>
              <a:ext cx="1219676" cy="6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Differential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Amplifier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683" name="Shape 222"/>
          <p:cNvSpPr>
            <a:spLocks noChangeArrowheads="1"/>
          </p:cNvSpPr>
          <p:nvPr/>
        </p:nvSpPr>
        <p:spPr bwMode="auto">
          <a:xfrm>
            <a:off x="7581420" y="2450104"/>
            <a:ext cx="953445" cy="76945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LPF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684" name="Shape 223"/>
          <p:cNvSpPr>
            <a:spLocks noChangeArrowheads="1"/>
          </p:cNvSpPr>
          <p:nvPr/>
        </p:nvSpPr>
        <p:spPr bwMode="auto">
          <a:xfrm>
            <a:off x="7487365" y="3741452"/>
            <a:ext cx="1141554" cy="769455"/>
          </a:xfrm>
          <a:prstGeom prst="rect">
            <a:avLst/>
          </a:prstGeom>
          <a:solidFill>
            <a:srgbClr val="CCCCCC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MCU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A/D</a:t>
            </a:r>
          </a:p>
        </p:txBody>
      </p:sp>
      <p:cxnSp>
        <p:nvCxnSpPr>
          <p:cNvPr id="28685" name="Shape 224"/>
          <p:cNvCxnSpPr>
            <a:cxnSpLocks noChangeShapeType="1"/>
          </p:cNvCxnSpPr>
          <p:nvPr/>
        </p:nvCxnSpPr>
        <p:spPr bwMode="auto">
          <a:xfrm>
            <a:off x="1529210" y="2606653"/>
            <a:ext cx="36961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hape 225"/>
          <p:cNvCxnSpPr>
            <a:cxnSpLocks noChangeShapeType="1"/>
          </p:cNvCxnSpPr>
          <p:nvPr/>
        </p:nvCxnSpPr>
        <p:spPr bwMode="auto">
          <a:xfrm>
            <a:off x="1529210" y="3064183"/>
            <a:ext cx="36961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7" name="Shape 226"/>
          <p:cNvCxnSpPr>
            <a:cxnSpLocks noChangeShapeType="1"/>
          </p:cNvCxnSpPr>
          <p:nvPr/>
        </p:nvCxnSpPr>
        <p:spPr bwMode="auto">
          <a:xfrm>
            <a:off x="4657194" y="2620627"/>
            <a:ext cx="574280" cy="2016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Shape 227"/>
          <p:cNvCxnSpPr>
            <a:cxnSpLocks noChangeShapeType="1"/>
          </p:cNvCxnSpPr>
          <p:nvPr/>
        </p:nvCxnSpPr>
        <p:spPr bwMode="auto">
          <a:xfrm>
            <a:off x="4675457" y="3035982"/>
            <a:ext cx="556017" cy="8936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Shape 228"/>
          <p:cNvCxnSpPr>
            <a:cxnSpLocks noChangeShapeType="1"/>
            <a:endCxn id="28681" idx="1"/>
          </p:cNvCxnSpPr>
          <p:nvPr/>
        </p:nvCxnSpPr>
        <p:spPr bwMode="auto">
          <a:xfrm flipV="1">
            <a:off x="5686807" y="2834832"/>
            <a:ext cx="334662" cy="9151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Shape 229"/>
          <p:cNvCxnSpPr>
            <a:cxnSpLocks noChangeShapeType="1"/>
            <a:stCxn id="28681" idx="3"/>
            <a:endCxn id="28683" idx="1"/>
          </p:cNvCxnSpPr>
          <p:nvPr/>
        </p:nvCxnSpPr>
        <p:spPr bwMode="auto">
          <a:xfrm>
            <a:off x="7163024" y="2834832"/>
            <a:ext cx="41852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677" name="Shape 2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4172880"/>
            <a:ext cx="1576751" cy="10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Shape 2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47" y="4039106"/>
            <a:ext cx="2280555" cy="170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6044" y="5095627"/>
            <a:ext cx="2192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Fig 8: A waveform captured using </a:t>
            </a:r>
            <a:r>
              <a:rPr lang="en-US" sz="1100" dirty="0" err="1" smtClean="0">
                <a:solidFill>
                  <a:schemeClr val="tx1"/>
                </a:solidFill>
              </a:rPr>
              <a:t>Polulu</a:t>
            </a:r>
            <a:r>
              <a:rPr lang="en-US" sz="1100" dirty="0" smtClean="0">
                <a:solidFill>
                  <a:schemeClr val="tx1"/>
                </a:solidFill>
              </a:rPr>
              <a:t> muscle sensor v3. This is the expected output of our differential amplifier.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4" name="Shape 217"/>
          <p:cNvSpPr>
            <a:spLocks noChangeArrowheads="1"/>
          </p:cNvSpPr>
          <p:nvPr/>
        </p:nvSpPr>
        <p:spPr bwMode="auto">
          <a:xfrm>
            <a:off x="1909463" y="2466316"/>
            <a:ext cx="1171620" cy="76945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Pre-Amp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5" name="Shape 224"/>
          <p:cNvCxnSpPr>
            <a:cxnSpLocks noChangeShapeType="1"/>
          </p:cNvCxnSpPr>
          <p:nvPr/>
        </p:nvCxnSpPr>
        <p:spPr bwMode="auto">
          <a:xfrm>
            <a:off x="3081555" y="2593803"/>
            <a:ext cx="36961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hape 225"/>
          <p:cNvCxnSpPr>
            <a:cxnSpLocks noChangeShapeType="1"/>
          </p:cNvCxnSpPr>
          <p:nvPr/>
        </p:nvCxnSpPr>
        <p:spPr bwMode="auto">
          <a:xfrm>
            <a:off x="3081555" y="3051333"/>
            <a:ext cx="36961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hape 229"/>
          <p:cNvCxnSpPr>
            <a:cxnSpLocks noChangeShapeType="1"/>
            <a:stCxn id="28683" idx="2"/>
            <a:endCxn id="28684" idx="0"/>
          </p:cNvCxnSpPr>
          <p:nvPr/>
        </p:nvCxnSpPr>
        <p:spPr bwMode="auto">
          <a:xfrm flipH="1">
            <a:off x="8058142" y="3219559"/>
            <a:ext cx="1" cy="521893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328361" y="5353390"/>
            <a:ext cx="2061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mtClean="0">
                <a:solidFill>
                  <a:schemeClr val="tx1"/>
                </a:solidFill>
              </a:rPr>
              <a:t>Fig 7: Surface Electrodes [5] 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Shape 109"/>
          <p:cNvGrpSpPr>
            <a:grpSpLocks/>
          </p:cNvGrpSpPr>
          <p:nvPr/>
        </p:nvGrpSpPr>
        <p:grpSpPr bwMode="auto">
          <a:xfrm>
            <a:off x="7551642" y="3032185"/>
            <a:ext cx="1535113" cy="2119312"/>
            <a:chOff x="7503275" y="1952537"/>
            <a:chExt cx="1534199" cy="2119499"/>
          </a:xfrm>
        </p:grpSpPr>
        <p:sp>
          <p:nvSpPr>
            <p:cNvPr id="22577" name="Shape 110"/>
            <p:cNvSpPr>
              <a:spLocks noChangeArrowheads="1"/>
            </p:cNvSpPr>
            <p:nvPr/>
          </p:nvSpPr>
          <p:spPr bwMode="auto">
            <a:xfrm>
              <a:off x="7503275" y="1952537"/>
              <a:ext cx="1534199" cy="2119499"/>
            </a:xfrm>
            <a:prstGeom prst="rect">
              <a:avLst/>
            </a:prstGeom>
            <a:solidFill>
              <a:srgbClr val="EFEFE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lIns="91425" tIns="91425" rIns="91425" bIns="91425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Output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Devices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578" name="Shape 111"/>
            <p:cNvSpPr>
              <a:spLocks noChangeArrowheads="1"/>
            </p:cNvSpPr>
            <p:nvPr/>
          </p:nvSpPr>
          <p:spPr bwMode="auto">
            <a:xfrm>
              <a:off x="7783768" y="2342694"/>
              <a:ext cx="948000" cy="6615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Bluetooth TX/RX</a:t>
              </a:r>
            </a:p>
          </p:txBody>
        </p:sp>
        <p:sp>
          <p:nvSpPr>
            <p:cNvPr id="22579" name="Shape 112"/>
            <p:cNvSpPr>
              <a:spLocks noChangeArrowheads="1"/>
            </p:cNvSpPr>
            <p:nvPr/>
          </p:nvSpPr>
          <p:spPr bwMode="auto">
            <a:xfrm>
              <a:off x="7786419" y="3236275"/>
              <a:ext cx="948000" cy="6615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Speaker</a:t>
              </a:r>
            </a:p>
          </p:txBody>
        </p:sp>
      </p:grpSp>
      <p:sp>
        <p:nvSpPr>
          <p:cNvPr id="22531" name="Shape 113"/>
          <p:cNvSpPr>
            <a:spLocks noChangeArrowheads="1"/>
          </p:cNvSpPr>
          <p:nvPr/>
        </p:nvSpPr>
        <p:spPr bwMode="auto">
          <a:xfrm>
            <a:off x="381000" y="1714500"/>
            <a:ext cx="5994400" cy="4097338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Armband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22532" name="Shape 114"/>
          <p:cNvGrpSpPr>
            <a:grpSpLocks/>
          </p:cNvGrpSpPr>
          <p:nvPr/>
        </p:nvGrpSpPr>
        <p:grpSpPr bwMode="auto">
          <a:xfrm rot="2706190">
            <a:off x="5850414" y="2959586"/>
            <a:ext cx="849313" cy="735012"/>
            <a:chOff x="5732393" y="1036870"/>
            <a:chExt cx="1080599" cy="1072200"/>
          </a:xfrm>
        </p:grpSpPr>
        <p:sp>
          <p:nvSpPr>
            <p:cNvPr id="115" name="Shape 115"/>
            <p:cNvSpPr/>
            <p:nvPr/>
          </p:nvSpPr>
          <p:spPr>
            <a:xfrm>
              <a:off x="5732393" y="1036870"/>
              <a:ext cx="1080599" cy="1072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6058686" y="1270283"/>
              <a:ext cx="515051" cy="55115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5895035" y="1147776"/>
              <a:ext cx="803884" cy="85683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2534" name="Shape 119"/>
          <p:cNvSpPr>
            <a:spLocks noChangeArrowheads="1"/>
          </p:cNvSpPr>
          <p:nvPr/>
        </p:nvSpPr>
        <p:spPr bwMode="auto">
          <a:xfrm>
            <a:off x="4915599" y="3026260"/>
            <a:ext cx="1296987" cy="609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Bluetooth TX/RX</a:t>
            </a:r>
          </a:p>
        </p:txBody>
      </p:sp>
      <p:sp>
        <p:nvSpPr>
          <p:cNvPr id="22535" name="Shape 120"/>
          <p:cNvSpPr>
            <a:spLocks noChangeArrowheads="1"/>
          </p:cNvSpPr>
          <p:nvPr/>
        </p:nvSpPr>
        <p:spPr bwMode="auto">
          <a:xfrm>
            <a:off x="457200" y="3452813"/>
            <a:ext cx="804863" cy="6619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EMG Sensor</a:t>
            </a:r>
          </a:p>
        </p:txBody>
      </p:sp>
      <p:sp>
        <p:nvSpPr>
          <p:cNvPr id="22536" name="Shape 121"/>
          <p:cNvSpPr>
            <a:spLocks noChangeArrowheads="1"/>
          </p:cNvSpPr>
          <p:nvPr/>
        </p:nvSpPr>
        <p:spPr bwMode="auto">
          <a:xfrm>
            <a:off x="1524000" y="3505200"/>
            <a:ext cx="804863" cy="6619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IMU Sensor</a:t>
            </a:r>
          </a:p>
        </p:txBody>
      </p:sp>
      <p:sp>
        <p:nvSpPr>
          <p:cNvPr id="22537" name="Shape 122"/>
          <p:cNvSpPr>
            <a:spLocks noChangeArrowheads="1"/>
          </p:cNvSpPr>
          <p:nvPr/>
        </p:nvSpPr>
        <p:spPr bwMode="auto">
          <a:xfrm>
            <a:off x="2703512" y="2130425"/>
            <a:ext cx="1480427" cy="609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10V Rechargeable Battery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538" name="Shape 123"/>
          <p:cNvSpPr>
            <a:spLocks noChangeArrowheads="1"/>
          </p:cNvSpPr>
          <p:nvPr/>
        </p:nvSpPr>
        <p:spPr bwMode="auto">
          <a:xfrm>
            <a:off x="666750" y="4608513"/>
            <a:ext cx="1433513" cy="8572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Signal Conditioning Circuitry</a:t>
            </a:r>
          </a:p>
        </p:txBody>
      </p:sp>
      <p:cxnSp>
        <p:nvCxnSpPr>
          <p:cNvPr id="22539" name="Shape 124"/>
          <p:cNvCxnSpPr>
            <a:cxnSpLocks noChangeShapeType="1"/>
          </p:cNvCxnSpPr>
          <p:nvPr/>
        </p:nvCxnSpPr>
        <p:spPr bwMode="auto">
          <a:xfrm rot="10800000" flipH="1">
            <a:off x="6723062" y="3449170"/>
            <a:ext cx="592138" cy="635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40" name="Shape 125"/>
          <p:cNvGrpSpPr>
            <a:grpSpLocks/>
          </p:cNvGrpSpPr>
          <p:nvPr/>
        </p:nvGrpSpPr>
        <p:grpSpPr bwMode="auto">
          <a:xfrm rot="-8153865">
            <a:off x="7311136" y="2969110"/>
            <a:ext cx="739775" cy="749300"/>
            <a:chOff x="5732393" y="1036870"/>
            <a:chExt cx="1080599" cy="1072200"/>
          </a:xfrm>
        </p:grpSpPr>
        <p:sp>
          <p:nvSpPr>
            <p:cNvPr id="126" name="Shape 126"/>
            <p:cNvSpPr/>
            <p:nvPr/>
          </p:nvSpPr>
          <p:spPr>
            <a:xfrm>
              <a:off x="5732393" y="1036870"/>
              <a:ext cx="1080599" cy="1072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6068773" y="1285741"/>
              <a:ext cx="514792" cy="55200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5910444" y="1149873"/>
              <a:ext cx="804651" cy="85866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2541" name="Shape 129"/>
          <p:cNvSpPr>
            <a:spLocks noChangeArrowheads="1"/>
          </p:cNvSpPr>
          <p:nvPr/>
        </p:nvSpPr>
        <p:spPr bwMode="auto">
          <a:xfrm>
            <a:off x="5146102" y="3839649"/>
            <a:ext cx="804863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SD Card Module</a:t>
            </a:r>
          </a:p>
        </p:txBody>
      </p:sp>
      <p:sp>
        <p:nvSpPr>
          <p:cNvPr id="22542" name="Shape 130"/>
          <p:cNvSpPr>
            <a:spLocks noChangeArrowheads="1"/>
          </p:cNvSpPr>
          <p:nvPr/>
        </p:nvSpPr>
        <p:spPr bwMode="auto">
          <a:xfrm>
            <a:off x="1527175" y="2811463"/>
            <a:ext cx="1120775" cy="500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3.3V Regulator</a:t>
            </a:r>
          </a:p>
        </p:txBody>
      </p:sp>
      <p:sp>
        <p:nvSpPr>
          <p:cNvPr id="132" name="Shape 132"/>
          <p:cNvSpPr/>
          <p:nvPr/>
        </p:nvSpPr>
        <p:spPr>
          <a:xfrm>
            <a:off x="2789121" y="3042980"/>
            <a:ext cx="1534199" cy="2575500"/>
          </a:xfrm>
          <a:prstGeom prst="rect">
            <a:avLst/>
          </a:prstGeom>
          <a:solidFill>
            <a:srgbClr val="8F94FF"/>
          </a:solidFill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en" sz="2400" b="1" dirty="0">
                <a:solidFill>
                  <a:schemeClr val="tx1"/>
                </a:solidFill>
              </a:rPr>
              <a:t>MCU</a:t>
            </a:r>
          </a:p>
        </p:txBody>
      </p:sp>
      <p:sp>
        <p:nvSpPr>
          <p:cNvPr id="22546" name="Shape 133"/>
          <p:cNvSpPr>
            <a:spLocks noChangeArrowheads="1"/>
          </p:cNvSpPr>
          <p:nvPr/>
        </p:nvSpPr>
        <p:spPr bwMode="auto">
          <a:xfrm>
            <a:off x="2995613" y="5029200"/>
            <a:ext cx="1120775" cy="500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22547" name="Shape 134"/>
          <p:cNvSpPr>
            <a:spLocks noChangeArrowheads="1"/>
          </p:cNvSpPr>
          <p:nvPr/>
        </p:nvSpPr>
        <p:spPr bwMode="auto">
          <a:xfrm>
            <a:off x="2981325" y="4267200"/>
            <a:ext cx="1149350" cy="500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Pattern Recognition</a:t>
            </a:r>
          </a:p>
        </p:txBody>
      </p:sp>
      <p:sp>
        <p:nvSpPr>
          <p:cNvPr id="22548" name="Shape 135"/>
          <p:cNvSpPr>
            <a:spLocks noChangeArrowheads="1"/>
          </p:cNvSpPr>
          <p:nvPr/>
        </p:nvSpPr>
        <p:spPr bwMode="auto">
          <a:xfrm>
            <a:off x="2995613" y="3508375"/>
            <a:ext cx="1120775" cy="5000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IMU Digital Processing</a:t>
            </a:r>
          </a:p>
        </p:txBody>
      </p:sp>
      <p:cxnSp>
        <p:nvCxnSpPr>
          <p:cNvPr id="137" name="Shape 137"/>
          <p:cNvCxnSpPr/>
          <p:nvPr/>
        </p:nvCxnSpPr>
        <p:spPr>
          <a:xfrm>
            <a:off x="838200" y="4114800"/>
            <a:ext cx="0" cy="459798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138" name="Shape 138"/>
          <p:cNvCxnSpPr/>
          <p:nvPr/>
        </p:nvCxnSpPr>
        <p:spPr>
          <a:xfrm>
            <a:off x="2350843" y="3733800"/>
            <a:ext cx="635495" cy="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139" name="Shape 139"/>
          <p:cNvCxnSpPr/>
          <p:nvPr/>
        </p:nvCxnSpPr>
        <p:spPr>
          <a:xfrm flipV="1">
            <a:off x="2099524" y="4517250"/>
            <a:ext cx="881734" cy="519875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22553" name="Shape 140"/>
          <p:cNvCxnSpPr>
            <a:cxnSpLocks noChangeShapeType="1"/>
          </p:cNvCxnSpPr>
          <p:nvPr/>
        </p:nvCxnSpPr>
        <p:spPr bwMode="auto">
          <a:xfrm>
            <a:off x="4326636" y="3489810"/>
            <a:ext cx="573406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hape 141"/>
          <p:cNvCxnSpPr/>
          <p:nvPr/>
        </p:nvCxnSpPr>
        <p:spPr>
          <a:xfrm>
            <a:off x="3581400" y="4008980"/>
            <a:ext cx="0" cy="258220"/>
          </a:xfrm>
          <a:prstGeom prst="straightConnector1">
            <a:avLst/>
          </a:prstGeom>
          <a:noFill/>
          <a:ln w="28575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2"/>
            </a:glow>
          </a:effectLst>
        </p:spPr>
      </p:cxnSp>
      <p:cxnSp>
        <p:nvCxnSpPr>
          <p:cNvPr id="22555" name="Shape 145"/>
          <p:cNvCxnSpPr>
            <a:cxnSpLocks noChangeShapeType="1"/>
          </p:cNvCxnSpPr>
          <p:nvPr/>
        </p:nvCxnSpPr>
        <p:spPr bwMode="auto">
          <a:xfrm>
            <a:off x="6911341" y="1641899"/>
            <a:ext cx="484781" cy="209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Shape 146"/>
          <p:cNvSpPr txBox="1">
            <a:spLocks noChangeArrowheads="1"/>
          </p:cNvSpPr>
          <p:nvPr/>
        </p:nvSpPr>
        <p:spPr bwMode="auto">
          <a:xfrm>
            <a:off x="7426325" y="1449387"/>
            <a:ext cx="1590675" cy="14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Power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Data Signal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Bluetooth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Control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Hardware Block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Software Block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557" name="Shape 147"/>
          <p:cNvCxnSpPr>
            <a:cxnSpLocks noChangeShapeType="1"/>
          </p:cNvCxnSpPr>
          <p:nvPr/>
        </p:nvCxnSpPr>
        <p:spPr bwMode="auto">
          <a:xfrm>
            <a:off x="6858000" y="2087880"/>
            <a:ext cx="56673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hape 148"/>
          <p:cNvCxnSpPr/>
          <p:nvPr/>
        </p:nvCxnSpPr>
        <p:spPr>
          <a:xfrm>
            <a:off x="6911341" y="1870470"/>
            <a:ext cx="495299" cy="405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22560" name="Shape 145"/>
          <p:cNvCxnSpPr>
            <a:cxnSpLocks noChangeShapeType="1"/>
          </p:cNvCxnSpPr>
          <p:nvPr/>
        </p:nvCxnSpPr>
        <p:spPr bwMode="auto">
          <a:xfrm flipH="1">
            <a:off x="1371600" y="2435225"/>
            <a:ext cx="6350" cy="21510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Straight Connector 46"/>
          <p:cNvCxnSpPr>
            <a:cxnSpLocks noChangeShapeType="1"/>
          </p:cNvCxnSpPr>
          <p:nvPr/>
        </p:nvCxnSpPr>
        <p:spPr bwMode="auto">
          <a:xfrm flipH="1">
            <a:off x="1376363" y="2433638"/>
            <a:ext cx="1290637" cy="317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hape 148"/>
          <p:cNvCxnSpPr/>
          <p:nvPr/>
        </p:nvCxnSpPr>
        <p:spPr>
          <a:xfrm>
            <a:off x="6923475" y="2323045"/>
            <a:ext cx="527188" cy="2925"/>
          </a:xfrm>
          <a:prstGeom prst="straightConnector1">
            <a:avLst/>
          </a:prstGeom>
          <a:noFill/>
          <a:ln w="3810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563" name="Shape 145"/>
          <p:cNvCxnSpPr>
            <a:cxnSpLocks noChangeShapeType="1"/>
            <a:endCxn id="22542" idx="0"/>
          </p:cNvCxnSpPr>
          <p:nvPr/>
        </p:nvCxnSpPr>
        <p:spPr bwMode="auto">
          <a:xfrm>
            <a:off x="2087563" y="2433638"/>
            <a:ext cx="0" cy="377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Shape 145"/>
          <p:cNvCxnSpPr>
            <a:cxnSpLocks noChangeShapeType="1"/>
          </p:cNvCxnSpPr>
          <p:nvPr/>
        </p:nvCxnSpPr>
        <p:spPr bwMode="auto">
          <a:xfrm>
            <a:off x="2078038" y="3332163"/>
            <a:ext cx="1587" cy="1603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Shape 145"/>
          <p:cNvCxnSpPr>
            <a:cxnSpLocks noChangeShapeType="1"/>
          </p:cNvCxnSpPr>
          <p:nvPr/>
        </p:nvCxnSpPr>
        <p:spPr bwMode="auto">
          <a:xfrm>
            <a:off x="2968625" y="2840038"/>
            <a:ext cx="3175" cy="1873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6" name="Straight Connector 156"/>
          <p:cNvCxnSpPr>
            <a:cxnSpLocks noChangeShapeType="1"/>
          </p:cNvCxnSpPr>
          <p:nvPr/>
        </p:nvCxnSpPr>
        <p:spPr bwMode="auto">
          <a:xfrm flipH="1">
            <a:off x="2667000" y="2849563"/>
            <a:ext cx="309563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hape 141"/>
          <p:cNvCxnSpPr/>
          <p:nvPr/>
        </p:nvCxnSpPr>
        <p:spPr>
          <a:xfrm>
            <a:off x="3554730" y="4770120"/>
            <a:ext cx="1478" cy="259080"/>
          </a:xfrm>
          <a:prstGeom prst="straightConnector1">
            <a:avLst/>
          </a:prstGeom>
          <a:noFill/>
          <a:ln w="28575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2"/>
            </a:glow>
          </a:effectLst>
        </p:spPr>
      </p:cxnSp>
      <p:cxnSp>
        <p:nvCxnSpPr>
          <p:cNvPr id="22568" name="Shape 145"/>
          <p:cNvCxnSpPr>
            <a:cxnSpLocks noChangeShapeType="1"/>
          </p:cNvCxnSpPr>
          <p:nvPr/>
        </p:nvCxnSpPr>
        <p:spPr bwMode="auto">
          <a:xfrm>
            <a:off x="4342511" y="3185010"/>
            <a:ext cx="573088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9" name="Shape 145"/>
          <p:cNvCxnSpPr>
            <a:cxnSpLocks noChangeShapeType="1"/>
          </p:cNvCxnSpPr>
          <p:nvPr/>
        </p:nvCxnSpPr>
        <p:spPr bwMode="auto">
          <a:xfrm flipV="1">
            <a:off x="4338141" y="4103536"/>
            <a:ext cx="792163" cy="31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Shape 138"/>
          <p:cNvCxnSpPr/>
          <p:nvPr/>
        </p:nvCxnSpPr>
        <p:spPr>
          <a:xfrm flipH="1">
            <a:off x="4343400" y="4315810"/>
            <a:ext cx="779842" cy="473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51" name="Shape 124"/>
          <p:cNvCxnSpPr>
            <a:cxnSpLocks noChangeShapeType="1"/>
          </p:cNvCxnSpPr>
          <p:nvPr/>
        </p:nvCxnSpPr>
        <p:spPr bwMode="auto">
          <a:xfrm flipH="1" flipV="1">
            <a:off x="6668675" y="3256293"/>
            <a:ext cx="602439" cy="16338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Shape 136"/>
          <p:cNvSpPr>
            <a:spLocks noChangeArrowheads="1"/>
          </p:cNvSpPr>
          <p:nvPr/>
        </p:nvSpPr>
        <p:spPr bwMode="auto">
          <a:xfrm>
            <a:off x="5105400" y="4953000"/>
            <a:ext cx="1169744" cy="61577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Standby Mode Flip Switch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5" name="Shape 148"/>
          <p:cNvCxnSpPr/>
          <p:nvPr/>
        </p:nvCxnSpPr>
        <p:spPr>
          <a:xfrm flipH="1" flipV="1">
            <a:off x="4337675" y="5257800"/>
            <a:ext cx="761227" cy="7322"/>
          </a:xfrm>
          <a:prstGeom prst="straightConnector1">
            <a:avLst/>
          </a:prstGeom>
          <a:noFill/>
          <a:ln w="3810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" name="Shape 119"/>
          <p:cNvSpPr>
            <a:spLocks noChangeArrowheads="1"/>
          </p:cNvSpPr>
          <p:nvPr/>
        </p:nvSpPr>
        <p:spPr bwMode="auto">
          <a:xfrm>
            <a:off x="7003907" y="2499583"/>
            <a:ext cx="392215" cy="13864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Shape 119"/>
          <p:cNvSpPr>
            <a:spLocks noChangeArrowheads="1"/>
          </p:cNvSpPr>
          <p:nvPr/>
        </p:nvSpPr>
        <p:spPr bwMode="auto">
          <a:xfrm>
            <a:off x="7003907" y="2727206"/>
            <a:ext cx="392215" cy="13864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Shape 286"/>
          <p:cNvSpPr>
            <a:spLocks noChangeArrowheads="1"/>
          </p:cNvSpPr>
          <p:nvPr/>
        </p:nvSpPr>
        <p:spPr bwMode="auto">
          <a:xfrm>
            <a:off x="8089900" y="798513"/>
            <a:ext cx="1054100" cy="420687"/>
          </a:xfrm>
          <a:prstGeom prst="rect">
            <a:avLst/>
          </a:prstGeom>
          <a:solidFill>
            <a:srgbClr val="93C47D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Christopher</a:t>
            </a:r>
          </a:p>
        </p:txBody>
      </p:sp>
      <p:sp>
        <p:nvSpPr>
          <p:cNvPr id="58" name="Shape 283"/>
          <p:cNvSpPr>
            <a:spLocks noGrp="1"/>
          </p:cNvSpPr>
          <p:nvPr>
            <p:ph type="title"/>
          </p:nvPr>
        </p:nvSpPr>
        <p:spPr>
          <a:xfrm>
            <a:off x="38100" y="438150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Second Subsystem: IMU Sensor &amp; IMU Digital Processing</a:t>
            </a:r>
          </a:p>
        </p:txBody>
      </p:sp>
    </p:spTree>
    <p:extLst>
      <p:ext uri="{BB962C8B-B14F-4D97-AF65-F5344CB8AC3E}">
        <p14:creationId xmlns:p14="http://schemas.microsoft.com/office/powerpoint/2010/main" val="774938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283"/>
          <p:cNvSpPr>
            <a:spLocks noGrp="1"/>
          </p:cNvSpPr>
          <p:nvPr>
            <p:ph type="title"/>
          </p:nvPr>
        </p:nvSpPr>
        <p:spPr>
          <a:xfrm>
            <a:off x="38100" y="438150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Second Subsystem: IMU Sensor &amp; IMU Digital Processing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52400" y="1362075"/>
            <a:ext cx="7877175" cy="46243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91425" rIns="91425" bIns="91425"/>
          <a:lstStyle/>
          <a:p>
            <a:pPr>
              <a:spcBef>
                <a:spcPts val="0"/>
              </a:spcBef>
              <a:defRPr/>
            </a:pPr>
            <a:r>
              <a:rPr lang="en" sz="1600" dirty="0" smtClean="0">
                <a:solidFill>
                  <a:schemeClr val="tx1"/>
                </a:solidFill>
              </a:rPr>
              <a:t>Requirements of Sensor:</a:t>
            </a:r>
            <a:endParaRPr lang="en" sz="1600" dirty="0">
              <a:solidFill>
                <a:schemeClr val="tx1"/>
              </a:solidFill>
            </a:endParaRP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" sz="1600" dirty="0" smtClean="0">
                <a:solidFill>
                  <a:schemeClr val="tx1"/>
                </a:solidFill>
              </a:rPr>
              <a:t>Inertial Measurement Unit (IMU) must contain:</a:t>
            </a:r>
          </a:p>
          <a:p>
            <a:pPr marL="1200150" lvl="1">
              <a:spcBef>
                <a:spcPts val="0"/>
              </a:spcBef>
              <a:defRPr/>
            </a:pPr>
            <a:r>
              <a:rPr lang="en" sz="1400" u="sng" dirty="0" smtClean="0">
                <a:solidFill>
                  <a:schemeClr val="tx1"/>
                </a:solidFill>
              </a:rPr>
              <a:t>Accelerometer:</a:t>
            </a:r>
            <a:r>
              <a:rPr lang="en" sz="1400" dirty="0" smtClean="0">
                <a:solidFill>
                  <a:schemeClr val="tx1"/>
                </a:solidFill>
              </a:rPr>
              <a:t> Measures the direction and magnitude of acceleration</a:t>
            </a:r>
          </a:p>
          <a:p>
            <a:pPr marL="12001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" sz="1400" u="sng" dirty="0" smtClean="0">
                <a:solidFill>
                  <a:schemeClr val="tx1"/>
                </a:solidFill>
              </a:rPr>
              <a:t>Gyroscope:</a:t>
            </a:r>
            <a:r>
              <a:rPr lang="en" sz="1400" dirty="0" smtClean="0">
                <a:solidFill>
                  <a:schemeClr val="tx1"/>
                </a:solidFill>
              </a:rPr>
              <a:t> Measures angular velocity to help determine orientation</a:t>
            </a:r>
          </a:p>
          <a:p>
            <a:pPr marL="12001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" sz="1400" u="sng" dirty="0" smtClean="0">
                <a:solidFill>
                  <a:schemeClr val="tx1"/>
                </a:solidFill>
              </a:rPr>
              <a:t>Magnetometer:</a:t>
            </a:r>
            <a:r>
              <a:rPr lang="en" sz="1400" dirty="0" smtClean="0">
                <a:solidFill>
                  <a:schemeClr val="tx1"/>
                </a:solidFill>
              </a:rPr>
              <a:t> Measures the current orientation relative to </a:t>
            </a:r>
            <a:r>
              <a:rPr lang="en" sz="1400" dirty="0" smtClean="0">
                <a:solidFill>
                  <a:schemeClr val="tx1"/>
                </a:solidFill>
              </a:rPr>
              <a:t>Magnetic North</a:t>
            </a:r>
            <a:endParaRPr lang="en" sz="1400" dirty="0" smtClean="0">
              <a:solidFill>
                <a:schemeClr val="tx1"/>
              </a:solidFill>
            </a:endParaRP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" sz="1600" dirty="0" smtClean="0">
                <a:solidFill>
                  <a:schemeClr val="tx1"/>
                </a:solidFill>
              </a:rPr>
              <a:t>I²C </a:t>
            </a:r>
            <a:r>
              <a:rPr lang="en" sz="1600" dirty="0">
                <a:solidFill>
                  <a:schemeClr val="tx1"/>
                </a:solidFill>
              </a:rPr>
              <a:t>serial host interface for communication with microcontroller</a:t>
            </a: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" sz="1600" dirty="0" smtClean="0">
                <a:solidFill>
                  <a:schemeClr val="tx1"/>
                </a:solidFill>
              </a:rPr>
              <a:t>Input </a:t>
            </a:r>
            <a:r>
              <a:rPr lang="en" sz="1600" dirty="0">
                <a:solidFill>
                  <a:schemeClr val="tx1"/>
                </a:solidFill>
              </a:rPr>
              <a:t>to IMU Digital Processing System:</a:t>
            </a: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" sz="1600" dirty="0" smtClean="0">
                <a:solidFill>
                  <a:schemeClr val="tx1"/>
                </a:solidFill>
              </a:rPr>
              <a:t>Acceleration including gravity</a:t>
            </a: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" sz="1600" dirty="0" smtClean="0">
                <a:solidFill>
                  <a:schemeClr val="tx1"/>
                </a:solidFill>
              </a:rPr>
              <a:t>Angular velocity</a:t>
            </a: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" sz="1600" dirty="0" smtClean="0">
                <a:solidFill>
                  <a:schemeClr val="tx1"/>
                </a:solidFill>
              </a:rPr>
              <a:t>Magnetic field strength</a:t>
            </a:r>
            <a:endParaRPr lang="en" sz="1600" dirty="0">
              <a:solidFill>
                <a:schemeClr val="tx1"/>
              </a:solidFill>
            </a:endParaRP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endParaRPr lang="en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" sz="1600" dirty="0">
                <a:solidFill>
                  <a:schemeClr val="tx1"/>
                </a:solidFill>
              </a:rPr>
              <a:t>Output to Pattern Recognition System:</a:t>
            </a:r>
          </a:p>
          <a:p>
            <a:pPr marL="457200" indent="-3175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  <a:defRPr/>
            </a:pPr>
            <a:r>
              <a:rPr lang="en" sz="1600" dirty="0">
                <a:solidFill>
                  <a:schemeClr val="tx1"/>
                </a:solidFill>
              </a:rPr>
              <a:t>Velocity, Orientation</a:t>
            </a:r>
          </a:p>
          <a:p>
            <a:pPr marL="457200" indent="-3175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  <a:defRPr/>
            </a:pPr>
            <a:r>
              <a:rPr lang="en" sz="1600" dirty="0" smtClean="0">
                <a:solidFill>
                  <a:schemeClr val="tx1"/>
                </a:solidFill>
              </a:rPr>
              <a:t>Gravity-free </a:t>
            </a:r>
            <a:r>
              <a:rPr lang="en" sz="1600" dirty="0" smtClean="0">
                <a:solidFill>
                  <a:schemeClr val="tx1"/>
                </a:solidFill>
              </a:rPr>
              <a:t>data</a:t>
            </a:r>
            <a:endParaRPr lang="en" sz="1600" dirty="0">
              <a:solidFill>
                <a:schemeClr val="tx1"/>
              </a:solidFill>
            </a:endParaRP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  <a:defRPr/>
            </a:pP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32772" name="Shape 286"/>
          <p:cNvSpPr>
            <a:spLocks noChangeArrowheads="1"/>
          </p:cNvSpPr>
          <p:nvPr/>
        </p:nvSpPr>
        <p:spPr bwMode="auto">
          <a:xfrm>
            <a:off x="8077200" y="790575"/>
            <a:ext cx="1054100" cy="420687"/>
          </a:xfrm>
          <a:prstGeom prst="rect">
            <a:avLst/>
          </a:prstGeom>
          <a:solidFill>
            <a:srgbClr val="93C47D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Christopher</a:t>
            </a:r>
          </a:p>
        </p:txBody>
      </p:sp>
      <p:pic>
        <p:nvPicPr>
          <p:cNvPr id="32773" name="Picture 4" descr="https://cdn.sparkfun.com/assets/parts/7/3/7/6/11486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6462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05325" y="4416467"/>
            <a:ext cx="2214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Fig 9: </a:t>
            </a:r>
            <a:r>
              <a:rPr lang="en-US" sz="1050" dirty="0">
                <a:solidFill>
                  <a:schemeClr val="tx1"/>
                </a:solidFill>
              </a:rPr>
              <a:t>IMU </a:t>
            </a:r>
            <a:r>
              <a:rPr lang="en-US" sz="1050" dirty="0" smtClean="0">
                <a:solidFill>
                  <a:schemeClr val="tx1"/>
                </a:solidFill>
              </a:rPr>
              <a:t>MPU-9050 [5] 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Shape 109"/>
          <p:cNvGrpSpPr>
            <a:grpSpLocks/>
          </p:cNvGrpSpPr>
          <p:nvPr/>
        </p:nvGrpSpPr>
        <p:grpSpPr bwMode="auto">
          <a:xfrm>
            <a:off x="7551642" y="3032185"/>
            <a:ext cx="1535113" cy="2119312"/>
            <a:chOff x="7503275" y="1952537"/>
            <a:chExt cx="1534199" cy="2119499"/>
          </a:xfrm>
        </p:grpSpPr>
        <p:sp>
          <p:nvSpPr>
            <p:cNvPr id="22577" name="Shape 110"/>
            <p:cNvSpPr>
              <a:spLocks noChangeArrowheads="1"/>
            </p:cNvSpPr>
            <p:nvPr/>
          </p:nvSpPr>
          <p:spPr bwMode="auto">
            <a:xfrm>
              <a:off x="7503275" y="1952537"/>
              <a:ext cx="1534199" cy="2119499"/>
            </a:xfrm>
            <a:prstGeom prst="rect">
              <a:avLst/>
            </a:prstGeom>
            <a:solidFill>
              <a:srgbClr val="EFEFE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lIns="91425" tIns="91425" rIns="91425" bIns="91425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Output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Devices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578" name="Shape 111"/>
            <p:cNvSpPr>
              <a:spLocks noChangeArrowheads="1"/>
            </p:cNvSpPr>
            <p:nvPr/>
          </p:nvSpPr>
          <p:spPr bwMode="auto">
            <a:xfrm>
              <a:off x="7783768" y="2342694"/>
              <a:ext cx="948000" cy="6615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Bluetooth TX/RX</a:t>
              </a:r>
            </a:p>
          </p:txBody>
        </p:sp>
        <p:sp>
          <p:nvSpPr>
            <p:cNvPr id="22579" name="Shape 112"/>
            <p:cNvSpPr>
              <a:spLocks noChangeArrowheads="1"/>
            </p:cNvSpPr>
            <p:nvPr/>
          </p:nvSpPr>
          <p:spPr bwMode="auto">
            <a:xfrm>
              <a:off x="7786419" y="3236275"/>
              <a:ext cx="948000" cy="6615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Speaker</a:t>
              </a:r>
            </a:p>
          </p:txBody>
        </p:sp>
      </p:grpSp>
      <p:sp>
        <p:nvSpPr>
          <p:cNvPr id="22531" name="Shape 113"/>
          <p:cNvSpPr>
            <a:spLocks noChangeArrowheads="1"/>
          </p:cNvSpPr>
          <p:nvPr/>
        </p:nvSpPr>
        <p:spPr bwMode="auto">
          <a:xfrm>
            <a:off x="381000" y="1714500"/>
            <a:ext cx="5994400" cy="4097338"/>
          </a:xfrm>
          <a:prstGeom prst="rect">
            <a:avLst/>
          </a:prstGeom>
          <a:solidFill>
            <a:srgbClr val="D9D9D9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Armband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22532" name="Shape 114"/>
          <p:cNvGrpSpPr>
            <a:grpSpLocks/>
          </p:cNvGrpSpPr>
          <p:nvPr/>
        </p:nvGrpSpPr>
        <p:grpSpPr bwMode="auto">
          <a:xfrm rot="2706190">
            <a:off x="5850414" y="2959586"/>
            <a:ext cx="849313" cy="735012"/>
            <a:chOff x="5732393" y="1036870"/>
            <a:chExt cx="1080599" cy="1072200"/>
          </a:xfrm>
        </p:grpSpPr>
        <p:sp>
          <p:nvSpPr>
            <p:cNvPr id="115" name="Shape 115"/>
            <p:cNvSpPr/>
            <p:nvPr/>
          </p:nvSpPr>
          <p:spPr>
            <a:xfrm>
              <a:off x="5732393" y="1036870"/>
              <a:ext cx="1080599" cy="1072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6058686" y="1270283"/>
              <a:ext cx="515051" cy="55115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5895035" y="1147776"/>
              <a:ext cx="803884" cy="85683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2534" name="Shape 119"/>
          <p:cNvSpPr>
            <a:spLocks noChangeArrowheads="1"/>
          </p:cNvSpPr>
          <p:nvPr/>
        </p:nvSpPr>
        <p:spPr bwMode="auto">
          <a:xfrm>
            <a:off x="4915599" y="3026260"/>
            <a:ext cx="1296987" cy="609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Bluetooth TX/RX</a:t>
            </a:r>
          </a:p>
        </p:txBody>
      </p:sp>
      <p:sp>
        <p:nvSpPr>
          <p:cNvPr id="22535" name="Shape 120"/>
          <p:cNvSpPr>
            <a:spLocks noChangeArrowheads="1"/>
          </p:cNvSpPr>
          <p:nvPr/>
        </p:nvSpPr>
        <p:spPr bwMode="auto">
          <a:xfrm>
            <a:off x="457200" y="3452813"/>
            <a:ext cx="804863" cy="6619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EMG Sensor</a:t>
            </a:r>
          </a:p>
        </p:txBody>
      </p:sp>
      <p:sp>
        <p:nvSpPr>
          <p:cNvPr id="22536" name="Shape 121"/>
          <p:cNvSpPr>
            <a:spLocks noChangeArrowheads="1"/>
          </p:cNvSpPr>
          <p:nvPr/>
        </p:nvSpPr>
        <p:spPr bwMode="auto">
          <a:xfrm>
            <a:off x="1524000" y="3505200"/>
            <a:ext cx="804863" cy="6619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IMU Sensor</a:t>
            </a:r>
          </a:p>
        </p:txBody>
      </p:sp>
      <p:sp>
        <p:nvSpPr>
          <p:cNvPr id="22537" name="Shape 122"/>
          <p:cNvSpPr>
            <a:spLocks noChangeArrowheads="1"/>
          </p:cNvSpPr>
          <p:nvPr/>
        </p:nvSpPr>
        <p:spPr bwMode="auto">
          <a:xfrm>
            <a:off x="2703512" y="2130425"/>
            <a:ext cx="1480427" cy="609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10V Rechargeable Battery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538" name="Shape 123"/>
          <p:cNvSpPr>
            <a:spLocks noChangeArrowheads="1"/>
          </p:cNvSpPr>
          <p:nvPr/>
        </p:nvSpPr>
        <p:spPr bwMode="auto">
          <a:xfrm>
            <a:off x="666750" y="4608513"/>
            <a:ext cx="1433513" cy="8572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Signal Conditioning Circuitry</a:t>
            </a:r>
          </a:p>
        </p:txBody>
      </p:sp>
      <p:cxnSp>
        <p:nvCxnSpPr>
          <p:cNvPr id="22539" name="Shape 124"/>
          <p:cNvCxnSpPr>
            <a:cxnSpLocks noChangeShapeType="1"/>
          </p:cNvCxnSpPr>
          <p:nvPr/>
        </p:nvCxnSpPr>
        <p:spPr bwMode="auto">
          <a:xfrm rot="10800000" flipH="1">
            <a:off x="6723062" y="3449170"/>
            <a:ext cx="592138" cy="635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40" name="Shape 125"/>
          <p:cNvGrpSpPr>
            <a:grpSpLocks/>
          </p:cNvGrpSpPr>
          <p:nvPr/>
        </p:nvGrpSpPr>
        <p:grpSpPr bwMode="auto">
          <a:xfrm rot="-8153865">
            <a:off x="7311136" y="2969110"/>
            <a:ext cx="739775" cy="749300"/>
            <a:chOff x="5732393" y="1036870"/>
            <a:chExt cx="1080599" cy="1072200"/>
          </a:xfrm>
        </p:grpSpPr>
        <p:sp>
          <p:nvSpPr>
            <p:cNvPr id="126" name="Shape 126"/>
            <p:cNvSpPr/>
            <p:nvPr/>
          </p:nvSpPr>
          <p:spPr>
            <a:xfrm>
              <a:off x="5732393" y="1036870"/>
              <a:ext cx="1080599" cy="1072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6068773" y="1285741"/>
              <a:ext cx="514792" cy="55200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5910444" y="1149873"/>
              <a:ext cx="804651" cy="85866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2541" name="Shape 129"/>
          <p:cNvSpPr>
            <a:spLocks noChangeArrowheads="1"/>
          </p:cNvSpPr>
          <p:nvPr/>
        </p:nvSpPr>
        <p:spPr bwMode="auto">
          <a:xfrm>
            <a:off x="5146102" y="3839649"/>
            <a:ext cx="804863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SD Card Module</a:t>
            </a:r>
          </a:p>
        </p:txBody>
      </p:sp>
      <p:sp>
        <p:nvSpPr>
          <p:cNvPr id="22542" name="Shape 130"/>
          <p:cNvSpPr>
            <a:spLocks noChangeArrowheads="1"/>
          </p:cNvSpPr>
          <p:nvPr/>
        </p:nvSpPr>
        <p:spPr bwMode="auto">
          <a:xfrm>
            <a:off x="1527175" y="2811463"/>
            <a:ext cx="1120775" cy="500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3.3V Regulator</a:t>
            </a:r>
          </a:p>
        </p:txBody>
      </p:sp>
      <p:sp>
        <p:nvSpPr>
          <p:cNvPr id="132" name="Shape 132"/>
          <p:cNvSpPr/>
          <p:nvPr/>
        </p:nvSpPr>
        <p:spPr>
          <a:xfrm>
            <a:off x="2789121" y="3042980"/>
            <a:ext cx="1534199" cy="2575500"/>
          </a:xfrm>
          <a:prstGeom prst="rect">
            <a:avLst/>
          </a:prstGeom>
          <a:solidFill>
            <a:srgbClr val="8F94FF"/>
          </a:solidFill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5" tIns="91425" rIns="91425" bIns="91425"/>
          <a:lstStyle/>
          <a:p>
            <a:pPr algn="ctr">
              <a:spcBef>
                <a:spcPts val="0"/>
              </a:spcBef>
              <a:defRPr/>
            </a:pPr>
            <a:r>
              <a:rPr lang="en" sz="2400" b="1" dirty="0">
                <a:solidFill>
                  <a:schemeClr val="tx1"/>
                </a:solidFill>
              </a:rPr>
              <a:t>MCU</a:t>
            </a:r>
          </a:p>
        </p:txBody>
      </p:sp>
      <p:sp>
        <p:nvSpPr>
          <p:cNvPr id="22546" name="Shape 133"/>
          <p:cNvSpPr>
            <a:spLocks noChangeArrowheads="1"/>
          </p:cNvSpPr>
          <p:nvPr/>
        </p:nvSpPr>
        <p:spPr bwMode="auto">
          <a:xfrm>
            <a:off x="2995613" y="5029200"/>
            <a:ext cx="1120775" cy="5000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22547" name="Shape 134"/>
          <p:cNvSpPr>
            <a:spLocks noChangeArrowheads="1"/>
          </p:cNvSpPr>
          <p:nvPr/>
        </p:nvSpPr>
        <p:spPr bwMode="auto">
          <a:xfrm>
            <a:off x="2981325" y="4267200"/>
            <a:ext cx="1149350" cy="5000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Pattern Recognition</a:t>
            </a:r>
          </a:p>
        </p:txBody>
      </p:sp>
      <p:sp>
        <p:nvSpPr>
          <p:cNvPr id="22548" name="Shape 135"/>
          <p:cNvSpPr>
            <a:spLocks noChangeArrowheads="1"/>
          </p:cNvSpPr>
          <p:nvPr/>
        </p:nvSpPr>
        <p:spPr bwMode="auto">
          <a:xfrm>
            <a:off x="2995613" y="3508375"/>
            <a:ext cx="1120775" cy="500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IMU Digital Processing</a:t>
            </a:r>
          </a:p>
        </p:txBody>
      </p:sp>
      <p:cxnSp>
        <p:nvCxnSpPr>
          <p:cNvPr id="137" name="Shape 137"/>
          <p:cNvCxnSpPr/>
          <p:nvPr/>
        </p:nvCxnSpPr>
        <p:spPr>
          <a:xfrm>
            <a:off x="838200" y="4114800"/>
            <a:ext cx="0" cy="459798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138" name="Shape 138"/>
          <p:cNvCxnSpPr/>
          <p:nvPr/>
        </p:nvCxnSpPr>
        <p:spPr>
          <a:xfrm>
            <a:off x="2350843" y="3733800"/>
            <a:ext cx="635495" cy="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139" name="Shape 139"/>
          <p:cNvCxnSpPr/>
          <p:nvPr/>
        </p:nvCxnSpPr>
        <p:spPr>
          <a:xfrm flipV="1">
            <a:off x="2099524" y="4517250"/>
            <a:ext cx="881734" cy="519875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22553" name="Shape 140"/>
          <p:cNvCxnSpPr>
            <a:cxnSpLocks noChangeShapeType="1"/>
          </p:cNvCxnSpPr>
          <p:nvPr/>
        </p:nvCxnSpPr>
        <p:spPr bwMode="auto">
          <a:xfrm>
            <a:off x="4326636" y="3489810"/>
            <a:ext cx="573406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hape 141"/>
          <p:cNvCxnSpPr/>
          <p:nvPr/>
        </p:nvCxnSpPr>
        <p:spPr>
          <a:xfrm>
            <a:off x="3581400" y="4008980"/>
            <a:ext cx="0" cy="258220"/>
          </a:xfrm>
          <a:prstGeom prst="straightConnector1">
            <a:avLst/>
          </a:prstGeom>
          <a:noFill/>
          <a:ln w="28575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2"/>
            </a:glow>
          </a:effectLst>
        </p:spPr>
      </p:cxnSp>
      <p:cxnSp>
        <p:nvCxnSpPr>
          <p:cNvPr id="22555" name="Shape 145"/>
          <p:cNvCxnSpPr>
            <a:cxnSpLocks noChangeShapeType="1"/>
          </p:cNvCxnSpPr>
          <p:nvPr/>
        </p:nvCxnSpPr>
        <p:spPr bwMode="auto">
          <a:xfrm>
            <a:off x="6911341" y="1641899"/>
            <a:ext cx="484781" cy="209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Shape 146"/>
          <p:cNvSpPr txBox="1">
            <a:spLocks noChangeArrowheads="1"/>
          </p:cNvSpPr>
          <p:nvPr/>
        </p:nvSpPr>
        <p:spPr bwMode="auto">
          <a:xfrm>
            <a:off x="7426325" y="1449387"/>
            <a:ext cx="1590675" cy="14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Power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Data Signal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Bluetooth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Control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Hardware Block</a:t>
            </a:r>
          </a:p>
          <a:p>
            <a:pPr>
              <a:spcAft>
                <a:spcPts val="4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Software Block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557" name="Shape 147"/>
          <p:cNvCxnSpPr>
            <a:cxnSpLocks noChangeShapeType="1"/>
          </p:cNvCxnSpPr>
          <p:nvPr/>
        </p:nvCxnSpPr>
        <p:spPr bwMode="auto">
          <a:xfrm>
            <a:off x="6858000" y="2087880"/>
            <a:ext cx="56673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hape 148"/>
          <p:cNvCxnSpPr/>
          <p:nvPr/>
        </p:nvCxnSpPr>
        <p:spPr>
          <a:xfrm>
            <a:off x="6911341" y="1870470"/>
            <a:ext cx="495299" cy="405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22560" name="Shape 145"/>
          <p:cNvCxnSpPr>
            <a:cxnSpLocks noChangeShapeType="1"/>
          </p:cNvCxnSpPr>
          <p:nvPr/>
        </p:nvCxnSpPr>
        <p:spPr bwMode="auto">
          <a:xfrm flipH="1">
            <a:off x="1371600" y="2435225"/>
            <a:ext cx="6350" cy="21510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Straight Connector 46"/>
          <p:cNvCxnSpPr>
            <a:cxnSpLocks noChangeShapeType="1"/>
          </p:cNvCxnSpPr>
          <p:nvPr/>
        </p:nvCxnSpPr>
        <p:spPr bwMode="auto">
          <a:xfrm flipH="1">
            <a:off x="1376363" y="2433638"/>
            <a:ext cx="1290637" cy="317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hape 148"/>
          <p:cNvCxnSpPr/>
          <p:nvPr/>
        </p:nvCxnSpPr>
        <p:spPr>
          <a:xfrm>
            <a:off x="6923475" y="2323045"/>
            <a:ext cx="527188" cy="2925"/>
          </a:xfrm>
          <a:prstGeom prst="straightConnector1">
            <a:avLst/>
          </a:prstGeom>
          <a:noFill/>
          <a:ln w="3810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563" name="Shape 145"/>
          <p:cNvCxnSpPr>
            <a:cxnSpLocks noChangeShapeType="1"/>
            <a:endCxn id="22542" idx="0"/>
          </p:cNvCxnSpPr>
          <p:nvPr/>
        </p:nvCxnSpPr>
        <p:spPr bwMode="auto">
          <a:xfrm>
            <a:off x="2087563" y="2433638"/>
            <a:ext cx="0" cy="377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Shape 145"/>
          <p:cNvCxnSpPr>
            <a:cxnSpLocks noChangeShapeType="1"/>
          </p:cNvCxnSpPr>
          <p:nvPr/>
        </p:nvCxnSpPr>
        <p:spPr bwMode="auto">
          <a:xfrm>
            <a:off x="2078038" y="3332163"/>
            <a:ext cx="1587" cy="1603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Shape 145"/>
          <p:cNvCxnSpPr>
            <a:cxnSpLocks noChangeShapeType="1"/>
          </p:cNvCxnSpPr>
          <p:nvPr/>
        </p:nvCxnSpPr>
        <p:spPr bwMode="auto">
          <a:xfrm>
            <a:off x="2968625" y="2840038"/>
            <a:ext cx="3175" cy="1873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6" name="Straight Connector 156"/>
          <p:cNvCxnSpPr>
            <a:cxnSpLocks noChangeShapeType="1"/>
          </p:cNvCxnSpPr>
          <p:nvPr/>
        </p:nvCxnSpPr>
        <p:spPr bwMode="auto">
          <a:xfrm flipH="1">
            <a:off x="2667000" y="2849563"/>
            <a:ext cx="309563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hape 141"/>
          <p:cNvCxnSpPr/>
          <p:nvPr/>
        </p:nvCxnSpPr>
        <p:spPr>
          <a:xfrm>
            <a:off x="3554730" y="4770120"/>
            <a:ext cx="1478" cy="259080"/>
          </a:xfrm>
          <a:prstGeom prst="straightConnector1">
            <a:avLst/>
          </a:prstGeom>
          <a:noFill/>
          <a:ln w="28575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2"/>
            </a:glow>
          </a:effectLst>
        </p:spPr>
      </p:cxnSp>
      <p:cxnSp>
        <p:nvCxnSpPr>
          <p:cNvPr id="22568" name="Shape 145"/>
          <p:cNvCxnSpPr>
            <a:cxnSpLocks noChangeShapeType="1"/>
          </p:cNvCxnSpPr>
          <p:nvPr/>
        </p:nvCxnSpPr>
        <p:spPr bwMode="auto">
          <a:xfrm>
            <a:off x="4342511" y="3185010"/>
            <a:ext cx="573088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9" name="Shape 145"/>
          <p:cNvCxnSpPr>
            <a:cxnSpLocks noChangeShapeType="1"/>
          </p:cNvCxnSpPr>
          <p:nvPr/>
        </p:nvCxnSpPr>
        <p:spPr bwMode="auto">
          <a:xfrm flipV="1">
            <a:off x="4338141" y="4103536"/>
            <a:ext cx="792163" cy="31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Shape 138"/>
          <p:cNvCxnSpPr/>
          <p:nvPr/>
        </p:nvCxnSpPr>
        <p:spPr>
          <a:xfrm flipH="1">
            <a:off x="4343400" y="4315810"/>
            <a:ext cx="779842" cy="4730"/>
          </a:xfrm>
          <a:prstGeom prst="straightConnector1">
            <a:avLst/>
          </a:prstGeom>
          <a:noFill/>
          <a:ln w="38100" cap="flat">
            <a:solidFill>
              <a:srgbClr val="66FF33"/>
            </a:solidFill>
            <a:prstDash val="solid"/>
            <a:round/>
            <a:headEnd type="none" w="lg" len="lg"/>
            <a:tailEnd type="triangle" w="lg" len="lg"/>
          </a:ln>
          <a:effectLst>
            <a:glow rad="25400">
              <a:schemeClr val="tx1"/>
            </a:glow>
          </a:effectLst>
        </p:spPr>
      </p:cxnSp>
      <p:cxnSp>
        <p:nvCxnSpPr>
          <p:cNvPr id="51" name="Shape 124"/>
          <p:cNvCxnSpPr>
            <a:cxnSpLocks noChangeShapeType="1"/>
          </p:cNvCxnSpPr>
          <p:nvPr/>
        </p:nvCxnSpPr>
        <p:spPr bwMode="auto">
          <a:xfrm flipH="1" flipV="1">
            <a:off x="6668675" y="3256293"/>
            <a:ext cx="602439" cy="16338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Dot"/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Shape 136"/>
          <p:cNvSpPr>
            <a:spLocks noChangeArrowheads="1"/>
          </p:cNvSpPr>
          <p:nvPr/>
        </p:nvSpPr>
        <p:spPr bwMode="auto">
          <a:xfrm>
            <a:off x="5105400" y="4953000"/>
            <a:ext cx="1169744" cy="61577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Standby Mode Flip Switch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5" name="Shape 148"/>
          <p:cNvCxnSpPr/>
          <p:nvPr/>
        </p:nvCxnSpPr>
        <p:spPr>
          <a:xfrm flipH="1" flipV="1">
            <a:off x="4337675" y="5257800"/>
            <a:ext cx="761227" cy="7322"/>
          </a:xfrm>
          <a:prstGeom prst="straightConnector1">
            <a:avLst/>
          </a:prstGeom>
          <a:noFill/>
          <a:ln w="3810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" name="Shape 119"/>
          <p:cNvSpPr>
            <a:spLocks noChangeArrowheads="1"/>
          </p:cNvSpPr>
          <p:nvPr/>
        </p:nvSpPr>
        <p:spPr bwMode="auto">
          <a:xfrm>
            <a:off x="7003907" y="2499583"/>
            <a:ext cx="392215" cy="13864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Shape 119"/>
          <p:cNvSpPr>
            <a:spLocks noChangeArrowheads="1"/>
          </p:cNvSpPr>
          <p:nvPr/>
        </p:nvSpPr>
        <p:spPr bwMode="auto">
          <a:xfrm>
            <a:off x="7003907" y="2727206"/>
            <a:ext cx="392215" cy="13864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Shape 286"/>
          <p:cNvSpPr>
            <a:spLocks noChangeArrowheads="1"/>
          </p:cNvSpPr>
          <p:nvPr/>
        </p:nvSpPr>
        <p:spPr bwMode="auto">
          <a:xfrm>
            <a:off x="8089900" y="798513"/>
            <a:ext cx="1054100" cy="420687"/>
          </a:xfrm>
          <a:prstGeom prst="rect">
            <a:avLst/>
          </a:prstGeom>
          <a:solidFill>
            <a:srgbClr val="93C47D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Christopher</a:t>
            </a:r>
          </a:p>
        </p:txBody>
      </p:sp>
      <p:sp>
        <p:nvSpPr>
          <p:cNvPr id="59" name="Shape 291"/>
          <p:cNvSpPr>
            <a:spLocks noGrp="1"/>
          </p:cNvSpPr>
          <p:nvPr>
            <p:ph type="title"/>
          </p:nvPr>
        </p:nvSpPr>
        <p:spPr>
          <a:xfrm>
            <a:off x="11113" y="438150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Third Subsystem: Pattern Recognition &amp; Controller</a:t>
            </a:r>
          </a:p>
        </p:txBody>
      </p:sp>
    </p:spTree>
    <p:extLst>
      <p:ext uri="{BB962C8B-B14F-4D97-AF65-F5344CB8AC3E}">
        <p14:creationId xmlns:p14="http://schemas.microsoft.com/office/powerpoint/2010/main" val="38838958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291"/>
          <p:cNvSpPr>
            <a:spLocks noGrp="1"/>
          </p:cNvSpPr>
          <p:nvPr>
            <p:ph type="title"/>
          </p:nvPr>
        </p:nvSpPr>
        <p:spPr>
          <a:xfrm>
            <a:off x="11113" y="438150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Third Subsystem: Pattern Recognition &amp; Controller</a:t>
            </a:r>
          </a:p>
        </p:txBody>
      </p:sp>
      <p:sp>
        <p:nvSpPr>
          <p:cNvPr id="36867" name="Shape 292"/>
          <p:cNvSpPr>
            <a:spLocks noChangeArrowheads="1"/>
          </p:cNvSpPr>
          <p:nvPr/>
        </p:nvSpPr>
        <p:spPr bwMode="auto">
          <a:xfrm>
            <a:off x="8089900" y="798513"/>
            <a:ext cx="1054100" cy="420687"/>
          </a:xfrm>
          <a:prstGeom prst="rect">
            <a:avLst/>
          </a:prstGeom>
          <a:solidFill>
            <a:srgbClr val="93C47D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Christopher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28600" y="1447800"/>
            <a:ext cx="8001000" cy="461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spcBef>
                <a:spcPts val="0"/>
              </a:spcBef>
              <a:buClr>
                <a:schemeClr val="dk1"/>
              </a:buClr>
              <a:buSzPct val="68750"/>
              <a:defRPr/>
            </a:pPr>
            <a:r>
              <a:rPr lang="en" sz="1600" dirty="0">
                <a:solidFill>
                  <a:schemeClr val="dk1"/>
                </a:solidFill>
              </a:rPr>
              <a:t>Summary: </a:t>
            </a:r>
            <a:r>
              <a:rPr lang="en" sz="1600" dirty="0" smtClean="0">
                <a:solidFill>
                  <a:schemeClr val="dk1"/>
                </a:solidFill>
              </a:rPr>
              <a:t>The pattern recognition system translates </a:t>
            </a:r>
            <a:r>
              <a:rPr lang="en" sz="1600" dirty="0">
                <a:solidFill>
                  <a:schemeClr val="dk1"/>
                </a:solidFill>
              </a:rPr>
              <a:t>gestures to audio output by comparing inputs to stored </a:t>
            </a:r>
            <a:r>
              <a:rPr lang="en" sz="1600" dirty="0" smtClean="0">
                <a:solidFill>
                  <a:schemeClr val="dk1"/>
                </a:solidFill>
              </a:rPr>
              <a:t>patterns </a:t>
            </a:r>
            <a:r>
              <a:rPr lang="en" sz="1600" dirty="0">
                <a:solidFill>
                  <a:schemeClr val="dk1"/>
                </a:solidFill>
              </a:rPr>
              <a:t>using </a:t>
            </a:r>
            <a:r>
              <a:rPr lang="en" sz="1600" dirty="0" smtClean="0">
                <a:solidFill>
                  <a:schemeClr val="dk1"/>
                </a:solidFill>
              </a:rPr>
              <a:t>KNN (k-nearest neighbors) </a:t>
            </a:r>
            <a:r>
              <a:rPr lang="en" sz="1600" dirty="0">
                <a:solidFill>
                  <a:schemeClr val="dk1"/>
                </a:solidFill>
              </a:rPr>
              <a:t>algorithm</a:t>
            </a:r>
            <a:r>
              <a:rPr lang="en" sz="1600" dirty="0" smtClean="0">
                <a:solidFill>
                  <a:schemeClr val="dk1"/>
                </a:solidFill>
              </a:rPr>
              <a:t>. </a:t>
            </a:r>
            <a:r>
              <a:rPr lang="en" sz="1600" dirty="0" smtClean="0">
                <a:solidFill>
                  <a:schemeClr val="dk1"/>
                </a:solidFill>
              </a:rPr>
              <a:t>The result of the pattern recognition determines which audio message is sent via </a:t>
            </a:r>
            <a:r>
              <a:rPr lang="en-US" sz="1600" dirty="0" smtClean="0">
                <a:solidFill>
                  <a:schemeClr val="dk1"/>
                </a:solidFill>
              </a:rPr>
              <a:t>Bluetooth</a:t>
            </a:r>
            <a:r>
              <a:rPr lang="en" sz="1600" dirty="0" smtClean="0">
                <a:solidFill>
                  <a:schemeClr val="dk1"/>
                </a:solidFill>
              </a:rPr>
              <a:t>.</a:t>
            </a:r>
            <a:endParaRPr lang="en" sz="16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defRPr/>
            </a:pPr>
            <a:endParaRPr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" sz="1600" dirty="0">
                <a:solidFill>
                  <a:schemeClr val="tx1"/>
                </a:solidFill>
              </a:rPr>
              <a:t>Requirements: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  <a:defRPr/>
            </a:pPr>
            <a:r>
              <a:rPr lang="en" sz="1600" dirty="0">
                <a:solidFill>
                  <a:schemeClr val="dk1"/>
                </a:solidFill>
              </a:rPr>
              <a:t>Differentiates between six distinct hand gestures to indicate signals: left, right, forward, backward, slow down, stop.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  <a:defRPr/>
            </a:pPr>
            <a:r>
              <a:rPr lang="en" sz="1600" dirty="0">
                <a:solidFill>
                  <a:schemeClr val="dk1"/>
                </a:solidFill>
              </a:rPr>
              <a:t>Interface with peripherals: sensors and </a:t>
            </a:r>
            <a:r>
              <a:rPr lang="en-US" sz="1600" dirty="0" smtClean="0">
                <a:solidFill>
                  <a:schemeClr val="dk1"/>
                </a:solidFill>
              </a:rPr>
              <a:t>Bluetooth</a:t>
            </a:r>
            <a:r>
              <a:rPr lang="en" sz="1600" dirty="0" smtClean="0">
                <a:solidFill>
                  <a:schemeClr val="dk1"/>
                </a:solidFill>
              </a:rPr>
              <a:t> </a:t>
            </a:r>
            <a:r>
              <a:rPr lang="en" sz="1600" dirty="0">
                <a:solidFill>
                  <a:schemeClr val="dk1"/>
                </a:solidFill>
              </a:rPr>
              <a:t>module.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  <a:defRPr/>
            </a:pPr>
            <a:r>
              <a:rPr lang="en" sz="1600" dirty="0">
                <a:solidFill>
                  <a:schemeClr val="dk1"/>
                </a:solidFill>
              </a:rPr>
              <a:t>Interface with SD card containing speech library corresponding to gestures</a:t>
            </a:r>
          </a:p>
          <a:p>
            <a:pPr marL="127000">
              <a:spcBef>
                <a:spcPts val="0"/>
              </a:spcBef>
              <a:buClr>
                <a:schemeClr val="dk1"/>
              </a:buClr>
              <a:buSzPct val="100000"/>
              <a:defRPr/>
            </a:pPr>
            <a:endParaRPr lang="en" sz="16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" sz="1600" dirty="0">
                <a:solidFill>
                  <a:schemeClr val="dk1"/>
                </a:solidFill>
              </a:rPr>
              <a:t>Inputs: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  <a:defRPr/>
            </a:pPr>
            <a:r>
              <a:rPr lang="en" sz="1600" dirty="0">
                <a:solidFill>
                  <a:schemeClr val="dk1"/>
                </a:solidFill>
              </a:rPr>
              <a:t>Conditioned EMG Analog Signal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  <a:defRPr/>
            </a:pPr>
            <a:r>
              <a:rPr lang="en" sz="1600" dirty="0">
                <a:solidFill>
                  <a:schemeClr val="dk1"/>
                </a:solidFill>
              </a:rPr>
              <a:t>Position vector from IMU Digital Processing stage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  <a:defRPr/>
            </a:pPr>
            <a:endParaRPr lang="en" sz="16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" sz="1600" dirty="0">
                <a:solidFill>
                  <a:schemeClr val="dk1"/>
                </a:solidFill>
              </a:rPr>
              <a:t>Outputs: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  <a:defRPr/>
            </a:pPr>
            <a:r>
              <a:rPr lang="en" sz="1600" dirty="0" smtClean="0">
                <a:solidFill>
                  <a:schemeClr val="dk1"/>
                </a:solidFill>
              </a:rPr>
              <a:t>Audio signal sent via </a:t>
            </a:r>
            <a:r>
              <a:rPr lang="en-US" sz="1600" dirty="0" smtClean="0">
                <a:solidFill>
                  <a:schemeClr val="dk1"/>
                </a:solidFill>
              </a:rPr>
              <a:t>Bluetooth</a:t>
            </a:r>
            <a:r>
              <a:rPr lang="en" sz="1600" dirty="0" smtClean="0">
                <a:solidFill>
                  <a:schemeClr val="dk1"/>
                </a:solidFill>
              </a:rPr>
              <a:t> </a:t>
            </a:r>
            <a:r>
              <a:rPr lang="en" sz="1600" dirty="0">
                <a:solidFill>
                  <a:schemeClr val="dk1"/>
                </a:solidFill>
              </a:rPr>
              <a:t>module</a:t>
            </a:r>
          </a:p>
        </p:txBody>
      </p:sp>
      <p:sp>
        <p:nvSpPr>
          <p:cNvPr id="36869" name="Shape 294"/>
          <p:cNvSpPr txBox="1">
            <a:spLocks noChangeArrowheads="1"/>
          </p:cNvSpPr>
          <p:nvPr/>
        </p:nvSpPr>
        <p:spPr bwMode="auto">
          <a:xfrm>
            <a:off x="7043738" y="2874963"/>
            <a:ext cx="11350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endParaRPr lang="en-US"/>
          </a:p>
        </p:txBody>
      </p:sp>
      <p:pic>
        <p:nvPicPr>
          <p:cNvPr id="6" name="Shape 3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4029868"/>
            <a:ext cx="19986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1400" y="5156993"/>
            <a:ext cx="2214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Fig 10: Teensy 3.1 [6] 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299"/>
          <p:cNvSpPr>
            <a:spLocks noGrp="1"/>
          </p:cNvSpPr>
          <p:nvPr>
            <p:ph type="title"/>
          </p:nvPr>
        </p:nvSpPr>
        <p:spPr>
          <a:xfrm>
            <a:off x="204788" y="409575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Tasks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04788" y="1335088"/>
            <a:ext cx="4291012" cy="2381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spcBef>
                <a:spcPts val="600"/>
              </a:spcBef>
              <a:buClr>
                <a:schemeClr val="dk1"/>
              </a:buClr>
              <a:buSzPct val="78571"/>
              <a:defRPr/>
            </a:pPr>
            <a:r>
              <a:rPr lang="en" sz="1600" u="sng" dirty="0">
                <a:solidFill>
                  <a:schemeClr val="dk1"/>
                </a:solidFill>
              </a:rPr>
              <a:t>Shehzeen &amp; Jeff</a:t>
            </a: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>
                <a:solidFill>
                  <a:schemeClr val="dk1"/>
                </a:solidFill>
              </a:rPr>
              <a:t>Design EMG signal conditioning </a:t>
            </a:r>
            <a:r>
              <a:rPr lang="en" sz="1600" dirty="0" smtClean="0">
                <a:solidFill>
                  <a:schemeClr val="dk1"/>
                </a:solidFill>
              </a:rPr>
              <a:t>circuitry</a:t>
            </a:r>
            <a:endParaRPr lang="en" sz="1600" dirty="0">
              <a:solidFill>
                <a:schemeClr val="dk1"/>
              </a:solidFill>
            </a:endParaRP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>
                <a:solidFill>
                  <a:schemeClr val="dk1"/>
                </a:solidFill>
              </a:rPr>
              <a:t>Determine optimum position for EMG electrodes for detecting electrical signals from </a:t>
            </a:r>
            <a:r>
              <a:rPr lang="en" sz="1600" dirty="0" smtClean="0">
                <a:solidFill>
                  <a:schemeClr val="dk1"/>
                </a:solidFill>
              </a:rPr>
              <a:t>muscles</a:t>
            </a:r>
            <a:endParaRPr lang="en" sz="1600" dirty="0">
              <a:solidFill>
                <a:schemeClr val="dk1"/>
              </a:solidFill>
            </a:endParaRP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>
                <a:solidFill>
                  <a:schemeClr val="dk1"/>
                </a:solidFill>
              </a:rPr>
              <a:t>Filter and amplify EMG </a:t>
            </a:r>
            <a:r>
              <a:rPr lang="en" sz="1600" dirty="0" smtClean="0">
                <a:solidFill>
                  <a:schemeClr val="dk1"/>
                </a:solidFill>
              </a:rPr>
              <a:t>signals</a:t>
            </a:r>
            <a:endParaRPr lang="en" sz="1600" dirty="0">
              <a:solidFill>
                <a:schemeClr val="dk1"/>
              </a:solidFill>
            </a:endParaRP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>
                <a:solidFill>
                  <a:schemeClr val="dk1"/>
                </a:solidFill>
              </a:rPr>
              <a:t>Calibrate sensor circuit </a:t>
            </a:r>
            <a:r>
              <a:rPr lang="en" sz="1600" dirty="0" smtClean="0">
                <a:solidFill>
                  <a:schemeClr val="dk1"/>
                </a:solidFill>
              </a:rPr>
              <a:t>design</a:t>
            </a:r>
            <a:endParaRPr lang="en" sz="1600" dirty="0">
              <a:solidFill>
                <a:schemeClr val="dk1"/>
              </a:solidFill>
            </a:endParaRP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>
                <a:solidFill>
                  <a:schemeClr val="dk1"/>
                </a:solidFill>
              </a:rPr>
              <a:t>Design envelope detector for EMG </a:t>
            </a:r>
            <a:r>
              <a:rPr lang="en" sz="1600" dirty="0" smtClean="0">
                <a:solidFill>
                  <a:schemeClr val="dk1"/>
                </a:solidFill>
              </a:rPr>
              <a:t>waveshaping</a:t>
            </a:r>
            <a:endParaRPr lang="en" sz="1600" dirty="0">
              <a:solidFill>
                <a:schemeClr val="dk1"/>
              </a:solidFill>
            </a:endParaRP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>
                <a:solidFill>
                  <a:schemeClr val="dk1"/>
                </a:solidFill>
              </a:rPr>
              <a:t>Sensor interface with </a:t>
            </a:r>
            <a:r>
              <a:rPr lang="en" sz="1600" dirty="0" smtClean="0">
                <a:solidFill>
                  <a:schemeClr val="dk1"/>
                </a:solidFill>
              </a:rPr>
              <a:t>microcontroller</a:t>
            </a:r>
            <a:endParaRPr lang="en" sz="16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defRPr/>
            </a:pPr>
            <a:endParaRPr sz="1600" dirty="0"/>
          </a:p>
        </p:txBody>
      </p:sp>
      <p:sp>
        <p:nvSpPr>
          <p:cNvPr id="301" name="Shape 301"/>
          <p:cNvSpPr txBox="1"/>
          <p:nvPr/>
        </p:nvSpPr>
        <p:spPr>
          <a:xfrm>
            <a:off x="4903788" y="1335088"/>
            <a:ext cx="3354387" cy="1995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spcBef>
                <a:spcPts val="600"/>
              </a:spcBef>
              <a:buClr>
                <a:schemeClr val="dk1"/>
              </a:buClr>
              <a:buSzPct val="78571"/>
              <a:defRPr/>
            </a:pPr>
            <a:r>
              <a:rPr lang="en" sz="1600" u="sng" dirty="0">
                <a:solidFill>
                  <a:schemeClr val="dk1"/>
                </a:solidFill>
              </a:rPr>
              <a:t>Christopher</a:t>
            </a: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>
                <a:solidFill>
                  <a:schemeClr val="dk1"/>
                </a:solidFill>
              </a:rPr>
              <a:t>Program a KNN pattern recognition system in C++ for the microcontroller</a:t>
            </a: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>
                <a:solidFill>
                  <a:schemeClr val="dk1"/>
                </a:solidFill>
              </a:rPr>
              <a:t>Analyse the IMU data to determine orientation and a velocity vector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4903788" y="3627438"/>
            <a:ext cx="3921125" cy="1217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spcBef>
                <a:spcPts val="600"/>
              </a:spcBef>
              <a:buClr>
                <a:schemeClr val="dk1"/>
              </a:buClr>
              <a:buSzPct val="78571"/>
              <a:defRPr/>
            </a:pPr>
            <a:r>
              <a:rPr lang="en" sz="1600" u="sng" dirty="0">
                <a:solidFill>
                  <a:schemeClr val="dk1"/>
                </a:solidFill>
              </a:rPr>
              <a:t>Shehzeen</a:t>
            </a: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 smtClean="0">
                <a:solidFill>
                  <a:schemeClr val="dk1"/>
                </a:solidFill>
              </a:rPr>
              <a:t>Manage Bluetooth link between </a:t>
            </a:r>
            <a:r>
              <a:rPr lang="en" sz="1600" dirty="0">
                <a:solidFill>
                  <a:schemeClr val="dk1"/>
                </a:solidFill>
              </a:rPr>
              <a:t>microcontroller and </a:t>
            </a:r>
            <a:r>
              <a:rPr lang="en" sz="1600" dirty="0" smtClean="0">
                <a:solidFill>
                  <a:schemeClr val="dk1"/>
                </a:solidFill>
              </a:rPr>
              <a:t>speakers</a:t>
            </a:r>
            <a:endParaRPr lang="en" sz="1600" dirty="0">
              <a:solidFill>
                <a:schemeClr val="dk1"/>
              </a:solidFill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304800" y="4845050"/>
            <a:ext cx="3962400" cy="1152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spcBef>
                <a:spcPts val="600"/>
              </a:spcBef>
              <a:buClr>
                <a:schemeClr val="dk1"/>
              </a:buClr>
              <a:buSzPct val="78571"/>
              <a:defRPr/>
            </a:pPr>
            <a:r>
              <a:rPr lang="en" sz="1600" u="sng" dirty="0">
                <a:solidFill>
                  <a:schemeClr val="dk1"/>
                </a:solidFill>
              </a:rPr>
              <a:t>Jeff</a:t>
            </a:r>
          </a:p>
          <a:p>
            <a:pPr marL="457200" indent="-3175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❏"/>
              <a:defRPr/>
            </a:pPr>
            <a:r>
              <a:rPr lang="en" sz="1600" dirty="0">
                <a:solidFill>
                  <a:schemeClr val="dk1"/>
                </a:solidFill>
              </a:rPr>
              <a:t>Design voltage regulation </a:t>
            </a:r>
            <a:r>
              <a:rPr lang="en" sz="1600" dirty="0" smtClean="0">
                <a:solidFill>
                  <a:schemeClr val="dk1"/>
                </a:solidFill>
              </a:rPr>
              <a:t>circuitry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308"/>
          <p:cNvSpPr>
            <a:spLocks noGrp="1"/>
          </p:cNvSpPr>
          <p:nvPr>
            <p:ph type="title"/>
          </p:nvPr>
        </p:nvSpPr>
        <p:spPr>
          <a:xfrm>
            <a:off x="15875" y="450850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MDR Deliverables - November</a:t>
            </a:r>
          </a:p>
        </p:txBody>
      </p:sp>
      <p:sp>
        <p:nvSpPr>
          <p:cNvPr id="40963" name="Shape 309"/>
          <p:cNvSpPr>
            <a:spLocks noGrp="1"/>
          </p:cNvSpPr>
          <p:nvPr>
            <p:ph type="body" idx="1"/>
          </p:nvPr>
        </p:nvSpPr>
        <p:spPr>
          <a:xfrm>
            <a:off x="228600" y="1462088"/>
            <a:ext cx="8416925" cy="3725862"/>
          </a:xfrm>
        </p:spPr>
        <p:txBody>
          <a:bodyPr/>
          <a:lstStyle/>
          <a:p>
            <a:pPr marL="457200">
              <a:spcBef>
                <a:spcPct val="0"/>
              </a:spcBef>
              <a:buFont typeface="Arial" panose="020B0604020202020204" pitchFamily="34" charset="0"/>
              <a:buChar char="●"/>
            </a:pPr>
            <a:r>
              <a:rPr lang="en-US" sz="1800" dirty="0" smtClean="0"/>
              <a:t>Working analog circuit implementation for measuring muscle activity data</a:t>
            </a:r>
          </a:p>
          <a:p>
            <a:pPr marL="457200">
              <a:spcBef>
                <a:spcPct val="0"/>
              </a:spcBef>
              <a:buFont typeface="Arial" panose="020B0604020202020204" pitchFamily="34" charset="0"/>
              <a:buChar char="●"/>
            </a:pPr>
            <a:r>
              <a:rPr lang="en-US" sz="1800" dirty="0" smtClean="0"/>
              <a:t>Program to show </a:t>
            </a:r>
            <a:r>
              <a:rPr lang="en-US" sz="1800" dirty="0" smtClean="0"/>
              <a:t>waveform</a:t>
            </a:r>
            <a:r>
              <a:rPr lang="en-US" sz="1800" dirty="0" smtClean="0"/>
              <a:t> </a:t>
            </a:r>
            <a:r>
              <a:rPr lang="en-US" sz="1800" dirty="0" smtClean="0"/>
              <a:t>of EMG </a:t>
            </a:r>
            <a:r>
              <a:rPr lang="en-US" sz="1800" dirty="0" smtClean="0"/>
              <a:t>signals </a:t>
            </a:r>
            <a:r>
              <a:rPr lang="en-US" sz="1800" dirty="0" smtClean="0"/>
              <a:t>using the </a:t>
            </a:r>
            <a:r>
              <a:rPr lang="en-US" sz="1800" dirty="0" smtClean="0"/>
              <a:t>processor</a:t>
            </a:r>
            <a:endParaRPr lang="en-US" sz="1800" dirty="0" smtClean="0"/>
          </a:p>
          <a:p>
            <a:pPr marL="457200">
              <a:spcBef>
                <a:spcPct val="0"/>
              </a:spcBef>
              <a:buFont typeface="Arial" panose="020B0604020202020204" pitchFamily="34" charset="0"/>
              <a:buChar char="●"/>
            </a:pPr>
            <a:r>
              <a:rPr lang="en-US" sz="1800" dirty="0" smtClean="0"/>
              <a:t>Program to show simplified </a:t>
            </a:r>
            <a:r>
              <a:rPr lang="en-US" sz="1800" dirty="0" smtClean="0"/>
              <a:t>digital data </a:t>
            </a:r>
            <a:r>
              <a:rPr lang="en-US" sz="1800" dirty="0" smtClean="0"/>
              <a:t>from the IMU for different gestures</a:t>
            </a:r>
          </a:p>
          <a:p>
            <a:pPr marL="457200">
              <a:spcBef>
                <a:spcPct val="0"/>
              </a:spcBef>
              <a:buFont typeface="Arial" panose="020B0604020202020204" pitchFamily="34" charset="0"/>
              <a:buChar char="●"/>
            </a:pPr>
            <a:r>
              <a:rPr lang="en-US" sz="1800" dirty="0" smtClean="0"/>
              <a:t>Basic pattern recognition program</a:t>
            </a:r>
          </a:p>
        </p:txBody>
      </p:sp>
      <p:sp>
        <p:nvSpPr>
          <p:cNvPr id="40964" name="Shape 310"/>
          <p:cNvSpPr>
            <a:spLocks noChangeArrowheads="1"/>
          </p:cNvSpPr>
          <p:nvPr/>
        </p:nvSpPr>
        <p:spPr bwMode="auto">
          <a:xfrm>
            <a:off x="8088313" y="836804"/>
            <a:ext cx="1052513" cy="384175"/>
          </a:xfrm>
          <a:prstGeom prst="rect">
            <a:avLst/>
          </a:prstGeom>
          <a:solidFill>
            <a:srgbClr val="C27BA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Shehzeen</a:t>
            </a:r>
          </a:p>
        </p:txBody>
      </p:sp>
      <p:pic>
        <p:nvPicPr>
          <p:cNvPr id="40965" name="Shape 3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709988"/>
            <a:ext cx="19986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Shape 31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13129" r="2933" b="7918"/>
          <a:stretch>
            <a:fillRect/>
          </a:stretch>
        </p:blipFill>
        <p:spPr bwMode="auto">
          <a:xfrm>
            <a:off x="5781675" y="3481388"/>
            <a:ext cx="23066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Shape 314"/>
          <p:cNvSpPr>
            <a:spLocks noChangeArrowheads="1"/>
          </p:cNvSpPr>
          <p:nvPr/>
        </p:nvSpPr>
        <p:spPr bwMode="auto">
          <a:xfrm rot="5400000">
            <a:off x="1924844" y="3867944"/>
            <a:ext cx="954088" cy="8001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969" name="Shape 315"/>
          <p:cNvSpPr txBox="1">
            <a:spLocks noChangeArrowheads="1"/>
          </p:cNvSpPr>
          <p:nvPr/>
        </p:nvSpPr>
        <p:spPr bwMode="auto">
          <a:xfrm>
            <a:off x="2228850" y="5080000"/>
            <a:ext cx="1054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r>
              <a:rPr lang="en-US" dirty="0"/>
              <a:t>Circuitry</a:t>
            </a:r>
          </a:p>
        </p:txBody>
      </p:sp>
      <p:cxnSp>
        <p:nvCxnSpPr>
          <p:cNvPr id="40970" name="Shape 316"/>
          <p:cNvCxnSpPr>
            <a:cxnSpLocks noChangeShapeType="1"/>
            <a:stCxn id="24" idx="3"/>
            <a:endCxn id="40968" idx="3"/>
          </p:cNvCxnSpPr>
          <p:nvPr/>
        </p:nvCxnSpPr>
        <p:spPr bwMode="auto">
          <a:xfrm>
            <a:off x="1511301" y="4249445"/>
            <a:ext cx="490537" cy="18549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Shape 317"/>
          <p:cNvCxnSpPr>
            <a:cxnSpLocks noChangeShapeType="1"/>
            <a:stCxn id="40968" idx="0"/>
            <a:endCxn id="40965" idx="1"/>
          </p:cNvCxnSpPr>
          <p:nvPr/>
        </p:nvCxnSpPr>
        <p:spPr bwMode="auto">
          <a:xfrm>
            <a:off x="2801938" y="4268788"/>
            <a:ext cx="490537" cy="476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Shape 318"/>
          <p:cNvCxnSpPr>
            <a:cxnSpLocks noChangeShapeType="1"/>
            <a:stCxn id="40965" idx="3"/>
            <a:endCxn id="40966" idx="3"/>
          </p:cNvCxnSpPr>
          <p:nvPr/>
        </p:nvCxnSpPr>
        <p:spPr bwMode="auto">
          <a:xfrm>
            <a:off x="5291138" y="4273550"/>
            <a:ext cx="490537" cy="4763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3" name="Picture 4" descr="https://cdn.sparkfun.com/assets/parts/7/3/7/6/11486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4" y="5081393"/>
            <a:ext cx="9667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74" name="Shape 317"/>
          <p:cNvCxnSpPr>
            <a:cxnSpLocks noChangeShapeType="1"/>
          </p:cNvCxnSpPr>
          <p:nvPr/>
        </p:nvCxnSpPr>
        <p:spPr bwMode="auto">
          <a:xfrm>
            <a:off x="6935788" y="5072063"/>
            <a:ext cx="0" cy="39211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5" name="TextBox 10"/>
          <p:cNvSpPr txBox="1">
            <a:spLocks noChangeArrowheads="1"/>
          </p:cNvSpPr>
          <p:nvPr/>
        </p:nvSpPr>
        <p:spPr bwMode="auto">
          <a:xfrm>
            <a:off x="6477000" y="5464175"/>
            <a:ext cx="1219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“Left”</a:t>
            </a:r>
          </a:p>
        </p:txBody>
      </p:sp>
      <p:cxnSp>
        <p:nvCxnSpPr>
          <p:cNvPr id="40976" name="Shape 317"/>
          <p:cNvCxnSpPr>
            <a:cxnSpLocks noChangeShapeType="1"/>
          </p:cNvCxnSpPr>
          <p:nvPr/>
        </p:nvCxnSpPr>
        <p:spPr bwMode="auto">
          <a:xfrm flipV="1">
            <a:off x="2530475" y="4633913"/>
            <a:ext cx="806450" cy="6667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346073" y="5429059"/>
            <a:ext cx="2214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Fig 11: Deliverable Components 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1812" y="3646393"/>
            <a:ext cx="1329489" cy="1206103"/>
            <a:chOff x="4343400" y="1499549"/>
            <a:chExt cx="1614619" cy="1591072"/>
          </a:xfrm>
        </p:grpSpPr>
        <p:grpSp>
          <p:nvGrpSpPr>
            <p:cNvPr id="19" name="Group 18"/>
            <p:cNvGrpSpPr/>
            <p:nvPr/>
          </p:nvGrpSpPr>
          <p:grpSpPr>
            <a:xfrm>
              <a:off x="4343400" y="1499549"/>
              <a:ext cx="1614619" cy="1591072"/>
              <a:chOff x="6698989" y="2724349"/>
              <a:chExt cx="1614619" cy="1591072"/>
            </a:xfrm>
          </p:grpSpPr>
          <p:pic>
            <p:nvPicPr>
              <p:cNvPr id="24" name="Picture 2" descr="White arm band for sports sweat [3pairs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14167" y1="42283" x2="15833" y2="10571"/>
                            <a14:foregroundMark x1="71875" y1="76744" x2="86042" y2="86258"/>
                            <a14:foregroundMark x1="76667" y1="98097" x2="94167" y2="82241"/>
                            <a14:backgroundMark x1="50833" y1="45032" x2="99167" y2="16490"/>
                            <a14:backgroundMark x1="92292" y1="97674" x2="98750" y2="92178"/>
                            <a14:backgroundMark x1="5625" y1="69556" x2="32500" y2="94503"/>
                            <a14:backgroundMark x1="4375" y1="6765" x2="9167" y2="15856"/>
                            <a14:backgroundMark x1="84375" y1="97674" x2="81667" y2="993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8989" y="2724349"/>
                <a:ext cx="1614619" cy="1591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Lightning Bolt 24"/>
              <p:cNvSpPr/>
              <p:nvPr/>
            </p:nvSpPr>
            <p:spPr bwMode="auto">
              <a:xfrm>
                <a:off x="7902864" y="3811544"/>
                <a:ext cx="152400" cy="304800"/>
              </a:xfrm>
              <a:prstGeom prst="lightningBol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3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neva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 bwMode="auto">
            <a:xfrm>
              <a:off x="5076287" y="2797441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253624" y="2891544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150709" y="2500347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322966" y="2586765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3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Team members</a:t>
            </a:r>
          </a:p>
        </p:txBody>
      </p:sp>
      <p:sp>
        <p:nvSpPr>
          <p:cNvPr id="6147" name="Shape 34"/>
          <p:cNvSpPr>
            <a:spLocks noGrp="1"/>
          </p:cNvSpPr>
          <p:nvPr>
            <p:ph type="body" idx="1"/>
          </p:nvPr>
        </p:nvSpPr>
        <p:spPr>
          <a:xfrm>
            <a:off x="4785904" y="2957376"/>
            <a:ext cx="3886200" cy="58896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800" b="1" dirty="0" smtClean="0">
                <a:latin typeface="Geneva"/>
              </a:rPr>
              <a:t>Professor Baird </a:t>
            </a:r>
            <a:r>
              <a:rPr lang="en-US" sz="1800" b="1" dirty="0" err="1" smtClean="0">
                <a:latin typeface="Geneva"/>
              </a:rPr>
              <a:t>Soules</a:t>
            </a:r>
            <a:r>
              <a:rPr lang="en-US" sz="1800" b="1" dirty="0" smtClean="0">
                <a:latin typeface="Geneva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1600" i="1" dirty="0" smtClean="0">
                <a:latin typeface="Geneva"/>
              </a:rPr>
              <a:t>Advisor</a:t>
            </a:r>
          </a:p>
        </p:txBody>
      </p:sp>
      <p:pic>
        <p:nvPicPr>
          <p:cNvPr id="6148" name="Shape 3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29" y="1462680"/>
            <a:ext cx="15495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hape 36"/>
          <p:cNvSpPr txBox="1">
            <a:spLocks noChangeArrowheads="1"/>
          </p:cNvSpPr>
          <p:nvPr/>
        </p:nvSpPr>
        <p:spPr bwMode="auto">
          <a:xfrm>
            <a:off x="5005431" y="5075233"/>
            <a:ext cx="3221037" cy="67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Christopher </a:t>
            </a:r>
            <a:r>
              <a:rPr lang="en-US" sz="1800" b="1" dirty="0" err="1" smtClean="0">
                <a:solidFill>
                  <a:srgbClr val="000000"/>
                </a:solidFill>
              </a:rPr>
              <a:t>Allum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CSE and EE</a:t>
            </a:r>
            <a:endParaRPr lang="en-US" sz="1600" i="1" dirty="0">
              <a:solidFill>
                <a:srgbClr val="000000"/>
              </a:solidFill>
            </a:endParaRPr>
          </a:p>
        </p:txBody>
      </p:sp>
      <p:pic>
        <p:nvPicPr>
          <p:cNvPr id="6150" name="Shape 3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0696" b="25539"/>
          <a:stretch>
            <a:fillRect/>
          </a:stretch>
        </p:blipFill>
        <p:spPr bwMode="auto">
          <a:xfrm>
            <a:off x="5954229" y="3603624"/>
            <a:ext cx="1419710" cy="15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Shape 38"/>
          <p:cNvSpPr txBox="1">
            <a:spLocks noChangeArrowheads="1"/>
          </p:cNvSpPr>
          <p:nvPr/>
        </p:nvSpPr>
        <p:spPr bwMode="auto">
          <a:xfrm>
            <a:off x="1205412" y="2882112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</a:rPr>
              <a:t>Shehzeen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Hussain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EE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6152" name="Shape 39"/>
          <p:cNvSpPr txBox="1">
            <a:spLocks noChangeArrowheads="1"/>
          </p:cNvSpPr>
          <p:nvPr/>
        </p:nvSpPr>
        <p:spPr bwMode="auto">
          <a:xfrm>
            <a:off x="1284787" y="5069252"/>
            <a:ext cx="2584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Jeffrey </a:t>
            </a:r>
            <a:r>
              <a:rPr lang="en-US" sz="1800" b="1" dirty="0" smtClean="0">
                <a:solidFill>
                  <a:srgbClr val="000000"/>
                </a:solidFill>
              </a:rPr>
              <a:t>Maloney</a:t>
            </a:r>
          </a:p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EE</a:t>
            </a:r>
            <a:endParaRPr lang="en-US" sz="1600" i="1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6153" name="Picture 10" descr="https://lh3.googleusercontent.com/zcpr2qIPmO6tUnUe3BxbthOirHhIAnE52o5YseMZFo1mL0gZpBKU9wx2x7fN_2t3EBZt6QR5xop2mBYLMr0f34PN598wUSvcda4Y_IvucIBWoCyQGscJmvXM8TETFMck9lB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00" y="1538288"/>
            <a:ext cx="14732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 descr="https://lh6.googleusercontent.com/WD-dcPaIho21k4kQJHmkNaY-tBnLSXFZKiF5YY_pSr1WjoBWEo2WFdmQJuNXXRh9TNq3OSCLph6wOgsOq2l5d-8nvGv-1Nx554RKgjgd2DFydQACPSBHuhB2OZymMmYv5k2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546338"/>
            <a:ext cx="1477375" cy="16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323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Questions?</a:t>
            </a:r>
          </a:p>
        </p:txBody>
      </p:sp>
      <p:sp>
        <p:nvSpPr>
          <p:cNvPr id="45059" name="Shape 324"/>
          <p:cNvSpPr>
            <a:spLocks noGrp="1"/>
          </p:cNvSpPr>
          <p:nvPr>
            <p:ph type="body" idx="1"/>
          </p:nvPr>
        </p:nvSpPr>
        <p:spPr>
          <a:xfrm>
            <a:off x="3048000" y="2743200"/>
            <a:ext cx="2362200" cy="10668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mtClean="0"/>
              <a:t>Thank μ!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229600" cy="4967573"/>
          </a:xfrm>
        </p:spPr>
        <p:txBody>
          <a:bodyPr/>
          <a:lstStyle/>
          <a:p>
            <a:r>
              <a:rPr lang="en-US" sz="1400" dirty="0" smtClean="0"/>
              <a:t>De </a:t>
            </a:r>
            <a:r>
              <a:rPr lang="en-US" sz="1400" dirty="0"/>
              <a:t>Luca, Carlo J. "The Use of Surface Electromyography in </a:t>
            </a:r>
            <a:r>
              <a:rPr lang="en-US" sz="1400" dirty="0" err="1"/>
              <a:t>Biomechanics."</a:t>
            </a:r>
            <a:r>
              <a:rPr lang="en-US" sz="1400" i="1" dirty="0" err="1"/>
              <a:t>Journal</a:t>
            </a:r>
            <a:r>
              <a:rPr lang="en-US" sz="1400" i="1" dirty="0"/>
              <a:t> of Applied Biomechanics</a:t>
            </a:r>
            <a:r>
              <a:rPr lang="en-US" sz="1400" dirty="0"/>
              <a:t> (1997): 135-63. Human Kinetics Publisher Inc. Web. 5 Sept. 2014.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Artemiadis</a:t>
            </a:r>
            <a:r>
              <a:rPr lang="en-US" sz="1400" dirty="0"/>
              <a:t>, P.K., and K.J. </a:t>
            </a:r>
            <a:r>
              <a:rPr lang="en-US" sz="1400" dirty="0" err="1"/>
              <a:t>Kyriakopoulos</a:t>
            </a:r>
            <a:r>
              <a:rPr lang="en-US" sz="1400" dirty="0"/>
              <a:t>. “EMG-Based Control Of a Robot Arm Using Low-Dimensional </a:t>
            </a:r>
            <a:r>
              <a:rPr lang="en-US" sz="1400" dirty="0" err="1"/>
              <a:t>Embeddings</a:t>
            </a:r>
            <a:r>
              <a:rPr lang="en-US" sz="1400" dirty="0"/>
              <a:t>.” Robotics, IEEE Transactions On 26.2 (2010) : 393-398. © 2010 IEEE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Veresano</a:t>
            </a:r>
            <a:r>
              <a:rPr lang="en-US" sz="1400" dirty="0"/>
              <a:t>, Fabio. “A Guide to Using IMU (Accelerometer and Gyroscope Devices) in Embedded Applications.” </a:t>
            </a:r>
            <a:r>
              <a:rPr lang="en-US" sz="1400" i="1" dirty="0" err="1"/>
              <a:t>Starlino</a:t>
            </a:r>
            <a:r>
              <a:rPr lang="en-US" sz="1400" i="1" dirty="0"/>
              <a:t> Electronics</a:t>
            </a:r>
            <a:r>
              <a:rPr lang="en-US" sz="1400" dirty="0"/>
              <a:t>. </a:t>
            </a:r>
            <a:r>
              <a:rPr lang="en-US" sz="1400" dirty="0" err="1"/>
              <a:t>N.p</a:t>
            </a:r>
            <a:r>
              <a:rPr lang="en-US" sz="1400" dirty="0"/>
              <a:t>., </a:t>
            </a:r>
            <a:r>
              <a:rPr lang="en-US" sz="1400" dirty="0" err="1"/>
              <a:t>n.d.</a:t>
            </a:r>
            <a:r>
              <a:rPr lang="en-US" sz="1400" dirty="0"/>
              <a:t> Web.</a:t>
            </a:r>
          </a:p>
          <a:p>
            <a:endParaRPr lang="en-US" sz="1400" dirty="0" smtClean="0"/>
          </a:p>
          <a:p>
            <a:r>
              <a:rPr lang="en-US" sz="1400" dirty="0" smtClean="0"/>
              <a:t>Sachs</a:t>
            </a:r>
            <a:r>
              <a:rPr lang="en-US" sz="1400" dirty="0"/>
              <a:t>, David. "Sensor Fusion on Android Devices: A Revolution in Motion Processing." </a:t>
            </a:r>
            <a:r>
              <a:rPr lang="en-US" sz="1400" i="1" dirty="0"/>
              <a:t>YouTube</a:t>
            </a:r>
            <a:r>
              <a:rPr lang="en-US" sz="1400" dirty="0"/>
              <a:t>. YouTube, </a:t>
            </a:r>
            <a:r>
              <a:rPr lang="en-US" sz="1400" dirty="0" err="1"/>
              <a:t>n.d.</a:t>
            </a:r>
            <a:r>
              <a:rPr lang="en-US" sz="1400" dirty="0"/>
              <a:t> Web. 01 Oct. 2014.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910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63525" y="1371600"/>
            <a:ext cx="8229600" cy="3725863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" sz="1800" dirty="0" smtClean="0"/>
              <a:t>People </a:t>
            </a:r>
            <a:r>
              <a:rPr lang="en" sz="1800" dirty="0"/>
              <a:t>guiding vehicles </a:t>
            </a:r>
            <a:r>
              <a:rPr lang="en" sz="1800" dirty="0" smtClean="0"/>
              <a:t>through </a:t>
            </a:r>
            <a:r>
              <a:rPr lang="en" sz="1800" dirty="0"/>
              <a:t>tight or crowded spaces are </a:t>
            </a:r>
            <a:r>
              <a:rPr lang="en" sz="1800" dirty="0" smtClean="0"/>
              <a:t>unable</a:t>
            </a:r>
          </a:p>
          <a:p>
            <a:pPr>
              <a:lnSpc>
                <a:spcPct val="115000"/>
              </a:lnSpc>
              <a:defRPr/>
            </a:pPr>
            <a:r>
              <a:rPr lang="en" sz="1800" dirty="0" smtClean="0"/>
              <a:t>to reliably </a:t>
            </a:r>
            <a:r>
              <a:rPr lang="en" sz="1800" dirty="0"/>
              <a:t>communicate with the </a:t>
            </a:r>
            <a:r>
              <a:rPr lang="en" sz="1800" dirty="0" smtClean="0"/>
              <a:t>driver.</a:t>
            </a:r>
          </a:p>
          <a:p>
            <a:pPr>
              <a:lnSpc>
                <a:spcPct val="115000"/>
              </a:lnSpc>
              <a:defRPr/>
            </a:pPr>
            <a:endParaRPr lang="en" sz="1800" dirty="0"/>
          </a:p>
          <a:p>
            <a:pPr>
              <a:lnSpc>
                <a:spcPct val="115000"/>
              </a:lnSpc>
              <a:defRPr/>
            </a:pPr>
            <a:endParaRPr sz="1800" dirty="0"/>
          </a:p>
          <a:p>
            <a:pPr>
              <a:lnSpc>
                <a:spcPct val="115000"/>
              </a:lnSpc>
              <a:defRPr/>
            </a:pPr>
            <a:r>
              <a:rPr lang="en" sz="1800" dirty="0"/>
              <a:t>Visual </a:t>
            </a:r>
            <a:r>
              <a:rPr lang="en" sz="1800" dirty="0" smtClean="0"/>
              <a:t>cues </a:t>
            </a:r>
            <a:r>
              <a:rPr lang="en" sz="1800" dirty="0"/>
              <a:t>are not always </a:t>
            </a:r>
            <a:r>
              <a:rPr lang="en" sz="1800" dirty="0" smtClean="0"/>
              <a:t>enough because:</a:t>
            </a:r>
            <a:endParaRPr lang="en" sz="1800" dirty="0"/>
          </a:p>
          <a:p>
            <a:pPr marL="457200">
              <a:lnSpc>
                <a:spcPct val="115000"/>
              </a:lnSpc>
              <a:buFont typeface="Arial"/>
              <a:buChar char="-"/>
              <a:defRPr/>
            </a:pPr>
            <a:r>
              <a:rPr lang="en" sz="1800" dirty="0"/>
              <a:t>The driver may become </a:t>
            </a:r>
            <a:r>
              <a:rPr lang="en" sz="1800" dirty="0" smtClean="0"/>
              <a:t>distracted</a:t>
            </a:r>
            <a:endParaRPr lang="en" sz="1800" dirty="0"/>
          </a:p>
          <a:p>
            <a:pPr marL="457200">
              <a:lnSpc>
                <a:spcPct val="115000"/>
              </a:lnSpc>
              <a:buFont typeface="Arial"/>
              <a:buChar char="-"/>
              <a:defRPr/>
            </a:pPr>
            <a:r>
              <a:rPr lang="en" sz="1800" dirty="0"/>
              <a:t>Low light </a:t>
            </a:r>
            <a:r>
              <a:rPr lang="en" sz="1800" dirty="0" smtClean="0"/>
              <a:t>levels impair vision</a:t>
            </a:r>
            <a:endParaRPr lang="en" sz="1800" dirty="0"/>
          </a:p>
          <a:p>
            <a:pPr marL="457200">
              <a:lnSpc>
                <a:spcPct val="115000"/>
              </a:lnSpc>
              <a:buFont typeface="Arial"/>
              <a:buChar char="-"/>
              <a:defRPr/>
            </a:pPr>
            <a:r>
              <a:rPr lang="en" sz="1800" dirty="0" smtClean="0"/>
              <a:t>Noisy environments</a:t>
            </a:r>
          </a:p>
          <a:p>
            <a:pPr marL="457200">
              <a:lnSpc>
                <a:spcPct val="115000"/>
              </a:lnSpc>
              <a:buFont typeface="Arial"/>
              <a:buChar char="-"/>
              <a:defRPr/>
            </a:pPr>
            <a:r>
              <a:rPr lang="en" sz="1800" dirty="0"/>
              <a:t>The spotter </a:t>
            </a:r>
            <a:r>
              <a:rPr lang="en" sz="1800" dirty="0" smtClean="0"/>
              <a:t>on ground isn’t visible</a:t>
            </a:r>
          </a:p>
          <a:p>
            <a:pPr marL="457200">
              <a:lnSpc>
                <a:spcPct val="115000"/>
              </a:lnSpc>
              <a:buFont typeface="Arial"/>
              <a:buChar char="-"/>
              <a:defRPr/>
            </a:pPr>
            <a:r>
              <a:rPr lang="en-US" sz="1800" dirty="0" smtClean="0"/>
              <a:t>L</a:t>
            </a:r>
            <a:r>
              <a:rPr lang="en" sz="1800" dirty="0" smtClean="0"/>
              <a:t>and profiles that obstruct vision</a:t>
            </a:r>
            <a:endParaRPr lang="en" sz="1800" dirty="0"/>
          </a:p>
          <a:p>
            <a:pPr marL="457200">
              <a:lnSpc>
                <a:spcPct val="115000"/>
              </a:lnSpc>
              <a:buFont typeface="Arial"/>
              <a:buChar char="-"/>
              <a:defRPr/>
            </a:pPr>
            <a:endParaRPr lang="en" sz="1800" dirty="0" smtClean="0"/>
          </a:p>
        </p:txBody>
      </p:sp>
      <p:pic>
        <p:nvPicPr>
          <p:cNvPr id="8195" name="Shape 4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8147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hape 47"/>
          <p:cNvSpPr>
            <a:spLocks noChangeArrowheads="1"/>
          </p:cNvSpPr>
          <p:nvPr/>
        </p:nvSpPr>
        <p:spPr bwMode="auto">
          <a:xfrm>
            <a:off x="8089900" y="814388"/>
            <a:ext cx="1054100" cy="384175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Jeff</a:t>
            </a:r>
          </a:p>
        </p:txBody>
      </p:sp>
      <p:sp>
        <p:nvSpPr>
          <p:cNvPr id="8197" name="Shape 52"/>
          <p:cNvSpPr txBox="1">
            <a:spLocks/>
          </p:cNvSpPr>
          <p:nvPr/>
        </p:nvSpPr>
        <p:spPr bwMode="auto">
          <a:xfrm>
            <a:off x="11113" y="4984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91425" rIns="91425" bIns="91425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000">
                <a:solidFill>
                  <a:srgbClr val="881C1C"/>
                </a:solidFill>
                <a:latin typeface="Georgia" panose="02040502050405020303" pitchFamily="18" charset="0"/>
              </a:rPr>
              <a:t>The Problem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7400" y="5371011"/>
            <a:ext cx="316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Fig 1: A guide is often deployed on the ground to assist vehicle operators [1]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52"/>
          <p:cNvSpPr>
            <a:spLocks noGrp="1"/>
          </p:cNvSpPr>
          <p:nvPr>
            <p:ph type="title"/>
          </p:nvPr>
        </p:nvSpPr>
        <p:spPr>
          <a:xfrm>
            <a:off x="0" y="498475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The Problem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736725"/>
            <a:ext cx="8229600" cy="1833563"/>
          </a:xfrm>
        </p:spPr>
        <p:txBody>
          <a:bodyPr>
            <a:noAutofit/>
          </a:bodyPr>
          <a:lstStyle/>
          <a:p>
            <a:pPr>
              <a:buClr>
                <a:schemeClr val="dk1"/>
              </a:buClr>
              <a:buSzPct val="45833"/>
              <a:defRPr/>
            </a:pPr>
            <a:r>
              <a:rPr lang="en" dirty="0" smtClean="0"/>
              <a:t>Failure </a:t>
            </a:r>
            <a:r>
              <a:rPr lang="en" dirty="0"/>
              <a:t>to safely maneuver vehicles can result in</a:t>
            </a:r>
          </a:p>
          <a:p>
            <a:pPr marL="457200" indent="-381000">
              <a:buClr>
                <a:schemeClr val="dk1"/>
              </a:buClr>
              <a:buFont typeface="Arial"/>
              <a:buChar char="●"/>
              <a:defRPr/>
            </a:pPr>
            <a:r>
              <a:rPr lang="en" dirty="0"/>
              <a:t>Damage to vehicles and other equipment</a:t>
            </a:r>
          </a:p>
          <a:p>
            <a:pPr marL="457200" indent="-381000">
              <a:buClr>
                <a:schemeClr val="dk1"/>
              </a:buClr>
              <a:buFont typeface="Arial"/>
              <a:buChar char="●"/>
              <a:defRPr/>
            </a:pPr>
            <a:r>
              <a:rPr lang="en" dirty="0"/>
              <a:t>Injuries to trained personnel</a:t>
            </a:r>
          </a:p>
          <a:p>
            <a:pPr marL="457200" indent="-381000">
              <a:buClr>
                <a:schemeClr val="dk1"/>
              </a:buClr>
              <a:buFont typeface="Arial"/>
              <a:buChar char="●"/>
              <a:defRPr/>
            </a:pPr>
            <a:r>
              <a:rPr lang="en" dirty="0"/>
              <a:t>In extreme cases - death</a:t>
            </a:r>
          </a:p>
          <a:p>
            <a:pPr>
              <a:defRPr/>
            </a:pPr>
            <a:endParaRPr dirty="0"/>
          </a:p>
        </p:txBody>
      </p:sp>
      <p:sp>
        <p:nvSpPr>
          <p:cNvPr id="10245" name="Shape 55"/>
          <p:cNvSpPr>
            <a:spLocks noChangeArrowheads="1"/>
          </p:cNvSpPr>
          <p:nvPr/>
        </p:nvSpPr>
        <p:spPr bwMode="auto">
          <a:xfrm>
            <a:off x="8089900" y="814388"/>
            <a:ext cx="1054100" cy="385762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Jeff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246" name="Shape 5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7385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1295400" y="5405438"/>
            <a:ext cx="361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Fig 2: </a:t>
            </a:r>
            <a:r>
              <a:rPr lang="en-US" sz="1200" dirty="0">
                <a:solidFill>
                  <a:srgbClr val="000000"/>
                </a:solidFill>
              </a:rPr>
              <a:t>Vehicles in motor pools and shipping warehouses often squeeze into very tight spots</a:t>
            </a:r>
            <a:r>
              <a:rPr lang="en-US" sz="1200" dirty="0" smtClean="0">
                <a:solidFill>
                  <a:srgbClr val="000000"/>
                </a:solidFill>
              </a:rPr>
              <a:t>. [2]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61"/>
          <p:cNvSpPr>
            <a:spLocks noGrp="1"/>
          </p:cNvSpPr>
          <p:nvPr>
            <p:ph type="title"/>
          </p:nvPr>
        </p:nvSpPr>
        <p:spPr>
          <a:xfrm>
            <a:off x="404813" y="1063625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Effects on Individuals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920875"/>
            <a:ext cx="8229600" cy="16160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" sz="1800" dirty="0"/>
              <a:t>Injuries can mean</a:t>
            </a:r>
          </a:p>
          <a:p>
            <a:pPr marL="457200">
              <a:buClr>
                <a:schemeClr val="dk1"/>
              </a:buClr>
              <a:buFont typeface="Arial"/>
              <a:buChar char="●"/>
              <a:defRPr/>
            </a:pPr>
            <a:r>
              <a:rPr lang="en" sz="1800" dirty="0"/>
              <a:t>Incurred medical expenses</a:t>
            </a:r>
          </a:p>
          <a:p>
            <a:pPr marL="457200">
              <a:buClr>
                <a:schemeClr val="dk1"/>
              </a:buClr>
              <a:buFont typeface="Arial"/>
              <a:buChar char="●"/>
              <a:defRPr/>
            </a:pPr>
            <a:r>
              <a:rPr lang="en" sz="1800" dirty="0"/>
              <a:t>Impaired mobility</a:t>
            </a:r>
          </a:p>
          <a:p>
            <a:pPr marL="457200">
              <a:buClr>
                <a:schemeClr val="dk1"/>
              </a:buClr>
              <a:buFont typeface="Arial"/>
              <a:buChar char="●"/>
              <a:defRPr/>
            </a:pPr>
            <a:r>
              <a:rPr lang="en" sz="1800" dirty="0" smtClean="0"/>
              <a:t>Loss of job</a:t>
            </a:r>
          </a:p>
          <a:p>
            <a:pPr marL="457200">
              <a:buClr>
                <a:schemeClr val="dk1"/>
              </a:buClr>
              <a:buFont typeface="Arial"/>
              <a:buChar char="●"/>
              <a:defRPr/>
            </a:pPr>
            <a:r>
              <a:rPr lang="en" sz="1800" dirty="0" smtClean="0"/>
              <a:t>Loss of life</a:t>
            </a:r>
          </a:p>
        </p:txBody>
      </p:sp>
      <p:sp>
        <p:nvSpPr>
          <p:cNvPr id="12292" name="Shape 63"/>
          <p:cNvSpPr>
            <a:spLocks noGrp="1"/>
          </p:cNvSpPr>
          <p:nvPr>
            <p:ph type="title" idx="4294967295"/>
          </p:nvPr>
        </p:nvSpPr>
        <p:spPr>
          <a:xfrm>
            <a:off x="457200" y="3281363"/>
            <a:ext cx="8229600" cy="857250"/>
          </a:xfrm>
        </p:spPr>
        <p:txBody>
          <a:bodyPr lIns="91425" tIns="91425" rIns="91425" bIns="91425" anchor="b"/>
          <a:lstStyle/>
          <a:p>
            <a:r>
              <a:rPr lang="en-US" dirty="0" smtClean="0"/>
              <a:t>Effect on Groups</a:t>
            </a:r>
          </a:p>
        </p:txBody>
      </p:sp>
      <p:sp>
        <p:nvSpPr>
          <p:cNvPr id="12293" name="Shape 64"/>
          <p:cNvSpPr>
            <a:spLocks noGrp="1"/>
          </p:cNvSpPr>
          <p:nvPr>
            <p:ph type="body" idx="4294967295"/>
          </p:nvPr>
        </p:nvSpPr>
        <p:spPr>
          <a:xfrm>
            <a:off x="457200" y="4086225"/>
            <a:ext cx="8229600" cy="1430338"/>
          </a:xfrm>
        </p:spPr>
        <p:txBody>
          <a:bodyPr lIns="91425" tIns="91425" rIns="91425" bIns="91425"/>
          <a:lstStyle/>
          <a:p>
            <a:pPr marL="457200">
              <a:spcBef>
                <a:spcPct val="0"/>
              </a:spcBef>
              <a:buFont typeface="Arial" panose="020B0604020202020204" pitchFamily="34" charset="0"/>
              <a:buChar char="●"/>
            </a:pPr>
            <a:r>
              <a:rPr lang="en-US" sz="1800" dirty="0" smtClean="0"/>
              <a:t>Unsafe work environments can lead to lower levels of morale </a:t>
            </a:r>
          </a:p>
          <a:p>
            <a:pPr marL="457200">
              <a:spcBef>
                <a:spcPct val="0"/>
              </a:spcBef>
              <a:buFont typeface="Arial" panose="020B0604020202020204" pitchFamily="34" charset="0"/>
              <a:buChar char="●"/>
            </a:pPr>
            <a:r>
              <a:rPr lang="en-US" sz="1800" dirty="0" smtClean="0"/>
              <a:t>Retention rates are lower for dangerous jobs</a:t>
            </a:r>
          </a:p>
          <a:p>
            <a:pPr marL="457200">
              <a:spcBef>
                <a:spcPct val="0"/>
              </a:spcBef>
              <a:buFont typeface="Arial" panose="020B0604020202020204" pitchFamily="34" charset="0"/>
              <a:buChar char="●"/>
            </a:pPr>
            <a:r>
              <a:rPr lang="en-US" sz="1800" dirty="0" smtClean="0"/>
              <a:t>Expensive for the workplace</a:t>
            </a:r>
          </a:p>
        </p:txBody>
      </p:sp>
      <p:sp>
        <p:nvSpPr>
          <p:cNvPr id="12294" name="Shape 65"/>
          <p:cNvSpPr>
            <a:spLocks noChangeArrowheads="1"/>
          </p:cNvSpPr>
          <p:nvPr/>
        </p:nvSpPr>
        <p:spPr bwMode="auto">
          <a:xfrm>
            <a:off x="8077200" y="833438"/>
            <a:ext cx="1054100" cy="385762"/>
          </a:xfrm>
          <a:prstGeom prst="rect">
            <a:avLst/>
          </a:prstGeom>
          <a:solidFill>
            <a:srgbClr val="CFE2F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Jeff</a:t>
            </a:r>
          </a:p>
        </p:txBody>
      </p:sp>
      <p:sp>
        <p:nvSpPr>
          <p:cNvPr id="12295" name="Shape 52"/>
          <p:cNvSpPr txBox="1">
            <a:spLocks/>
          </p:cNvSpPr>
          <p:nvPr/>
        </p:nvSpPr>
        <p:spPr bwMode="auto">
          <a:xfrm>
            <a:off x="11113" y="4984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91425" rIns="91425" bIns="91425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000">
                <a:solidFill>
                  <a:srgbClr val="881C1C"/>
                </a:solidFill>
                <a:latin typeface="Georgia" panose="02040502050405020303" pitchFamily="18" charset="0"/>
              </a:rPr>
              <a:t>The Problem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http://images.all-free-download.com/images/graphiclarge/stick_man_clip_art_24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16" y="4316132"/>
            <a:ext cx="469577" cy="7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Shape 77"/>
          <p:cNvSpPr>
            <a:spLocks noGrp="1"/>
          </p:cNvSpPr>
          <p:nvPr>
            <p:ph type="title"/>
          </p:nvPr>
        </p:nvSpPr>
        <p:spPr>
          <a:xfrm>
            <a:off x="0" y="422275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Requirements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" y="1279526"/>
            <a:ext cx="6283135" cy="25864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" sz="1600" dirty="0"/>
              <a:t>Such a system should:</a:t>
            </a:r>
          </a:p>
          <a:p>
            <a:pPr marL="400050" indent="-285750">
              <a:lnSpc>
                <a:spcPct val="115000"/>
              </a:lnSpc>
              <a:buClr>
                <a:schemeClr val="dk1"/>
              </a:buClr>
              <a:buFontTx/>
              <a:buChar char="-"/>
              <a:defRPr/>
            </a:pPr>
            <a:r>
              <a:rPr lang="en" sz="1600" dirty="0" smtClean="0"/>
              <a:t>Be </a:t>
            </a:r>
            <a:r>
              <a:rPr lang="en" sz="1600" dirty="0" smtClean="0"/>
              <a:t>portable and weigh under 5 pounds</a:t>
            </a:r>
            <a:endParaRPr lang="en" sz="1600" dirty="0" smtClean="0"/>
          </a:p>
          <a:p>
            <a:pPr marL="400050" indent="-285750">
              <a:lnSpc>
                <a:spcPct val="115000"/>
              </a:lnSpc>
              <a:buClr>
                <a:schemeClr val="dk1"/>
              </a:buClr>
              <a:buFontTx/>
              <a:buChar char="-"/>
              <a:defRPr/>
            </a:pPr>
            <a:r>
              <a:rPr lang="en" sz="1600" dirty="0"/>
              <a:t>Wireless communication within at least </a:t>
            </a:r>
            <a:r>
              <a:rPr lang="en" sz="1600" dirty="0" smtClean="0"/>
              <a:t>10 </a:t>
            </a:r>
            <a:r>
              <a:rPr lang="en" sz="1600" dirty="0" smtClean="0"/>
              <a:t>meters</a:t>
            </a:r>
          </a:p>
          <a:p>
            <a:pPr marL="400050" indent="-285750">
              <a:lnSpc>
                <a:spcPct val="115000"/>
              </a:lnSpc>
              <a:buClr>
                <a:schemeClr val="dk1"/>
              </a:buClr>
              <a:buFontTx/>
              <a:buChar char="-"/>
              <a:defRPr/>
            </a:pPr>
            <a:r>
              <a:rPr lang="en" sz="1600" dirty="0" smtClean="0"/>
              <a:t>Work </a:t>
            </a:r>
            <a:r>
              <a:rPr lang="en" sz="1600" dirty="0"/>
              <a:t>in low light </a:t>
            </a:r>
            <a:r>
              <a:rPr lang="en" sz="1600" dirty="0" smtClean="0"/>
              <a:t>levels</a:t>
            </a:r>
          </a:p>
          <a:p>
            <a:pPr marL="400050" indent="-285750">
              <a:lnSpc>
                <a:spcPct val="115000"/>
              </a:lnSpc>
              <a:buClr>
                <a:schemeClr val="dk1"/>
              </a:buClr>
              <a:buFontTx/>
              <a:buChar char="-"/>
              <a:defRPr/>
            </a:pPr>
            <a:r>
              <a:rPr lang="en" sz="1600" dirty="0" smtClean="0"/>
              <a:t>Work </a:t>
            </a:r>
            <a:r>
              <a:rPr lang="en" sz="1600" dirty="0"/>
              <a:t>in high noise </a:t>
            </a:r>
            <a:r>
              <a:rPr lang="en" sz="1600" dirty="0" smtClean="0"/>
              <a:t>areas</a:t>
            </a:r>
          </a:p>
          <a:p>
            <a:pPr marL="400050" indent="-285750">
              <a:lnSpc>
                <a:spcPct val="115000"/>
              </a:lnSpc>
              <a:buClr>
                <a:schemeClr val="dk1"/>
              </a:buClr>
              <a:buFontTx/>
              <a:buChar char="-"/>
              <a:defRPr/>
            </a:pPr>
            <a:r>
              <a:rPr lang="en" sz="1600" dirty="0" smtClean="0"/>
              <a:t>Implement </a:t>
            </a:r>
            <a:r>
              <a:rPr lang="en" sz="1600" dirty="0"/>
              <a:t>existing </a:t>
            </a:r>
            <a:r>
              <a:rPr lang="en" sz="1600" dirty="0" smtClean="0"/>
              <a:t>hand signals</a:t>
            </a:r>
          </a:p>
          <a:p>
            <a:pPr marL="400050" indent="-285750">
              <a:lnSpc>
                <a:spcPct val="115000"/>
              </a:lnSpc>
              <a:buClr>
                <a:schemeClr val="dk1"/>
              </a:buClr>
              <a:buFontTx/>
              <a:buChar char="-"/>
              <a:defRPr/>
            </a:pPr>
            <a:r>
              <a:rPr lang="en" sz="1600" dirty="0" smtClean="0"/>
              <a:t>Be </a:t>
            </a:r>
            <a:r>
              <a:rPr lang="en" sz="1600" dirty="0"/>
              <a:t>intuitive and easy to </a:t>
            </a:r>
            <a:r>
              <a:rPr lang="en" sz="1600" dirty="0" smtClean="0"/>
              <a:t>use</a:t>
            </a:r>
          </a:p>
          <a:p>
            <a:pPr>
              <a:defRPr/>
            </a:pPr>
            <a:endParaRPr sz="1600" dirty="0"/>
          </a:p>
        </p:txBody>
      </p:sp>
      <p:sp>
        <p:nvSpPr>
          <p:cNvPr id="14340" name="Shape 79"/>
          <p:cNvSpPr>
            <a:spLocks noChangeArrowheads="1"/>
          </p:cNvSpPr>
          <p:nvPr/>
        </p:nvSpPr>
        <p:spPr bwMode="auto">
          <a:xfrm>
            <a:off x="8089900" y="798513"/>
            <a:ext cx="1054100" cy="420687"/>
          </a:xfrm>
          <a:prstGeom prst="rect">
            <a:avLst/>
          </a:prstGeom>
          <a:solidFill>
            <a:srgbClr val="93C47D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Christopher</a:t>
            </a:r>
          </a:p>
        </p:txBody>
      </p:sp>
      <p:pic>
        <p:nvPicPr>
          <p:cNvPr id="14342" name="Picture 6" descr="http://bestclipartblog.com/clipart-pics/truck-clip-art-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69" y="3759454"/>
            <a:ext cx="2725464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5686169" y="5200269"/>
            <a:ext cx="2936970" cy="83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6861479" y="520860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10 </a:t>
            </a:r>
            <a:r>
              <a:rPr lang="en-US" sz="1200" dirty="0" smtClean="0">
                <a:solidFill>
                  <a:schemeClr val="tx1"/>
                </a:solidFill>
              </a:rPr>
              <a:t>meters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Moon 5"/>
          <p:cNvSpPr/>
          <p:nvPr/>
        </p:nvSpPr>
        <p:spPr bwMode="auto">
          <a:xfrm>
            <a:off x="7553069" y="3168586"/>
            <a:ext cx="228600" cy="381000"/>
          </a:xfrm>
          <a:prstGeom prst="moon">
            <a:avLst/>
          </a:prstGeom>
          <a:solidFill>
            <a:srgbClr val="FFC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eneva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0323" y="3911522"/>
            <a:ext cx="694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Guide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3769" y="3661029"/>
            <a:ext cx="11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Large Vehicle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9573" y="2898394"/>
            <a:ext cx="11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Night Time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116" y="4029720"/>
            <a:ext cx="11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Loud Noises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529" y="4238362"/>
            <a:ext cx="530888" cy="86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187" y1="74453" x2="17033" y2="970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569" y="3988054"/>
            <a:ext cx="304441" cy="229167"/>
          </a:xfrm>
          <a:prstGeom prst="rect">
            <a:avLst/>
          </a:prstGeom>
        </p:spPr>
      </p:pic>
      <p:pic>
        <p:nvPicPr>
          <p:cNvPr id="14346" name="Picture 10" descr="https://encrypted-tbn0.gstatic.com/images?q=tbn:ANd9GcShnXgWL8FzIT6roGkMXbca29PVBjfK--EkB-yuGwjYTbEu4HX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45" y="4555603"/>
            <a:ext cx="605080" cy="34508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65098" y="2482900"/>
            <a:ext cx="11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Loud Noises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6" name="Picture 14" descr="http://images.clipartpanda.com/helicopter-clipart-helicopter_silhouet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63" y="2753546"/>
            <a:ext cx="1578680" cy="58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n 10"/>
          <p:cNvSpPr/>
          <p:nvPr/>
        </p:nvSpPr>
        <p:spPr bwMode="auto">
          <a:xfrm>
            <a:off x="7604129" y="4266625"/>
            <a:ext cx="533400" cy="338382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eneva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3619" y="4033756"/>
            <a:ext cx="884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Obstacle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0" name="Picture 12" descr="http://images.all-free-download.com/images/graphiclarge/stick_man_clip_art_24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96" y="4526477"/>
            <a:ext cx="469577" cy="7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encrypted-tbn0.gstatic.com/images?q=tbn:ANd9GcShnXgWL8FzIT6roGkMXbca29PVBjfK--EkB-yuGwjYTbEu4HX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25" y="4765948"/>
            <a:ext cx="605080" cy="34508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70660" y="5514928"/>
            <a:ext cx="366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Fig 3: Worst case scenario depicting loud noises and low light (figure not to scale)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84"/>
          <p:cNvSpPr>
            <a:spLocks noGrp="1"/>
          </p:cNvSpPr>
          <p:nvPr>
            <p:ph type="title"/>
          </p:nvPr>
        </p:nvSpPr>
        <p:spPr>
          <a:xfrm>
            <a:off x="0" y="479425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Our Solution</a:t>
            </a:r>
          </a:p>
        </p:txBody>
      </p:sp>
      <p:sp>
        <p:nvSpPr>
          <p:cNvPr id="16387" name="Shape 85"/>
          <p:cNvSpPr>
            <a:spLocks noGrp="1"/>
          </p:cNvSpPr>
          <p:nvPr>
            <p:ph type="body" idx="1"/>
          </p:nvPr>
        </p:nvSpPr>
        <p:spPr>
          <a:xfrm>
            <a:off x="387350" y="1447800"/>
            <a:ext cx="8229600" cy="17287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 wearable device to detect hand signals and relay information to a vehicle operator via recognizable pre-recorded voice commands</a:t>
            </a:r>
          </a:p>
        </p:txBody>
      </p:sp>
      <p:sp>
        <p:nvSpPr>
          <p:cNvPr id="16388" name="Shape 86"/>
          <p:cNvSpPr txBox="1">
            <a:spLocks noChangeArrowheads="1"/>
          </p:cNvSpPr>
          <p:nvPr/>
        </p:nvSpPr>
        <p:spPr bwMode="auto">
          <a:xfrm>
            <a:off x="381045" y="3377095"/>
            <a:ext cx="5526349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42900">
              <a:defRPr sz="3000">
                <a:solidFill>
                  <a:schemeClr val="bg1"/>
                </a:solidFill>
                <a:latin typeface="Geneva" charset="0"/>
                <a:ea typeface="Microsoft YaHei" panose="020B0503020204020204" pitchFamily="34" charset="-122"/>
              </a:defRPr>
            </a:lvl1pPr>
            <a:lvl2pPr>
              <a:defRPr sz="3000">
                <a:solidFill>
                  <a:schemeClr val="bg1"/>
                </a:solidFill>
                <a:latin typeface="Geneva" charset="0"/>
                <a:ea typeface="Microsoft YaHei" panose="020B0503020204020204" pitchFamily="34" charset="-122"/>
              </a:defRPr>
            </a:lvl2pPr>
            <a:lvl3pPr>
              <a:defRPr sz="3000">
                <a:solidFill>
                  <a:schemeClr val="bg1"/>
                </a:solidFill>
                <a:latin typeface="Geneva" charset="0"/>
                <a:ea typeface="Microsoft YaHei" panose="020B0503020204020204" pitchFamily="34" charset="-122"/>
              </a:defRPr>
            </a:lvl3pPr>
            <a:lvl4pPr>
              <a:defRPr sz="3000">
                <a:solidFill>
                  <a:schemeClr val="bg1"/>
                </a:solidFill>
                <a:latin typeface="Geneva" charset="0"/>
                <a:ea typeface="Microsoft YaHei" panose="020B0503020204020204" pitchFamily="34" charset="-122"/>
              </a:defRPr>
            </a:lvl4pPr>
            <a:lvl5pPr>
              <a:defRPr sz="3000">
                <a:solidFill>
                  <a:schemeClr val="bg1"/>
                </a:solidFill>
                <a:latin typeface="Geneva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eneva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eneva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eneva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eneva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2000" dirty="0" smtClean="0">
                <a:solidFill>
                  <a:schemeClr val="tx1"/>
                </a:solidFill>
              </a:rPr>
              <a:t>No </a:t>
            </a:r>
            <a:r>
              <a:rPr lang="en-US" sz="2000" dirty="0">
                <a:solidFill>
                  <a:schemeClr val="tx1"/>
                </a:solidFill>
              </a:rPr>
              <a:t>need to change existing </a:t>
            </a:r>
            <a:r>
              <a:rPr lang="en-US" sz="2000" dirty="0" smtClean="0">
                <a:solidFill>
                  <a:schemeClr val="tx1"/>
                </a:solidFill>
              </a:rPr>
              <a:t>hand gestures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chemeClr val="tx1"/>
                </a:solidFill>
              </a:rPr>
              <a:t>Easy for both vehicle operator and guide to </a:t>
            </a:r>
            <a:r>
              <a:rPr lang="en-US" sz="2000" dirty="0" smtClean="0">
                <a:solidFill>
                  <a:schemeClr val="tx1"/>
                </a:solidFill>
              </a:rPr>
              <a:t>use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389" name="Shape 87"/>
          <p:cNvSpPr>
            <a:spLocks noChangeArrowheads="1"/>
          </p:cNvSpPr>
          <p:nvPr/>
        </p:nvSpPr>
        <p:spPr bwMode="auto">
          <a:xfrm>
            <a:off x="8089900" y="823913"/>
            <a:ext cx="1054100" cy="385762"/>
          </a:xfrm>
          <a:prstGeom prst="rect">
            <a:avLst/>
          </a:prstGeom>
          <a:solidFill>
            <a:srgbClr val="C27BA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Shehzeen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9770" y="4439841"/>
            <a:ext cx="225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Fig 4: Wearable Armband [3] 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15454" y="2740904"/>
            <a:ext cx="1614619" cy="1591072"/>
            <a:chOff x="4343400" y="1499549"/>
            <a:chExt cx="1614619" cy="1591072"/>
          </a:xfrm>
        </p:grpSpPr>
        <p:grpSp>
          <p:nvGrpSpPr>
            <p:cNvPr id="11" name="Group 10"/>
            <p:cNvGrpSpPr/>
            <p:nvPr/>
          </p:nvGrpSpPr>
          <p:grpSpPr>
            <a:xfrm>
              <a:off x="4343400" y="1499549"/>
              <a:ext cx="1614619" cy="1591072"/>
              <a:chOff x="6698989" y="2724349"/>
              <a:chExt cx="1614619" cy="1591072"/>
            </a:xfrm>
          </p:grpSpPr>
          <p:pic>
            <p:nvPicPr>
              <p:cNvPr id="16" name="Picture 2" descr="White arm band for sports sweat [3pairs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14167" y1="42283" x2="15833" y2="10571"/>
                            <a14:foregroundMark x1="71875" y1="76744" x2="86042" y2="86258"/>
                            <a14:foregroundMark x1="76667" y1="98097" x2="94167" y2="82241"/>
                            <a14:backgroundMark x1="50833" y1="45032" x2="99167" y2="16490"/>
                            <a14:backgroundMark x1="92292" y1="97674" x2="98750" y2="92178"/>
                            <a14:backgroundMark x1="5625" y1="69556" x2="32500" y2="94503"/>
                            <a14:backgroundMark x1="4375" y1="6765" x2="9167" y2="15856"/>
                            <a14:backgroundMark x1="84375" y1="97674" x2="81667" y2="993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8989" y="2724349"/>
                <a:ext cx="1614619" cy="1591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Lightning Bolt 16"/>
              <p:cNvSpPr/>
              <p:nvPr/>
            </p:nvSpPr>
            <p:spPr bwMode="auto">
              <a:xfrm>
                <a:off x="7902864" y="3811544"/>
                <a:ext cx="152400" cy="304800"/>
              </a:xfrm>
              <a:prstGeom prst="lightningBol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3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neva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 bwMode="auto">
            <a:xfrm>
              <a:off x="5076287" y="2797441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53624" y="2891544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150709" y="2500347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22966" y="2586765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92"/>
          <p:cNvSpPr>
            <a:spLocks noGrp="1"/>
          </p:cNvSpPr>
          <p:nvPr>
            <p:ph type="title"/>
          </p:nvPr>
        </p:nvSpPr>
        <p:spPr>
          <a:xfrm>
            <a:off x="0" y="398463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Input and Output</a:t>
            </a:r>
          </a:p>
        </p:txBody>
      </p:sp>
      <p:sp>
        <p:nvSpPr>
          <p:cNvPr id="18435" name="Shape 93"/>
          <p:cNvSpPr>
            <a:spLocks noGrp="1"/>
          </p:cNvSpPr>
          <p:nvPr>
            <p:ph type="body" idx="1"/>
          </p:nvPr>
        </p:nvSpPr>
        <p:spPr>
          <a:xfrm>
            <a:off x="118900" y="1295400"/>
            <a:ext cx="4072100" cy="37258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Input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Existing hand signals can be 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detected using a combination of 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EMG and IMU sensors</a:t>
            </a:r>
          </a:p>
        </p:txBody>
      </p:sp>
      <p:sp>
        <p:nvSpPr>
          <p:cNvPr id="18436" name="Shape 94"/>
          <p:cNvSpPr>
            <a:spLocks noGrp="1"/>
          </p:cNvSpPr>
          <p:nvPr>
            <p:ph type="body" idx="4294967295"/>
          </p:nvPr>
        </p:nvSpPr>
        <p:spPr>
          <a:xfrm>
            <a:off x="4572000" y="1327434"/>
            <a:ext cx="4371975" cy="1339566"/>
          </a:xfrm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b="1" dirty="0" smtClean="0"/>
              <a:t>Output</a:t>
            </a:r>
          </a:p>
          <a:p>
            <a:pPr>
              <a:spcBef>
                <a:spcPct val="0"/>
              </a:spcBef>
            </a:pPr>
            <a:r>
              <a:rPr lang="en-US" sz="1800" dirty="0" smtClean="0"/>
              <a:t>An audio signal delivered </a:t>
            </a:r>
            <a:r>
              <a:rPr lang="en-US" sz="1800" dirty="0" smtClean="0"/>
              <a:t>by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1800" dirty="0" smtClean="0"/>
              <a:t>wireless </a:t>
            </a:r>
            <a:r>
              <a:rPr lang="en-US" sz="1800" dirty="0" smtClean="0"/>
              <a:t>speakers </a:t>
            </a:r>
            <a:r>
              <a:rPr lang="en-US" sz="1800" dirty="0" smtClean="0"/>
              <a:t>inside the </a:t>
            </a:r>
            <a:r>
              <a:rPr lang="en-US" sz="1800" dirty="0" smtClean="0"/>
              <a:t>cab and to the guide on the ground.</a:t>
            </a:r>
            <a:endParaRPr lang="en-US" sz="1800" dirty="0" smtClean="0"/>
          </a:p>
        </p:txBody>
      </p:sp>
      <p:pic>
        <p:nvPicPr>
          <p:cNvPr id="18437" name="Shape 9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84" y="2919373"/>
            <a:ext cx="19177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Shape 97"/>
          <p:cNvSpPr>
            <a:spLocks noChangeArrowheads="1"/>
          </p:cNvSpPr>
          <p:nvPr/>
        </p:nvSpPr>
        <p:spPr bwMode="auto">
          <a:xfrm>
            <a:off x="8077200" y="833438"/>
            <a:ext cx="1054100" cy="385762"/>
          </a:xfrm>
          <a:prstGeom prst="rect">
            <a:avLst/>
          </a:prstGeom>
          <a:solidFill>
            <a:srgbClr val="C27BA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Shehzeen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677" y="5196172"/>
            <a:ext cx="573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EMG – Electromyography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IMU – Inertial Measurement Unit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402" y="4644985"/>
            <a:ext cx="2051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Fig 5: Wireless Speaker [4]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6394" y="4770553"/>
            <a:ext cx="2051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Fig 4: Armband [3] 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3092027"/>
            <a:ext cx="1614619" cy="1591072"/>
            <a:chOff x="4343400" y="1499549"/>
            <a:chExt cx="1614619" cy="1591072"/>
          </a:xfrm>
        </p:grpSpPr>
        <p:grpSp>
          <p:nvGrpSpPr>
            <p:cNvPr id="17" name="Group 16"/>
            <p:cNvGrpSpPr/>
            <p:nvPr/>
          </p:nvGrpSpPr>
          <p:grpSpPr>
            <a:xfrm>
              <a:off x="4343400" y="1499549"/>
              <a:ext cx="1614619" cy="1591072"/>
              <a:chOff x="6698989" y="2724349"/>
              <a:chExt cx="1614619" cy="1591072"/>
            </a:xfrm>
          </p:grpSpPr>
          <p:pic>
            <p:nvPicPr>
              <p:cNvPr id="22" name="Picture 2" descr="White arm band for sports sweat [3pairs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4167" y1="42283" x2="15833" y2="10571"/>
                            <a14:foregroundMark x1="71875" y1="76744" x2="86042" y2="86258"/>
                            <a14:foregroundMark x1="76667" y1="98097" x2="94167" y2="82241"/>
                            <a14:backgroundMark x1="50833" y1="45032" x2="99167" y2="16490"/>
                            <a14:backgroundMark x1="92292" y1="97674" x2="98750" y2="92178"/>
                            <a14:backgroundMark x1="5625" y1="69556" x2="32500" y2="94503"/>
                            <a14:backgroundMark x1="4375" y1="6765" x2="9167" y2="15856"/>
                            <a14:backgroundMark x1="84375" y1="97674" x2="81667" y2="993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8989" y="2724349"/>
                <a:ext cx="1614619" cy="1591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Lightning Bolt 22"/>
              <p:cNvSpPr/>
              <p:nvPr/>
            </p:nvSpPr>
            <p:spPr bwMode="auto">
              <a:xfrm>
                <a:off x="7902864" y="3811544"/>
                <a:ext cx="152400" cy="304800"/>
              </a:xfrm>
              <a:prstGeom prst="lightningBol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n-US" sz="3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neva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 bwMode="auto">
            <a:xfrm>
              <a:off x="5076287" y="2797441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253624" y="2891544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150709" y="2500347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322966" y="2586765"/>
              <a:ext cx="118365" cy="11834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02"/>
          <p:cNvSpPr>
            <a:spLocks noGrp="1"/>
          </p:cNvSpPr>
          <p:nvPr>
            <p:ph type="title"/>
          </p:nvPr>
        </p:nvSpPr>
        <p:spPr>
          <a:xfrm>
            <a:off x="14288" y="398463"/>
            <a:ext cx="82296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Design Alternatives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87350" y="1641475"/>
            <a:ext cx="8229600" cy="4149725"/>
          </a:xfrm>
        </p:spPr>
        <p:txBody>
          <a:bodyPr>
            <a:noAutofit/>
          </a:bodyPr>
          <a:lstStyle/>
          <a:p>
            <a:pPr marL="457200" indent="-419100">
              <a:buClr>
                <a:schemeClr val="dk1"/>
              </a:buClr>
              <a:buFont typeface="Arial"/>
              <a:buChar char="●"/>
              <a:defRPr/>
            </a:pPr>
            <a:r>
              <a:rPr lang="en" sz="2000" dirty="0" smtClean="0"/>
              <a:t>Sensing Alternative:</a:t>
            </a:r>
          </a:p>
          <a:p>
            <a:pPr marL="857250" lvl="1" indent="-419100">
              <a:buClr>
                <a:schemeClr val="dk1"/>
              </a:buClr>
              <a:buFont typeface="Arial"/>
              <a:buChar char="●"/>
              <a:defRPr/>
            </a:pPr>
            <a:r>
              <a:rPr lang="en" dirty="0" smtClean="0"/>
              <a:t>External vehicle-mounted sensor: Proximity sensors </a:t>
            </a:r>
          </a:p>
          <a:p>
            <a:pPr marL="38100" indent="0">
              <a:buClr>
                <a:schemeClr val="dk1"/>
              </a:buClr>
              <a:defRPr/>
            </a:pPr>
            <a:endParaRPr lang="en" sz="2000" dirty="0"/>
          </a:p>
          <a:p>
            <a:pPr marL="457200" indent="-419100">
              <a:buClr>
                <a:schemeClr val="dk1"/>
              </a:buClr>
              <a:buFont typeface="Arial"/>
              <a:buChar char="●"/>
              <a:defRPr/>
            </a:pPr>
            <a:r>
              <a:rPr lang="en" sz="2000" dirty="0"/>
              <a:t>Output Alternatives: </a:t>
            </a:r>
            <a:endParaRPr lang="en" sz="2000" dirty="0" smtClean="0"/>
          </a:p>
          <a:p>
            <a:pPr marL="857250" lvl="1" indent="-419100">
              <a:buClr>
                <a:schemeClr val="dk1"/>
              </a:buClr>
              <a:buFont typeface="Arial"/>
              <a:buChar char="●"/>
              <a:defRPr/>
            </a:pPr>
            <a:r>
              <a:rPr lang="en" dirty="0" smtClean="0"/>
              <a:t>Visual </a:t>
            </a:r>
            <a:r>
              <a:rPr lang="en" dirty="0"/>
              <a:t>output </a:t>
            </a:r>
            <a:r>
              <a:rPr lang="en" dirty="0" smtClean="0"/>
              <a:t>interface with device like Google Glass</a:t>
            </a:r>
            <a:endParaRPr lang="en" dirty="0"/>
          </a:p>
          <a:p>
            <a:pPr marL="857250" lvl="1" indent="-419100">
              <a:buClr>
                <a:schemeClr val="dk1"/>
              </a:buClr>
              <a:buFont typeface="Arial"/>
              <a:buChar char="●"/>
              <a:defRPr/>
            </a:pPr>
            <a:r>
              <a:rPr lang="en" dirty="0"/>
              <a:t>C</a:t>
            </a:r>
            <a:r>
              <a:rPr lang="en" dirty="0" smtClean="0"/>
              <a:t>ar </a:t>
            </a:r>
            <a:r>
              <a:rPr lang="en" dirty="0"/>
              <a:t>r</a:t>
            </a:r>
            <a:r>
              <a:rPr lang="en" dirty="0" smtClean="0"/>
              <a:t>adio interface</a:t>
            </a:r>
          </a:p>
          <a:p>
            <a:pPr marL="857250" lvl="1" indent="-419100">
              <a:buClr>
                <a:schemeClr val="dk1"/>
              </a:buClr>
              <a:buFont typeface="Arial"/>
              <a:buChar char="●"/>
              <a:defRPr/>
            </a:pPr>
            <a:r>
              <a:rPr lang="en" dirty="0" smtClean="0"/>
              <a:t>Phone application</a:t>
            </a:r>
          </a:p>
          <a:p>
            <a:pPr marL="857250" lvl="1" indent="-419100">
              <a:buClr>
                <a:schemeClr val="dk1"/>
              </a:buClr>
              <a:buFont typeface="Arial"/>
              <a:buChar char="●"/>
              <a:defRPr/>
            </a:pPr>
            <a:endParaRPr lang="en" dirty="0"/>
          </a:p>
          <a:p>
            <a:pPr marL="457200" indent="-419100">
              <a:buClr>
                <a:schemeClr val="dk1"/>
              </a:buClr>
              <a:buFont typeface="Arial"/>
              <a:buChar char="●"/>
              <a:defRPr/>
            </a:pPr>
            <a:r>
              <a:rPr lang="en" sz="2000" dirty="0" smtClean="0"/>
              <a:t>System Alternatives:</a:t>
            </a:r>
          </a:p>
          <a:p>
            <a:pPr marL="857250" lvl="1" indent="-419100">
              <a:buClr>
                <a:schemeClr val="dk1"/>
              </a:buClr>
              <a:buFont typeface="Arial"/>
              <a:buChar char="●"/>
              <a:defRPr/>
            </a:pPr>
            <a:r>
              <a:rPr lang="en-US" dirty="0" smtClean="0"/>
              <a:t>H</a:t>
            </a:r>
            <a:r>
              <a:rPr lang="en" dirty="0" smtClean="0"/>
              <a:t>and-held radio</a:t>
            </a:r>
          </a:p>
          <a:p>
            <a:pPr marL="857250" lvl="1" indent="-419100">
              <a:buClr>
                <a:schemeClr val="dk1"/>
              </a:buClr>
              <a:buFont typeface="Arial"/>
              <a:buChar char="●"/>
              <a:defRPr/>
            </a:pPr>
            <a:r>
              <a:rPr lang="en" dirty="0" smtClean="0"/>
              <a:t>Rearview </a:t>
            </a:r>
            <a:r>
              <a:rPr lang="en" dirty="0"/>
              <a:t>c</a:t>
            </a:r>
            <a:r>
              <a:rPr lang="en" dirty="0" smtClean="0"/>
              <a:t>amera</a:t>
            </a:r>
            <a:endParaRPr lang="en" dirty="0"/>
          </a:p>
          <a:p>
            <a:pPr>
              <a:defRPr/>
            </a:pPr>
            <a:endParaRPr sz="2000" dirty="0"/>
          </a:p>
        </p:txBody>
      </p:sp>
      <p:sp>
        <p:nvSpPr>
          <p:cNvPr id="20484" name="Shape 104"/>
          <p:cNvSpPr>
            <a:spLocks noChangeArrowheads="1"/>
          </p:cNvSpPr>
          <p:nvPr/>
        </p:nvSpPr>
        <p:spPr bwMode="auto">
          <a:xfrm>
            <a:off x="8089900" y="827088"/>
            <a:ext cx="1054100" cy="385762"/>
          </a:xfrm>
          <a:prstGeom prst="rect">
            <a:avLst/>
          </a:prstGeom>
          <a:solidFill>
            <a:srgbClr val="C27BA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Shehzeen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neva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neva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1351</Words>
  <Application>Microsoft Office PowerPoint</Application>
  <PresentationFormat>On-screen Show (4:3)</PresentationFormat>
  <Paragraphs>312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Microsoft YaHei</vt:lpstr>
      <vt:lpstr>Arial</vt:lpstr>
      <vt:lpstr>Geneva</vt:lpstr>
      <vt:lpstr>Georgia</vt:lpstr>
      <vt:lpstr>Times New Roman</vt:lpstr>
      <vt:lpstr>Verdana</vt:lpstr>
      <vt:lpstr>Office Theme</vt:lpstr>
      <vt:lpstr>Team E-μ</vt:lpstr>
      <vt:lpstr>Team members</vt:lpstr>
      <vt:lpstr>PowerPoint Presentation</vt:lpstr>
      <vt:lpstr>The Problem</vt:lpstr>
      <vt:lpstr>Effects on Individuals</vt:lpstr>
      <vt:lpstr>Requirements</vt:lpstr>
      <vt:lpstr>Our Solution</vt:lpstr>
      <vt:lpstr>Input and Output</vt:lpstr>
      <vt:lpstr>Design Alternatives</vt:lpstr>
      <vt:lpstr>System Level Block Diagram</vt:lpstr>
      <vt:lpstr>PowerPoint Presentation</vt:lpstr>
      <vt:lpstr>First Subsystem: EMG Sensor &amp; Conditioning</vt:lpstr>
      <vt:lpstr>First Subsystem: EMG Sensor &amp; Conditioning</vt:lpstr>
      <vt:lpstr>Second Subsystem: IMU Sensor &amp; IMU Digital Processing</vt:lpstr>
      <vt:lpstr>Second Subsystem: IMU Sensor &amp; IMU Digital Processing</vt:lpstr>
      <vt:lpstr> Third Subsystem: Pattern Recognition &amp; Controller</vt:lpstr>
      <vt:lpstr> Third Subsystem: Pattern Recognition &amp; Controller</vt:lpstr>
      <vt:lpstr>Tasks</vt:lpstr>
      <vt:lpstr>MDR Deliverables - November</vt:lpstr>
      <vt:lpstr>Questions?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Nina Sossen</dc:creator>
  <cp:lastModifiedBy>Toph</cp:lastModifiedBy>
  <cp:revision>260</cp:revision>
  <cp:lastPrinted>2014-10-12T23:41:02Z</cp:lastPrinted>
  <dcterms:created xsi:type="dcterms:W3CDTF">2004-04-06T18:28:08Z</dcterms:created>
  <dcterms:modified xsi:type="dcterms:W3CDTF">2014-10-14T17:17:51Z</dcterms:modified>
</cp:coreProperties>
</file>