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76" r:id="rId2"/>
    <p:sldId id="277" r:id="rId3"/>
    <p:sldId id="302" r:id="rId4"/>
    <p:sldId id="311" r:id="rId5"/>
    <p:sldId id="303" r:id="rId6"/>
    <p:sldId id="304" r:id="rId7"/>
    <p:sldId id="305" r:id="rId8"/>
    <p:sldId id="300" r:id="rId9"/>
    <p:sldId id="312" r:id="rId10"/>
    <p:sldId id="313" r:id="rId11"/>
    <p:sldId id="320" r:id="rId12"/>
    <p:sldId id="321" r:id="rId13"/>
    <p:sldId id="323" r:id="rId14"/>
    <p:sldId id="325" r:id="rId15"/>
    <p:sldId id="326" r:id="rId16"/>
    <p:sldId id="327" r:id="rId17"/>
    <p:sldId id="328" r:id="rId18"/>
    <p:sldId id="307" r:id="rId19"/>
    <p:sldId id="315" r:id="rId20"/>
    <p:sldId id="317" r:id="rId21"/>
    <p:sldId id="316" r:id="rId22"/>
    <p:sldId id="318" r:id="rId23"/>
    <p:sldId id="308" r:id="rId24"/>
    <p:sldId id="319" r:id="rId25"/>
    <p:sldId id="310" r:id="rId26"/>
    <p:sldId id="301" r:id="rId27"/>
  </p:sldIdLst>
  <p:sldSz cx="9144000" cy="6858000" type="screen4x3"/>
  <p:notesSz cx="6858000" cy="9296400"/>
  <p:defaultTextStyle>
    <a:defPPr>
      <a:defRPr lang="en-GB"/>
    </a:defPPr>
    <a:lvl1pPr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5pPr>
    <a:lvl6pPr marL="2286000" algn="l" defTabSz="914400" rtl="0" eaLnBrk="1" latinLnBrk="0" hangingPunct="1">
      <a:defRPr sz="3000" kern="1200">
        <a:solidFill>
          <a:schemeClr val="bg1"/>
        </a:solidFill>
        <a:latin typeface="Geneva" charset="0"/>
        <a:ea typeface="Microsoft YaHei" panose="020B0503020204020204" pitchFamily="34" charset="-122"/>
        <a:cs typeface="+mn-cs"/>
      </a:defRPr>
    </a:lvl6pPr>
    <a:lvl7pPr marL="2743200" algn="l" defTabSz="914400" rtl="0" eaLnBrk="1" latinLnBrk="0" hangingPunct="1">
      <a:defRPr sz="3000" kern="1200">
        <a:solidFill>
          <a:schemeClr val="bg1"/>
        </a:solidFill>
        <a:latin typeface="Geneva" charset="0"/>
        <a:ea typeface="Microsoft YaHei" panose="020B0503020204020204" pitchFamily="34" charset="-122"/>
        <a:cs typeface="+mn-cs"/>
      </a:defRPr>
    </a:lvl7pPr>
    <a:lvl8pPr marL="3200400" algn="l" defTabSz="914400" rtl="0" eaLnBrk="1" latinLnBrk="0" hangingPunct="1">
      <a:defRPr sz="3000" kern="1200">
        <a:solidFill>
          <a:schemeClr val="bg1"/>
        </a:solidFill>
        <a:latin typeface="Geneva" charset="0"/>
        <a:ea typeface="Microsoft YaHei" panose="020B0503020204020204" pitchFamily="34" charset="-122"/>
        <a:cs typeface="+mn-cs"/>
      </a:defRPr>
    </a:lvl8pPr>
    <a:lvl9pPr marL="3657600" algn="l" defTabSz="914400" rtl="0" eaLnBrk="1" latinLnBrk="0" hangingPunct="1">
      <a:defRPr sz="3000" kern="1200">
        <a:solidFill>
          <a:schemeClr val="bg1"/>
        </a:solidFill>
        <a:latin typeface="Geneva"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Allu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B9F0"/>
    <a:srgbClr val="8F94FF"/>
    <a:srgbClr val="66FF33"/>
    <a:srgbClr val="F19D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87346" autoAdjust="0"/>
  </p:normalViewPr>
  <p:slideViewPr>
    <p:cSldViewPr>
      <p:cViewPr varScale="1">
        <p:scale>
          <a:sx n="66" d="100"/>
          <a:sy n="66" d="100"/>
        </p:scale>
        <p:origin x="108" y="6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pPr>
              <a:defRPr/>
            </a:pPr>
            <a:fld id="{1197CCA1-16BF-4C6F-A09B-B9EDB8B09C95}" type="datetimeFigureOut">
              <a:rPr lang="en-US"/>
              <a:pPr>
                <a:defRPr/>
              </a:pPr>
              <a:t>12/1/2014</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pPr>
              <a:defRPr/>
            </a:pPr>
            <a:fld id="{414323A6-35BF-4BAD-8947-B4ABAFD9AC43}" type="slidenum">
              <a:rPr lang="en-US"/>
              <a:pPr>
                <a:defRPr/>
              </a:pPr>
              <a:t>‹#›</a:t>
            </a:fld>
            <a:endParaRPr lang="en-US"/>
          </a:p>
        </p:txBody>
      </p:sp>
    </p:spTree>
    <p:extLst>
      <p:ext uri="{BB962C8B-B14F-4D97-AF65-F5344CB8AC3E}">
        <p14:creationId xmlns:p14="http://schemas.microsoft.com/office/powerpoint/2010/main" val="2171659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6858000" cy="92964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1" name="Rectangle 2"/>
          <p:cNvSpPr>
            <a:spLocks noGrp="1" noRot="1" noChangeAspect="1" noChangeArrowheads="1"/>
          </p:cNvSpPr>
          <p:nvPr>
            <p:ph type="sldImg"/>
          </p:nvPr>
        </p:nvSpPr>
        <p:spPr bwMode="auto">
          <a:xfrm>
            <a:off x="1106488" y="696913"/>
            <a:ext cx="4643437" cy="3484562"/>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3"/>
          <p:cNvSpPr>
            <a:spLocks noGrp="1" noChangeArrowheads="1"/>
          </p:cNvSpPr>
          <p:nvPr>
            <p:ph type="body"/>
          </p:nvPr>
        </p:nvSpPr>
        <p:spPr bwMode="auto">
          <a:xfrm>
            <a:off x="985838" y="4416425"/>
            <a:ext cx="5027612" cy="418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60" tIns="44280" rIns="90360" bIns="4428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387099502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x.couver.us/index.php?main_page=product_info&amp;products_id=1129"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Shape 30"/>
          <p:cNvSpPr>
            <a:spLocks noGrp="1" noRot="1" noChangeAspect="1" noTextEdit="1"/>
          </p:cNvSpPr>
          <p:nvPr>
            <p:ph type="sldImg" idx="2"/>
          </p:nvPr>
        </p:nvSpPr>
        <p:spPr>
          <a:xfrm>
            <a:off x="1104900" y="696913"/>
            <a:ext cx="4648200" cy="3486150"/>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round/>
            <a:headEnd type="none" w="med" len="med"/>
            <a:tailEnd type="none" w="med" len="med"/>
          </a:ln>
        </p:spPr>
      </p:sp>
      <p:sp>
        <p:nvSpPr>
          <p:cNvPr id="5123" name="Shape 31"/>
          <p:cNvSpPr>
            <a:spLocks noGrp="1"/>
          </p:cNvSpPr>
          <p:nvPr>
            <p:ph type="body" idx="1"/>
          </p:nvPr>
        </p:nvSpPr>
        <p:spPr>
          <a:xfrm>
            <a:off x="685800" y="4416425"/>
            <a:ext cx="5486400" cy="4183063"/>
          </a:xfrm>
          <a:noFill/>
          <a:extLst>
            <a:ext uri="{91240B29-F687-4F45-9708-019B960494DF}">
              <a14:hiddenLine xmlns:a14="http://schemas.microsoft.com/office/drawing/2010/main" w="9525">
                <a:solidFill>
                  <a:srgbClr val="808080"/>
                </a:solidFill>
                <a:miter lim="800000"/>
                <a:headEnd/>
                <a:tailEnd/>
              </a14:hiddenLine>
            </a:ext>
          </a:extLst>
        </p:spPr>
        <p:txBody>
          <a:bodyPr lIns="91425" tIns="91425" rIns="91425" bIns="91425"/>
          <a:lstStyle/>
          <a:p>
            <a:pPr>
              <a:spcBef>
                <a:spcPct val="0"/>
              </a:spcBef>
            </a:pPr>
            <a:r>
              <a:rPr lang="en-US" smtClean="0"/>
              <a:t>30 seconds</a:t>
            </a:r>
          </a:p>
        </p:txBody>
      </p:sp>
    </p:spTree>
    <p:extLst>
      <p:ext uri="{BB962C8B-B14F-4D97-AF65-F5344CB8AC3E}">
        <p14:creationId xmlns:p14="http://schemas.microsoft.com/office/powerpoint/2010/main" val="4264041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95684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6041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16949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0"/>
              </a:spcBef>
              <a:buNone/>
            </a:pPr>
            <a:r>
              <a:rPr lang="en"/>
              <a:t>Welch's method of averaged, overlapped, modified periodograms. The signal is sectioned into overlapping segments, each of length Nwind.  The Window is applied to each section and the FFT is taken.  The results are averaged together and scaled to get the final spectrum.</a:t>
            </a:r>
          </a:p>
          <a:p>
            <a:pPr lvl="0" rtl="0">
              <a:spcBef>
                <a:spcPts val="0"/>
              </a:spcBef>
              <a:buNone/>
            </a:pPr>
            <a:endParaRPr/>
          </a:p>
          <a:p>
            <a:pPr lvl="0" rtl="0">
              <a:spcBef>
                <a:spcPts val="0"/>
              </a:spcBef>
              <a:buNone/>
            </a:pPr>
            <a:endParaRPr/>
          </a:p>
          <a:p>
            <a:pPr lvl="0" rtl="0">
              <a:spcBef>
                <a:spcPts val="0"/>
              </a:spcBef>
              <a:buNone/>
            </a:pPr>
            <a:r>
              <a:rPr lang="en"/>
              <a:t>FFT Method                                                      </a:t>
            </a:r>
          </a:p>
          <a:p>
            <a:pPr lvl="0" rtl="0">
              <a:spcBef>
                <a:spcPts val="0"/>
              </a:spcBef>
              <a:buNone/>
            </a:pPr>
            <a:r>
              <a:rPr lang="en"/>
              <a:t>                                                                </a:t>
            </a:r>
          </a:p>
          <a:p>
            <a:pPr lvl="0" rtl="0">
              <a:spcBef>
                <a:spcPts val="0"/>
              </a:spcBef>
              <a:buNone/>
            </a:pPr>
            <a:r>
              <a:rPr lang="en"/>
              <a:t>FFT computes the discrete Fourier transform (DFT) of the input signal.  If the length of input signal is a power of two, a fast radix-2 fast-Fourier transform algorithm is used.  If the length of the input signal is not a power of two, a slower non-power-of-two algorithm is employed. For arrays of signals (matrices), the FFT operation is applied to each column. The spectrum is the squared magnitude of the complex FFT result, normalized by the transform length.                             </a:t>
            </a:r>
          </a:p>
          <a:p>
            <a:pPr lvl="0" rtl="0">
              <a:spcBef>
                <a:spcPts val="0"/>
              </a:spcBef>
              <a:buNone/>
            </a:pPr>
            <a:endParaRPr/>
          </a:p>
          <a:p>
            <a:pPr lvl="0" rtl="0">
              <a:spcBef>
                <a:spcPts val="0"/>
              </a:spcBef>
              <a:buClr>
                <a:schemeClr val="dk1"/>
              </a:buClr>
              <a:buFont typeface="Arial"/>
              <a:buNone/>
            </a:pPr>
            <a:endParaRPr/>
          </a:p>
          <a:p>
            <a:pPr>
              <a:spcBef>
                <a:spcPts val="0"/>
              </a:spcBef>
              <a:buNone/>
            </a:pPr>
            <a:endParaRPr/>
          </a:p>
        </p:txBody>
      </p:sp>
    </p:spTree>
    <p:extLst>
      <p:ext uri="{BB962C8B-B14F-4D97-AF65-F5344CB8AC3E}">
        <p14:creationId xmlns:p14="http://schemas.microsoft.com/office/powerpoint/2010/main" val="1349751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26"/>
          <p:cNvSpPr>
            <a:spLocks noGrp="1" noRot="1" noChangeAspect="1" noTextEdit="1"/>
          </p:cNvSpPr>
          <p:nvPr>
            <p:ph type="sldImg" idx="2"/>
          </p:nvPr>
        </p:nvSpPr>
        <p:spPr>
          <a:xfrm>
            <a:off x="1104900" y="696913"/>
            <a:ext cx="4648200" cy="3486150"/>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round/>
            <a:headEnd type="none" w="med" len="med"/>
            <a:tailEnd type="none" w="med" len="med"/>
          </a:ln>
        </p:spPr>
      </p:sp>
      <p:sp>
        <p:nvSpPr>
          <p:cNvPr id="46083" name="Shape 327"/>
          <p:cNvSpPr>
            <a:spLocks noGrp="1"/>
          </p:cNvSpPr>
          <p:nvPr>
            <p:ph type="body" idx="1"/>
          </p:nvPr>
        </p:nvSpPr>
        <p:spPr>
          <a:xfrm>
            <a:off x="685800" y="4416425"/>
            <a:ext cx="5486400" cy="4183063"/>
          </a:xfrm>
          <a:noFill/>
          <a:extLst>
            <a:ext uri="{91240B29-F687-4F45-9708-019B960494DF}">
              <a14:hiddenLine xmlns:a14="http://schemas.microsoft.com/office/drawing/2010/main" w="9525">
                <a:solidFill>
                  <a:srgbClr val="808080"/>
                </a:solidFill>
                <a:miter lim="800000"/>
                <a:headEnd/>
                <a:tailEnd/>
              </a14:hiddenLine>
            </a:ext>
          </a:extLst>
        </p:spPr>
        <p:txBody>
          <a:bodyPr lIns="91425" tIns="91425" rIns="91425" bIns="91425"/>
          <a:lstStyle/>
          <a:p>
            <a:pPr>
              <a:spcBef>
                <a:spcPct val="0"/>
              </a:spcBef>
            </a:pPr>
            <a:endParaRPr lang="en-US" smtClean="0"/>
          </a:p>
        </p:txBody>
      </p:sp>
    </p:spTree>
    <p:extLst>
      <p:ext uri="{BB962C8B-B14F-4D97-AF65-F5344CB8AC3E}">
        <p14:creationId xmlns:p14="http://schemas.microsoft.com/office/powerpoint/2010/main" val="472042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26"/>
          <p:cNvSpPr>
            <a:spLocks noGrp="1" noRot="1" noChangeAspect="1" noTextEdit="1"/>
          </p:cNvSpPr>
          <p:nvPr>
            <p:ph type="sldImg" idx="2"/>
          </p:nvPr>
        </p:nvSpPr>
        <p:spPr>
          <a:xfrm>
            <a:off x="1104900" y="696913"/>
            <a:ext cx="4648200" cy="3486150"/>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round/>
            <a:headEnd type="none" w="med" len="med"/>
            <a:tailEnd type="none" w="med" len="med"/>
          </a:ln>
        </p:spPr>
      </p:sp>
      <p:sp>
        <p:nvSpPr>
          <p:cNvPr id="46083" name="Shape 327"/>
          <p:cNvSpPr>
            <a:spLocks noGrp="1"/>
          </p:cNvSpPr>
          <p:nvPr>
            <p:ph type="body" idx="1"/>
          </p:nvPr>
        </p:nvSpPr>
        <p:spPr>
          <a:xfrm>
            <a:off x="685800" y="4416425"/>
            <a:ext cx="5486400" cy="4183063"/>
          </a:xfrm>
          <a:noFill/>
          <a:extLst>
            <a:ext uri="{91240B29-F687-4F45-9708-019B960494DF}">
              <a14:hiddenLine xmlns:a14="http://schemas.microsoft.com/office/drawing/2010/main" w="9525">
                <a:solidFill>
                  <a:srgbClr val="808080"/>
                </a:solidFill>
                <a:miter lim="800000"/>
                <a:headEnd/>
                <a:tailEnd/>
              </a14:hiddenLine>
            </a:ext>
          </a:extLst>
        </p:spPr>
        <p:txBody>
          <a:bodyPr lIns="91425" tIns="91425" rIns="91425" bIns="91425"/>
          <a:lstStyle/>
          <a:p>
            <a:pPr>
              <a:spcBef>
                <a:spcPct val="0"/>
              </a:spcBef>
            </a:pPr>
            <a:endParaRPr lang="en-US" smtClean="0"/>
          </a:p>
        </p:txBody>
      </p:sp>
    </p:spTree>
    <p:extLst>
      <p:ext uri="{BB962C8B-B14F-4D97-AF65-F5344CB8AC3E}">
        <p14:creationId xmlns:p14="http://schemas.microsoft.com/office/powerpoint/2010/main" val="651359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26"/>
          <p:cNvSpPr>
            <a:spLocks noGrp="1" noRot="1" noChangeAspect="1" noTextEdit="1"/>
          </p:cNvSpPr>
          <p:nvPr>
            <p:ph type="sldImg" idx="2"/>
          </p:nvPr>
        </p:nvSpPr>
        <p:spPr>
          <a:xfrm>
            <a:off x="1104900" y="696913"/>
            <a:ext cx="4648200" cy="3486150"/>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round/>
            <a:headEnd type="none" w="med" len="med"/>
            <a:tailEnd type="none" w="med" len="med"/>
          </a:ln>
        </p:spPr>
      </p:sp>
      <p:sp>
        <p:nvSpPr>
          <p:cNvPr id="46083" name="Shape 327"/>
          <p:cNvSpPr>
            <a:spLocks noGrp="1"/>
          </p:cNvSpPr>
          <p:nvPr>
            <p:ph type="body" idx="1"/>
          </p:nvPr>
        </p:nvSpPr>
        <p:spPr>
          <a:xfrm>
            <a:off x="685800" y="4416425"/>
            <a:ext cx="5486400" cy="4183063"/>
          </a:xfrm>
          <a:noFill/>
          <a:extLst>
            <a:ext uri="{91240B29-F687-4F45-9708-019B960494DF}">
              <a14:hiddenLine xmlns:a14="http://schemas.microsoft.com/office/drawing/2010/main" w="9525">
                <a:solidFill>
                  <a:srgbClr val="808080"/>
                </a:solidFill>
                <a:miter lim="800000"/>
                <a:headEnd/>
                <a:tailEnd/>
              </a14:hiddenLine>
            </a:ext>
          </a:extLst>
        </p:spPr>
        <p:txBody>
          <a:bodyPr lIns="91425" tIns="91425" rIns="91425" bIns="91425"/>
          <a:lstStyle/>
          <a:p>
            <a:pPr>
              <a:spcBef>
                <a:spcPct val="0"/>
              </a:spcBef>
            </a:pPr>
            <a:endParaRPr lang="en-US" smtClean="0"/>
          </a:p>
        </p:txBody>
      </p:sp>
    </p:spTree>
    <p:extLst>
      <p:ext uri="{BB962C8B-B14F-4D97-AF65-F5344CB8AC3E}">
        <p14:creationId xmlns:p14="http://schemas.microsoft.com/office/powerpoint/2010/main" val="2927975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dirty="0" smtClean="0">
                <a:solidFill>
                  <a:schemeClr val="tx1"/>
                </a:solidFill>
                <a:hlinkClick r:id="rId3"/>
              </a:rPr>
              <a:t>http://x.couver.us/index.php?main_page=product_info&amp;products_id=1129</a:t>
            </a:r>
            <a:endParaRPr lang="en-US" sz="1200" dirty="0" smtClean="0">
              <a:solidFill>
                <a:schemeClr val="tx1"/>
              </a:solidFill>
            </a:endParaRPr>
          </a:p>
          <a:p>
            <a:endParaRPr lang="en-US" dirty="0"/>
          </a:p>
        </p:txBody>
      </p:sp>
    </p:spTree>
    <p:extLst>
      <p:ext uri="{BB962C8B-B14F-4D97-AF65-F5344CB8AC3E}">
        <p14:creationId xmlns:p14="http://schemas.microsoft.com/office/powerpoint/2010/main" val="303804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Shape 41"/>
          <p:cNvSpPr>
            <a:spLocks noGrp="1" noRot="1" noChangeAspect="1" noTextEdit="1"/>
          </p:cNvSpPr>
          <p:nvPr>
            <p:ph type="sldImg" idx="2"/>
          </p:nvPr>
        </p:nvSpPr>
        <p:spPr>
          <a:xfrm>
            <a:off x="1104900" y="696913"/>
            <a:ext cx="4648200" cy="3486150"/>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round/>
            <a:headEnd type="none" w="med" len="med"/>
            <a:tailEnd type="none" w="med" len="med"/>
          </a:ln>
        </p:spPr>
      </p:sp>
      <p:sp>
        <p:nvSpPr>
          <p:cNvPr id="7171" name="Shape 42"/>
          <p:cNvSpPr>
            <a:spLocks noGrp="1"/>
          </p:cNvSpPr>
          <p:nvPr>
            <p:ph type="body" idx="1"/>
          </p:nvPr>
        </p:nvSpPr>
        <p:spPr>
          <a:xfrm>
            <a:off x="685800" y="4416425"/>
            <a:ext cx="5486400" cy="4183063"/>
          </a:xfrm>
          <a:noFill/>
          <a:extLst>
            <a:ext uri="{91240B29-F687-4F45-9708-019B960494DF}">
              <a14:hiddenLine xmlns:a14="http://schemas.microsoft.com/office/drawing/2010/main" w="9525">
                <a:solidFill>
                  <a:srgbClr val="808080"/>
                </a:solidFill>
                <a:miter lim="800000"/>
                <a:headEnd/>
                <a:tailEnd/>
              </a14:hiddenLine>
            </a:ext>
          </a:extLst>
        </p:spPr>
        <p:txBody>
          <a:bodyPr lIns="91425" tIns="91425" rIns="91425" bIns="91425"/>
          <a:lstStyle/>
          <a:p>
            <a:pPr>
              <a:spcBef>
                <a:spcPct val="0"/>
              </a:spcBef>
            </a:pPr>
            <a:r>
              <a:rPr lang="en-US" smtClean="0"/>
              <a:t>30 seconds</a:t>
            </a:r>
          </a:p>
        </p:txBody>
      </p:sp>
    </p:spTree>
    <p:extLst>
      <p:ext uri="{BB962C8B-B14F-4D97-AF65-F5344CB8AC3E}">
        <p14:creationId xmlns:p14="http://schemas.microsoft.com/office/powerpoint/2010/main" val="4107335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26"/>
          <p:cNvSpPr>
            <a:spLocks noGrp="1" noRot="1" noChangeAspect="1" noTextEdit="1"/>
          </p:cNvSpPr>
          <p:nvPr>
            <p:ph type="sldImg" idx="2"/>
          </p:nvPr>
        </p:nvSpPr>
        <p:spPr>
          <a:xfrm>
            <a:off x="1104900" y="696913"/>
            <a:ext cx="4648200" cy="3486150"/>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round/>
            <a:headEnd type="none" w="med" len="med"/>
            <a:tailEnd type="none" w="med" len="med"/>
          </a:ln>
        </p:spPr>
      </p:sp>
      <p:sp>
        <p:nvSpPr>
          <p:cNvPr id="46083" name="Shape 327"/>
          <p:cNvSpPr>
            <a:spLocks noGrp="1"/>
          </p:cNvSpPr>
          <p:nvPr>
            <p:ph type="body" idx="1"/>
          </p:nvPr>
        </p:nvSpPr>
        <p:spPr>
          <a:xfrm>
            <a:off x="685800" y="4416425"/>
            <a:ext cx="5486400" cy="4183063"/>
          </a:xfrm>
          <a:noFill/>
          <a:extLst>
            <a:ext uri="{91240B29-F687-4F45-9708-019B960494DF}">
              <a14:hiddenLine xmlns:a14="http://schemas.microsoft.com/office/drawing/2010/main" w="9525">
                <a:solidFill>
                  <a:srgbClr val="808080"/>
                </a:solidFill>
                <a:miter lim="800000"/>
                <a:headEnd/>
                <a:tailEnd/>
              </a14:hiddenLine>
            </a:ext>
          </a:extLst>
        </p:spPr>
        <p:txBody>
          <a:bodyPr lIns="91425" tIns="91425" rIns="91425" bIns="91425"/>
          <a:lstStyle/>
          <a:p>
            <a:pPr>
              <a:spcBef>
                <a:spcPct val="0"/>
              </a:spcBef>
            </a:pPr>
            <a:endParaRPr lang="en-US" smtClean="0"/>
          </a:p>
        </p:txBody>
      </p:sp>
    </p:spTree>
    <p:extLst>
      <p:ext uri="{BB962C8B-B14F-4D97-AF65-F5344CB8AC3E}">
        <p14:creationId xmlns:p14="http://schemas.microsoft.com/office/powerpoint/2010/main" val="733203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662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26"/>
          <p:cNvSpPr>
            <a:spLocks noGrp="1" noRot="1" noChangeAspect="1" noTextEdit="1"/>
          </p:cNvSpPr>
          <p:nvPr>
            <p:ph type="sldImg" idx="2"/>
          </p:nvPr>
        </p:nvSpPr>
        <p:spPr>
          <a:xfrm>
            <a:off x="1104900" y="696913"/>
            <a:ext cx="4648200" cy="3486150"/>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round/>
            <a:headEnd type="none" w="med" len="med"/>
            <a:tailEnd type="none" w="med" len="med"/>
          </a:ln>
        </p:spPr>
      </p:sp>
      <p:sp>
        <p:nvSpPr>
          <p:cNvPr id="46083" name="Shape 327"/>
          <p:cNvSpPr>
            <a:spLocks noGrp="1"/>
          </p:cNvSpPr>
          <p:nvPr>
            <p:ph type="body" idx="1"/>
          </p:nvPr>
        </p:nvSpPr>
        <p:spPr>
          <a:xfrm>
            <a:off x="685800" y="4416425"/>
            <a:ext cx="5486400" cy="4183063"/>
          </a:xfrm>
          <a:noFill/>
          <a:extLst>
            <a:ext uri="{91240B29-F687-4F45-9708-019B960494DF}">
              <a14:hiddenLine xmlns:a14="http://schemas.microsoft.com/office/drawing/2010/main" w="9525">
                <a:solidFill>
                  <a:srgbClr val="808080"/>
                </a:solidFill>
                <a:miter lim="800000"/>
                <a:headEnd/>
                <a:tailEnd/>
              </a14:hiddenLine>
            </a:ext>
          </a:extLst>
        </p:spPr>
        <p:txBody>
          <a:bodyPr lIns="91425" tIns="91425" rIns="91425" bIns="91425"/>
          <a:lstStyle/>
          <a:p>
            <a:pPr>
              <a:spcBef>
                <a:spcPct val="0"/>
              </a:spcBef>
            </a:pPr>
            <a:endParaRPr lang="en-US" smtClean="0"/>
          </a:p>
        </p:txBody>
      </p:sp>
    </p:spTree>
    <p:extLst>
      <p:ext uri="{BB962C8B-B14F-4D97-AF65-F5344CB8AC3E}">
        <p14:creationId xmlns:p14="http://schemas.microsoft.com/office/powerpoint/2010/main" val="883165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26"/>
          <p:cNvSpPr>
            <a:spLocks noGrp="1" noRot="1" noChangeAspect="1" noTextEdit="1"/>
          </p:cNvSpPr>
          <p:nvPr>
            <p:ph type="sldImg" idx="2"/>
          </p:nvPr>
        </p:nvSpPr>
        <p:spPr>
          <a:xfrm>
            <a:off x="1104900" y="696913"/>
            <a:ext cx="4648200" cy="3486150"/>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round/>
            <a:headEnd type="none" w="med" len="med"/>
            <a:tailEnd type="none" w="med" len="med"/>
          </a:ln>
        </p:spPr>
      </p:sp>
      <p:sp>
        <p:nvSpPr>
          <p:cNvPr id="46083" name="Shape 327"/>
          <p:cNvSpPr>
            <a:spLocks noGrp="1"/>
          </p:cNvSpPr>
          <p:nvPr>
            <p:ph type="body" idx="1"/>
          </p:nvPr>
        </p:nvSpPr>
        <p:spPr>
          <a:xfrm>
            <a:off x="685800" y="4416425"/>
            <a:ext cx="5486400" cy="4183063"/>
          </a:xfrm>
          <a:noFill/>
          <a:extLst>
            <a:ext uri="{91240B29-F687-4F45-9708-019B960494DF}">
              <a14:hiddenLine xmlns:a14="http://schemas.microsoft.com/office/drawing/2010/main" w="9525">
                <a:solidFill>
                  <a:srgbClr val="808080"/>
                </a:solidFill>
                <a:miter lim="800000"/>
                <a:headEnd/>
                <a:tailEnd/>
              </a14:hiddenLine>
            </a:ext>
          </a:extLst>
        </p:spPr>
        <p:txBody>
          <a:bodyPr lIns="91425" tIns="91425" rIns="91425" bIns="91425"/>
          <a:lstStyle/>
          <a:p>
            <a:pPr>
              <a:spcBef>
                <a:spcPct val="0"/>
              </a:spcBef>
            </a:pPr>
            <a:endParaRPr lang="en-US" smtClean="0"/>
          </a:p>
        </p:txBody>
      </p:sp>
    </p:spTree>
    <p:extLst>
      <p:ext uri="{BB962C8B-B14F-4D97-AF65-F5344CB8AC3E}">
        <p14:creationId xmlns:p14="http://schemas.microsoft.com/office/powerpoint/2010/main" val="1245456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26"/>
          <p:cNvSpPr>
            <a:spLocks noGrp="1" noRot="1" noChangeAspect="1" noTextEdit="1"/>
          </p:cNvSpPr>
          <p:nvPr>
            <p:ph type="sldImg" idx="2"/>
          </p:nvPr>
        </p:nvSpPr>
        <p:spPr>
          <a:xfrm>
            <a:off x="1104900" y="696913"/>
            <a:ext cx="4648200" cy="3486150"/>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round/>
            <a:headEnd type="none" w="med" len="med"/>
            <a:tailEnd type="none" w="med" len="med"/>
          </a:ln>
        </p:spPr>
      </p:sp>
      <p:sp>
        <p:nvSpPr>
          <p:cNvPr id="46083" name="Shape 327"/>
          <p:cNvSpPr>
            <a:spLocks noGrp="1"/>
          </p:cNvSpPr>
          <p:nvPr>
            <p:ph type="body" idx="1"/>
          </p:nvPr>
        </p:nvSpPr>
        <p:spPr>
          <a:xfrm>
            <a:off x="685800" y="4416425"/>
            <a:ext cx="5486400" cy="4183063"/>
          </a:xfrm>
          <a:noFill/>
          <a:extLst>
            <a:ext uri="{91240B29-F687-4F45-9708-019B960494DF}">
              <a14:hiddenLine xmlns:a14="http://schemas.microsoft.com/office/drawing/2010/main" w="9525">
                <a:solidFill>
                  <a:srgbClr val="808080"/>
                </a:solidFill>
                <a:miter lim="800000"/>
                <a:headEnd/>
                <a:tailEnd/>
              </a14:hiddenLine>
            </a:ext>
          </a:extLst>
        </p:spPr>
        <p:txBody>
          <a:bodyPr lIns="91425" tIns="91425" rIns="91425" bIns="91425"/>
          <a:lstStyle/>
          <a:p>
            <a:pPr>
              <a:spcBef>
                <a:spcPct val="0"/>
              </a:spcBef>
            </a:pPr>
            <a:endParaRPr lang="en-US" smtClean="0"/>
          </a:p>
        </p:txBody>
      </p:sp>
    </p:spTree>
    <p:extLst>
      <p:ext uri="{BB962C8B-B14F-4D97-AF65-F5344CB8AC3E}">
        <p14:creationId xmlns:p14="http://schemas.microsoft.com/office/powerpoint/2010/main" val="1498847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26"/>
          <p:cNvSpPr>
            <a:spLocks noGrp="1" noRot="1" noChangeAspect="1" noTextEdit="1"/>
          </p:cNvSpPr>
          <p:nvPr>
            <p:ph type="sldImg" idx="2"/>
          </p:nvPr>
        </p:nvSpPr>
        <p:spPr>
          <a:xfrm>
            <a:off x="1104900" y="696913"/>
            <a:ext cx="4648200" cy="3486150"/>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round/>
            <a:headEnd type="none" w="med" len="med"/>
            <a:tailEnd type="none" w="med" len="med"/>
          </a:ln>
        </p:spPr>
      </p:sp>
      <p:sp>
        <p:nvSpPr>
          <p:cNvPr id="46083" name="Shape 327"/>
          <p:cNvSpPr>
            <a:spLocks noGrp="1"/>
          </p:cNvSpPr>
          <p:nvPr>
            <p:ph type="body" idx="1"/>
          </p:nvPr>
        </p:nvSpPr>
        <p:spPr>
          <a:xfrm>
            <a:off x="685800" y="4416425"/>
            <a:ext cx="5486400" cy="4183063"/>
          </a:xfrm>
          <a:noFill/>
          <a:extLst>
            <a:ext uri="{91240B29-F687-4F45-9708-019B960494DF}">
              <a14:hiddenLine xmlns:a14="http://schemas.microsoft.com/office/drawing/2010/main" w="9525">
                <a:solidFill>
                  <a:srgbClr val="808080"/>
                </a:solidFill>
                <a:miter lim="800000"/>
                <a:headEnd/>
                <a:tailEnd/>
              </a14:hiddenLine>
            </a:ext>
          </a:extLst>
        </p:spPr>
        <p:txBody>
          <a:bodyPr lIns="91425" tIns="91425" rIns="91425" bIns="91425"/>
          <a:lstStyle/>
          <a:p>
            <a:pPr>
              <a:spcBef>
                <a:spcPct val="0"/>
              </a:spcBef>
            </a:pPr>
            <a:endParaRPr lang="en-US" smtClean="0"/>
          </a:p>
        </p:txBody>
      </p:sp>
    </p:spTree>
    <p:extLst>
      <p:ext uri="{BB962C8B-B14F-4D97-AF65-F5344CB8AC3E}">
        <p14:creationId xmlns:p14="http://schemas.microsoft.com/office/powerpoint/2010/main" val="2497328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0"/>
              </a:spcBef>
              <a:buNone/>
            </a:pPr>
            <a:r>
              <a:rPr lang="en"/>
              <a:t>FFT computes the discrete Fourier transform (DFT) of the input  </a:t>
            </a:r>
          </a:p>
          <a:p>
            <a:pPr lvl="0" rtl="0">
              <a:spcBef>
                <a:spcPts val="0"/>
              </a:spcBef>
              <a:buNone/>
            </a:pPr>
            <a:r>
              <a:rPr lang="en"/>
              <a:t>signal.  If the length of input signal is a power of two, a     </a:t>
            </a:r>
          </a:p>
          <a:p>
            <a:pPr lvl="0" rtl="0">
              <a:spcBef>
                <a:spcPts val="0"/>
              </a:spcBef>
              <a:buNone/>
            </a:pPr>
            <a:r>
              <a:rPr lang="en"/>
              <a:t>fast radix-2 fast-Fourier transform algorithm is used.  If the  </a:t>
            </a:r>
          </a:p>
          <a:p>
            <a:pPr lvl="0" rtl="0">
              <a:spcBef>
                <a:spcPts val="0"/>
              </a:spcBef>
              <a:buNone/>
            </a:pPr>
            <a:r>
              <a:rPr lang="en"/>
              <a:t>length of the input signal is not a power of two, a slower      </a:t>
            </a:r>
          </a:p>
          <a:p>
            <a:pPr lvl="0" rtl="0">
              <a:spcBef>
                <a:spcPts val="0"/>
              </a:spcBef>
              <a:buNone/>
            </a:pPr>
            <a:r>
              <a:rPr lang="en"/>
              <a:t>non-power-of-two algorithm is employed.  For arrays of signals  </a:t>
            </a:r>
          </a:p>
          <a:p>
            <a:pPr lvl="0" rtl="0">
              <a:spcBef>
                <a:spcPts val="0"/>
              </a:spcBef>
              <a:buNone/>
            </a:pPr>
            <a:r>
              <a:rPr lang="en"/>
              <a:t>(matrices), the FFT operation is applied to each column.  </a:t>
            </a:r>
          </a:p>
          <a:p>
            <a:pPr lvl="0" rtl="0">
              <a:spcBef>
                <a:spcPts val="0"/>
              </a:spcBef>
              <a:buClr>
                <a:schemeClr val="dk1"/>
              </a:buClr>
              <a:buSzPct val="100000"/>
              <a:buFont typeface="Arial"/>
              <a:buNone/>
            </a:pPr>
            <a:r>
              <a:rPr lang="en"/>
              <a:t>The spectrum is the squared magnitude of the complex FFT result, normalized by the transform length. </a:t>
            </a:r>
          </a:p>
          <a:p>
            <a:pPr lvl="0" rtl="0">
              <a:spcBef>
                <a:spcPts val="0"/>
              </a:spcBef>
              <a:buNone/>
            </a:pPr>
            <a:endParaRPr/>
          </a:p>
        </p:txBody>
      </p:sp>
    </p:spTree>
    <p:extLst>
      <p:ext uri="{BB962C8B-B14F-4D97-AF65-F5344CB8AC3E}">
        <p14:creationId xmlns:p14="http://schemas.microsoft.com/office/powerpoint/2010/main" val="1054939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661690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546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609600"/>
            <a:ext cx="2208213" cy="5256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609600"/>
            <a:ext cx="6477000" cy="5256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7639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7613" cy="5318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8151813" cy="2170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0" y="3694113"/>
            <a:ext cx="81518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1925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573"/>
          </a:xfrm>
          <a:prstGeom prst="rect">
            <a:avLst/>
          </a:prstGeom>
        </p:spPr>
        <p:txBody>
          <a:bodyPr lIns="91425" tIns="91425" rIns="91425" b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31713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168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87926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3998913" cy="4494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2313" y="1371600"/>
            <a:ext cx="4000500" cy="4494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1484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305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347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19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3873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237337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381000" y="1371600"/>
            <a:ext cx="8151813"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60" tIns="44280" rIns="90360" bIns="4428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2"/>
          <p:cNvSpPr>
            <a:spLocks noGrp="1" noChangeArrowheads="1"/>
          </p:cNvSpPr>
          <p:nvPr>
            <p:ph type="title"/>
          </p:nvPr>
        </p:nvSpPr>
        <p:spPr bwMode="auto">
          <a:xfrm>
            <a:off x="304800" y="609600"/>
            <a:ext cx="8837613"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60" tIns="44280" rIns="90360" bIns="44280" numCol="1" anchor="ctr" anchorCtr="0" compatLnSpc="1">
            <a:prstTxWarp prst="textNoShape">
              <a:avLst/>
            </a:prstTxWarp>
          </a:bodyPr>
          <a:lstStyle/>
          <a:p>
            <a:pPr lvl="0"/>
            <a:r>
              <a:rPr lang="en-GB" altLang="en-US" smtClean="0"/>
              <a:t>Click to edit the title text format</a:t>
            </a:r>
          </a:p>
        </p:txBody>
      </p:sp>
      <p:sp>
        <p:nvSpPr>
          <p:cNvPr id="1028" name="Rectangle 3"/>
          <p:cNvSpPr>
            <a:spLocks noChangeArrowheads="1"/>
          </p:cNvSpPr>
          <p:nvPr/>
        </p:nvSpPr>
        <p:spPr bwMode="auto">
          <a:xfrm>
            <a:off x="6156325" y="5943600"/>
            <a:ext cx="3013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29" name="Line 4"/>
          <p:cNvSpPr>
            <a:spLocks noChangeShapeType="1"/>
          </p:cNvSpPr>
          <p:nvPr/>
        </p:nvSpPr>
        <p:spPr bwMode="auto">
          <a:xfrm>
            <a:off x="0" y="1219200"/>
            <a:ext cx="9144000" cy="1588"/>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1030"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45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1" name="Picture 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14300"/>
            <a:ext cx="2592388" cy="342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2"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096000"/>
            <a:ext cx="9144000" cy="774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 Box 8"/>
          <p:cNvSpPr txBox="1">
            <a:spLocks noChangeArrowheads="1"/>
          </p:cNvSpPr>
          <p:nvPr/>
        </p:nvSpPr>
        <p:spPr bwMode="auto">
          <a:xfrm>
            <a:off x="8382000" y="6172200"/>
            <a:ext cx="609600"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Genev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Genev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Genev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Genev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Geneva"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Geneva"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Geneva"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Geneva"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Geneva" charset="0"/>
                <a:cs typeface="Arial" panose="020B0604020202020204" pitchFamily="34" charset="0"/>
              </a:defRPr>
            </a:lvl9pPr>
          </a:lstStyle>
          <a:p>
            <a:pPr>
              <a:spcBef>
                <a:spcPts val="875"/>
              </a:spcBef>
              <a:buSzPct val="100000"/>
              <a:defRPr/>
            </a:pPr>
            <a:fld id="{118313D9-8715-47CD-BF07-B85B7C0EB463}" type="slidenum">
              <a:rPr lang="en-US" sz="1400" smtClean="0">
                <a:latin typeface="Verdana" panose="020B0604030504040204" pitchFamily="34" charset="0"/>
                <a:ea typeface="+mn-ea"/>
              </a:rPr>
              <a:pPr>
                <a:spcBef>
                  <a:spcPts val="875"/>
                </a:spcBef>
                <a:buSzPct val="100000"/>
                <a:defRPr/>
              </a:pPr>
              <a:t>‹#›</a:t>
            </a:fld>
            <a:endParaRPr lang="en-US" sz="1400" smtClean="0">
              <a:latin typeface="Verdana" panose="020B0604030504040204" pitchFamily="34" charset="0"/>
              <a:ea typeface="+mn-ea"/>
            </a:endParaRPr>
          </a:p>
        </p:txBody>
      </p:sp>
      <p:sp>
        <p:nvSpPr>
          <p:cNvPr id="1033" name="Rectangle 9"/>
          <p:cNvSpPr>
            <a:spLocks noChangeArrowheads="1"/>
          </p:cNvSpPr>
          <p:nvPr/>
        </p:nvSpPr>
        <p:spPr bwMode="auto">
          <a:xfrm>
            <a:off x="152400" y="6172200"/>
            <a:ext cx="3455988"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Genev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Genev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Genev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Genev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Geneva"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Geneva"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Geneva"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Geneva"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Geneva" charset="0"/>
                <a:cs typeface="Arial" panose="020B0604020202020204" pitchFamily="34" charset="0"/>
              </a:defRPr>
            </a:lvl9pPr>
          </a:lstStyle>
          <a:p>
            <a:pPr>
              <a:buSzPct val="100000"/>
              <a:defRPr/>
            </a:pPr>
            <a:r>
              <a:rPr lang="en-US" sz="1400" smtClean="0">
                <a:latin typeface="Verdana" panose="020B0604030504040204" pitchFamily="34" charset="0"/>
                <a:ea typeface="+mn-ea"/>
              </a:rPr>
              <a:t>Electrical and Computer Engineering</a:t>
            </a:r>
          </a:p>
        </p:txBody>
      </p:sp>
      <p:sp>
        <p:nvSpPr>
          <p:cNvPr id="1035" name="Line 10"/>
          <p:cNvSpPr>
            <a:spLocks noChangeShapeType="1"/>
          </p:cNvSpPr>
          <p:nvPr/>
        </p:nvSpPr>
        <p:spPr bwMode="auto">
          <a:xfrm>
            <a:off x="0" y="6096000"/>
            <a:ext cx="9144000" cy="1588"/>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881C1C"/>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881C1C"/>
          </a:solidFill>
          <a:latin typeface="Georgia" panose="02040502050405020303" pitchFamily="18" charset="0"/>
          <a:ea typeface="Microsoft YaHei" panose="020B0503020204020204" pitchFamily="34" charset="-122"/>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881C1C"/>
          </a:solidFill>
          <a:latin typeface="Georgia" panose="02040502050405020303" pitchFamily="18" charset="0"/>
          <a:ea typeface="Microsoft YaHei" panose="020B0503020204020204" pitchFamily="34" charset="-122"/>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881C1C"/>
          </a:solidFill>
          <a:latin typeface="Georgia" panose="02040502050405020303" pitchFamily="18" charset="0"/>
          <a:ea typeface="Microsoft YaHei" panose="020B0503020204020204" pitchFamily="34" charset="-122"/>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881C1C"/>
          </a:solidFill>
          <a:latin typeface="Georgia" panose="02040502050405020303" pitchFamily="18" charset="0"/>
          <a:ea typeface="Microsoft YaHei" panose="020B0503020204020204" pitchFamily="34" charset="-122"/>
        </a:defRPr>
      </a:lvl5pPr>
      <a:lvl6pPr marL="25146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881C1C"/>
          </a:solidFill>
          <a:latin typeface="Georgia" panose="02040502050405020303" pitchFamily="18" charset="0"/>
          <a:ea typeface="Microsoft YaHei" panose="020B0503020204020204" pitchFamily="34" charset="-122"/>
        </a:defRPr>
      </a:lvl6pPr>
      <a:lvl7pPr marL="29718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881C1C"/>
          </a:solidFill>
          <a:latin typeface="Georgia" panose="02040502050405020303" pitchFamily="18" charset="0"/>
          <a:ea typeface="Microsoft YaHei" panose="020B0503020204020204" pitchFamily="34" charset="-122"/>
        </a:defRPr>
      </a:lvl7pPr>
      <a:lvl8pPr marL="3429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881C1C"/>
          </a:solidFill>
          <a:latin typeface="Georgia" panose="02040502050405020303" pitchFamily="18" charset="0"/>
          <a:ea typeface="Microsoft YaHei" panose="020B0503020204020204" pitchFamily="34" charset="-122"/>
        </a:defRPr>
      </a:lvl8pPr>
      <a:lvl9pPr marL="3886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881C1C"/>
          </a:solidFill>
          <a:latin typeface="Georgia" panose="02040502050405020303" pitchFamily="18" charset="0"/>
          <a:ea typeface="Microsoft YaHei" panose="020B0503020204020204" pitchFamily="34" charset="-122"/>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hape 23"/>
          <p:cNvSpPr>
            <a:spLocks noGrp="1"/>
          </p:cNvSpPr>
          <p:nvPr>
            <p:ph type="ctrTitle"/>
          </p:nvPr>
        </p:nvSpPr>
        <p:spPr>
          <a:xfrm>
            <a:off x="685800" y="2439988"/>
            <a:ext cx="7772400" cy="1160462"/>
          </a:xfrm>
        </p:spPr>
        <p:txBody>
          <a:bodyPr lIns="91425" tIns="91425" rIns="91425" bIns="91425"/>
          <a:lstStyle/>
          <a:p>
            <a:r>
              <a:rPr lang="en-US" dirty="0" smtClean="0"/>
              <a:t>Team E-μ</a:t>
            </a:r>
          </a:p>
        </p:txBody>
      </p:sp>
      <p:sp>
        <p:nvSpPr>
          <p:cNvPr id="4099" name="Shape 24"/>
          <p:cNvSpPr>
            <a:spLocks noGrp="1"/>
          </p:cNvSpPr>
          <p:nvPr>
            <p:ph type="subTitle" idx="1"/>
          </p:nvPr>
        </p:nvSpPr>
        <p:spPr>
          <a:xfrm>
            <a:off x="685800" y="4448175"/>
            <a:ext cx="7772400" cy="784225"/>
          </a:xfrm>
        </p:spPr>
        <p:txBody>
          <a:bodyPr lIns="91425" tIns="91425" rIns="91425" bIns="91425"/>
          <a:lstStyle/>
          <a:p>
            <a:pPr>
              <a:spcBef>
                <a:spcPct val="0"/>
              </a:spcBef>
            </a:pPr>
            <a:r>
              <a:rPr lang="en-US" smtClean="0"/>
              <a:t>Advised by Professor Baird Soules</a:t>
            </a:r>
          </a:p>
        </p:txBody>
      </p:sp>
      <p:sp>
        <p:nvSpPr>
          <p:cNvPr id="4100" name="Shape 52"/>
          <p:cNvSpPr txBox="1">
            <a:spLocks/>
          </p:cNvSpPr>
          <p:nvPr/>
        </p:nvSpPr>
        <p:spPr bwMode="auto">
          <a:xfrm>
            <a:off x="0" y="457200"/>
            <a:ext cx="82296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91425" rIns="91425" bIns="91425" anchor="b"/>
          <a:lstStyle>
            <a:lvl1pPr>
              <a:spcBef>
                <a:spcPts val="600"/>
              </a:spcBef>
              <a:buClr>
                <a:srgbClr val="000000"/>
              </a:buClr>
              <a:buSzPct val="100000"/>
              <a:buFont typeface="Times New Roman" panose="02020603050405020304" pitchFamily="18" charset="0"/>
              <a:defRPr sz="2400">
                <a:solidFill>
                  <a:srgbClr val="000000"/>
                </a:solidFill>
                <a:latin typeface="Verdana" panose="020B060403050404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defRPr sz="2000">
                <a:solidFill>
                  <a:srgbClr val="000000"/>
                </a:solidFill>
                <a:latin typeface="Verdana" panose="020B0604030504040204" pitchFamily="34"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defRPr sz="2000">
                <a:solidFill>
                  <a:srgbClr val="000000"/>
                </a:solidFill>
                <a:latin typeface="Verdan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defRPr sz="2000">
                <a:solidFill>
                  <a:srgbClr val="000000"/>
                </a:solidFill>
                <a:latin typeface="Verdana" panose="020B060403050404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defRPr sz="1600">
                <a:solidFill>
                  <a:srgbClr val="000000"/>
                </a:solidFill>
                <a:latin typeface="Verdana" panose="020B0604030504040204" pitchFamily="34"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icrosoft YaHei" panose="020B0503020204020204" pitchFamily="34" charset="-122"/>
              </a:defRPr>
            </a:lvl9pPr>
          </a:lstStyle>
          <a:p>
            <a:pPr>
              <a:spcBef>
                <a:spcPct val="0"/>
              </a:spcBef>
            </a:pPr>
            <a:r>
              <a:rPr lang="en-US" sz="3000" dirty="0" smtClean="0">
                <a:solidFill>
                  <a:srgbClr val="881C1C"/>
                </a:solidFill>
                <a:latin typeface="Georgia" panose="02040502050405020303" pitchFamily="18" charset="0"/>
              </a:rPr>
              <a:t>Midway </a:t>
            </a:r>
            <a:r>
              <a:rPr lang="en-US" sz="3000" dirty="0">
                <a:solidFill>
                  <a:srgbClr val="881C1C"/>
                </a:solidFill>
                <a:latin typeface="Georgia" panose="02040502050405020303" pitchFamily="18" charset="0"/>
              </a:rPr>
              <a:t>Design </a:t>
            </a:r>
            <a:r>
              <a:rPr lang="en-US" sz="3000" dirty="0" smtClean="0">
                <a:solidFill>
                  <a:srgbClr val="881C1C"/>
                </a:solidFill>
                <a:latin typeface="Georgia" panose="02040502050405020303" pitchFamily="18" charset="0"/>
              </a:rPr>
              <a:t>Review – November 2014</a:t>
            </a:r>
            <a:endParaRPr lang="en-US" sz="3000" dirty="0">
              <a:solidFill>
                <a:srgbClr val="881C1C"/>
              </a:solidFill>
              <a:latin typeface="Georgia" panose="02040502050405020303" pitchFamily="18" charset="0"/>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229600" cy="731837"/>
          </a:xfrm>
        </p:spPr>
        <p:txBody>
          <a:bodyPr/>
          <a:lstStyle/>
          <a:p>
            <a:r>
              <a:rPr lang="en-US" dirty="0" smtClean="0"/>
              <a:t>EMG Circuit Schematic</a:t>
            </a:r>
            <a:endParaRPr lang="en-US" dirty="0"/>
          </a:p>
        </p:txBody>
      </p:sp>
      <p:pic>
        <p:nvPicPr>
          <p:cNvPr id="4" name="Picture 3"/>
          <p:cNvPicPr>
            <a:picLocks noChangeAspect="1"/>
          </p:cNvPicPr>
          <p:nvPr/>
        </p:nvPicPr>
        <p:blipFill>
          <a:blip r:embed="rId2"/>
          <a:stretch>
            <a:fillRect/>
          </a:stretch>
        </p:blipFill>
        <p:spPr>
          <a:xfrm>
            <a:off x="152400" y="1524000"/>
            <a:ext cx="7210425" cy="4305300"/>
          </a:xfrm>
          <a:prstGeom prst="rect">
            <a:avLst/>
          </a:prstGeom>
        </p:spPr>
      </p:pic>
      <p:cxnSp>
        <p:nvCxnSpPr>
          <p:cNvPr id="7" name="Straight Connector 6"/>
          <p:cNvCxnSpPr/>
          <p:nvPr/>
        </p:nvCxnSpPr>
        <p:spPr bwMode="auto">
          <a:xfrm flipH="1">
            <a:off x="609600" y="1676400"/>
            <a:ext cx="14478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H="1">
            <a:off x="609600" y="1828800"/>
            <a:ext cx="14478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a:off x="2794444" y="1682496"/>
            <a:ext cx="14478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H="1">
            <a:off x="2794444" y="1822704"/>
            <a:ext cx="14478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381000" y="1493204"/>
            <a:ext cx="1028700" cy="230832"/>
          </a:xfrm>
          <a:prstGeom prst="rect">
            <a:avLst/>
          </a:prstGeom>
          <a:noFill/>
        </p:spPr>
        <p:txBody>
          <a:bodyPr wrap="square" rtlCol="0">
            <a:spAutoFit/>
          </a:bodyPr>
          <a:lstStyle/>
          <a:p>
            <a:r>
              <a:rPr lang="en-US" sz="900" dirty="0" smtClean="0">
                <a:solidFill>
                  <a:schemeClr val="tx1"/>
                </a:solidFill>
              </a:rPr>
              <a:t>Electrodes</a:t>
            </a:r>
            <a:endParaRPr lang="en-US" sz="900" dirty="0">
              <a:solidFill>
                <a:schemeClr val="tx1"/>
              </a:solidFill>
            </a:endParaRPr>
          </a:p>
        </p:txBody>
      </p:sp>
      <p:sp>
        <p:nvSpPr>
          <p:cNvPr id="13" name="TextBox 12"/>
          <p:cNvSpPr txBox="1"/>
          <p:nvPr/>
        </p:nvSpPr>
        <p:spPr>
          <a:xfrm>
            <a:off x="3757612" y="1493204"/>
            <a:ext cx="1028700" cy="230832"/>
          </a:xfrm>
          <a:prstGeom prst="rect">
            <a:avLst/>
          </a:prstGeom>
          <a:noFill/>
        </p:spPr>
        <p:txBody>
          <a:bodyPr wrap="square" rtlCol="0">
            <a:spAutoFit/>
          </a:bodyPr>
          <a:lstStyle/>
          <a:p>
            <a:r>
              <a:rPr lang="en-US" sz="900" dirty="0" smtClean="0">
                <a:solidFill>
                  <a:schemeClr val="tx1"/>
                </a:solidFill>
              </a:rPr>
              <a:t>Electrodes</a:t>
            </a:r>
            <a:endParaRPr lang="en-US" sz="900" dirty="0">
              <a:solidFill>
                <a:schemeClr val="tx1"/>
              </a:solidFill>
            </a:endParaRPr>
          </a:p>
        </p:txBody>
      </p:sp>
    </p:spTree>
    <p:extLst>
      <p:ext uri="{BB962C8B-B14F-4D97-AF65-F5344CB8AC3E}">
        <p14:creationId xmlns:p14="http://schemas.microsoft.com/office/powerpoint/2010/main" val="1089861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8686800" cy="944563"/>
          </a:xfrm>
        </p:spPr>
        <p:txBody>
          <a:bodyPr/>
          <a:lstStyle/>
          <a:p>
            <a:r>
              <a:rPr lang="en-US" dirty="0" smtClean="0"/>
              <a:t>EMG Digital Processing</a:t>
            </a:r>
            <a:endParaRPr lang="en-US" dirty="0"/>
          </a:p>
        </p:txBody>
      </p:sp>
      <p:sp>
        <p:nvSpPr>
          <p:cNvPr id="5" name="TextBox 4"/>
          <p:cNvSpPr txBox="1"/>
          <p:nvPr/>
        </p:nvSpPr>
        <p:spPr>
          <a:xfrm>
            <a:off x="228600" y="1354723"/>
            <a:ext cx="5334000" cy="338554"/>
          </a:xfrm>
          <a:prstGeom prst="rect">
            <a:avLst/>
          </a:prstGeom>
          <a:noFill/>
        </p:spPr>
        <p:txBody>
          <a:bodyPr wrap="square" rtlCol="0">
            <a:spAutoFit/>
          </a:bodyPr>
          <a:lstStyle/>
          <a:p>
            <a:r>
              <a:rPr lang="en-US" sz="1600" dirty="0" smtClean="0">
                <a:solidFill>
                  <a:schemeClr val="tx1"/>
                </a:solidFill>
              </a:rPr>
              <a:t>Overview of EMG Digital Signal Processing</a:t>
            </a:r>
            <a:endParaRPr lang="en-US" sz="1600" dirty="0">
              <a:solidFill>
                <a:schemeClr val="tx1"/>
              </a:solidFill>
            </a:endParaRPr>
          </a:p>
        </p:txBody>
      </p:sp>
      <p:sp>
        <p:nvSpPr>
          <p:cNvPr id="6" name="Shape 113"/>
          <p:cNvSpPr>
            <a:spLocks noChangeArrowheads="1"/>
          </p:cNvSpPr>
          <p:nvPr/>
        </p:nvSpPr>
        <p:spPr bwMode="auto">
          <a:xfrm>
            <a:off x="2409243" y="2035422"/>
            <a:ext cx="3381957" cy="1774578"/>
          </a:xfrm>
          <a:prstGeom prst="rect">
            <a:avLst/>
          </a:prstGeom>
          <a:solidFill>
            <a:srgbClr val="D9D9D9"/>
          </a:solidFill>
          <a:ln w="28575">
            <a:solidFill>
              <a:schemeClr val="tx2"/>
            </a:solidFill>
            <a:prstDash val="dashDot"/>
            <a:round/>
            <a:headEnd/>
            <a:tailEnd/>
          </a:ln>
        </p:spPr>
        <p:txBody>
          <a:bodyPr lIns="91425" tIns="91425" rIns="91425" bIns="91425"/>
          <a:lstStyle/>
          <a:p>
            <a:r>
              <a:rPr lang="en-US" sz="1800" b="1" dirty="0" smtClean="0">
                <a:solidFill>
                  <a:schemeClr val="tx1"/>
                </a:solidFill>
                <a:latin typeface="+mj-lt"/>
              </a:rPr>
              <a:t>EMG DSP</a:t>
            </a:r>
            <a:endParaRPr lang="en-US" sz="1800" b="1" dirty="0">
              <a:solidFill>
                <a:schemeClr val="tx1"/>
              </a:solidFill>
              <a:latin typeface="+mj-lt"/>
            </a:endParaRPr>
          </a:p>
        </p:txBody>
      </p:sp>
      <p:cxnSp>
        <p:nvCxnSpPr>
          <p:cNvPr id="9" name="Shape 139"/>
          <p:cNvCxnSpPr/>
          <p:nvPr/>
        </p:nvCxnSpPr>
        <p:spPr>
          <a:xfrm>
            <a:off x="5689690" y="2627456"/>
            <a:ext cx="1244510" cy="10887"/>
          </a:xfrm>
          <a:prstGeom prst="straightConnector1">
            <a:avLst/>
          </a:prstGeom>
          <a:noFill/>
          <a:ln w="19050" cap="flat">
            <a:solidFill>
              <a:srgbClr val="66FF33"/>
            </a:solidFill>
            <a:prstDash val="solid"/>
            <a:round/>
            <a:headEnd type="none" w="lg" len="lg"/>
            <a:tailEnd type="triangle" w="lg" len="lg"/>
          </a:ln>
          <a:effectLst>
            <a:glow rad="25400">
              <a:schemeClr val="tx1"/>
            </a:glow>
          </a:effectLst>
        </p:spPr>
      </p:cxnSp>
      <p:cxnSp>
        <p:nvCxnSpPr>
          <p:cNvPr id="11" name="Shape 145"/>
          <p:cNvCxnSpPr>
            <a:cxnSpLocks noChangeShapeType="1"/>
          </p:cNvCxnSpPr>
          <p:nvPr/>
        </p:nvCxnSpPr>
        <p:spPr bwMode="auto">
          <a:xfrm>
            <a:off x="7122134" y="4299414"/>
            <a:ext cx="396935" cy="2098"/>
          </a:xfrm>
          <a:prstGeom prst="straightConnector1">
            <a:avLst/>
          </a:prstGeom>
          <a:noFill/>
          <a:ln w="28575">
            <a:solidFill>
              <a:srgbClr val="FF0000"/>
            </a:solidFill>
            <a:round/>
            <a:headEnd type="none" w="lg" len="lg"/>
            <a:tailEnd type="stealth" w="lg" len="lg"/>
          </a:ln>
          <a:extLst>
            <a:ext uri="{909E8E84-426E-40DD-AFC4-6F175D3DCCD1}">
              <a14:hiddenFill xmlns:a14="http://schemas.microsoft.com/office/drawing/2010/main">
                <a:noFill/>
              </a14:hiddenFill>
            </a:ext>
          </a:extLst>
        </p:spPr>
      </p:cxnSp>
      <p:sp>
        <p:nvSpPr>
          <p:cNvPr id="12" name="Shape 146"/>
          <p:cNvSpPr txBox="1">
            <a:spLocks noChangeArrowheads="1"/>
          </p:cNvSpPr>
          <p:nvPr/>
        </p:nvSpPr>
        <p:spPr bwMode="auto">
          <a:xfrm>
            <a:off x="7543800" y="4114800"/>
            <a:ext cx="1302433" cy="146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Aft>
                <a:spcPts val="400"/>
              </a:spcAft>
            </a:pPr>
            <a:r>
              <a:rPr lang="en-US" sz="1200" dirty="0" smtClean="0">
                <a:solidFill>
                  <a:schemeClr val="tx1"/>
                </a:solidFill>
                <a:latin typeface="+mj-lt"/>
              </a:rPr>
              <a:t>Power Supply</a:t>
            </a:r>
            <a:endParaRPr lang="en-US" sz="1200" dirty="0">
              <a:solidFill>
                <a:schemeClr val="tx1"/>
              </a:solidFill>
              <a:latin typeface="+mj-lt"/>
            </a:endParaRPr>
          </a:p>
          <a:p>
            <a:pPr>
              <a:spcAft>
                <a:spcPts val="400"/>
              </a:spcAft>
            </a:pPr>
            <a:r>
              <a:rPr lang="en-US" sz="1200" dirty="0">
                <a:solidFill>
                  <a:schemeClr val="tx1"/>
                </a:solidFill>
                <a:latin typeface="+mj-lt"/>
              </a:rPr>
              <a:t>Data Signal</a:t>
            </a:r>
          </a:p>
          <a:p>
            <a:pPr>
              <a:spcAft>
                <a:spcPts val="400"/>
              </a:spcAft>
            </a:pPr>
            <a:r>
              <a:rPr lang="en-US" sz="1200" dirty="0" smtClean="0">
                <a:solidFill>
                  <a:schemeClr val="tx1"/>
                </a:solidFill>
                <a:latin typeface="+mj-lt"/>
              </a:rPr>
              <a:t>Bluetooth Signal</a:t>
            </a:r>
            <a:endParaRPr lang="en-US" sz="1200" dirty="0">
              <a:solidFill>
                <a:schemeClr val="tx1"/>
              </a:solidFill>
              <a:latin typeface="+mj-lt"/>
            </a:endParaRPr>
          </a:p>
          <a:p>
            <a:pPr>
              <a:spcAft>
                <a:spcPts val="400"/>
              </a:spcAft>
            </a:pPr>
            <a:r>
              <a:rPr lang="en-US" sz="1200" dirty="0" smtClean="0">
                <a:solidFill>
                  <a:schemeClr val="tx1"/>
                </a:solidFill>
                <a:latin typeface="+mj-lt"/>
              </a:rPr>
              <a:t>Control Signal</a:t>
            </a:r>
          </a:p>
          <a:p>
            <a:pPr>
              <a:spcAft>
                <a:spcPts val="400"/>
              </a:spcAft>
            </a:pPr>
            <a:endParaRPr lang="en-US" sz="400" dirty="0" smtClean="0">
              <a:solidFill>
                <a:schemeClr val="tx1"/>
              </a:solidFill>
              <a:latin typeface="+mj-lt"/>
            </a:endParaRPr>
          </a:p>
          <a:p>
            <a:pPr>
              <a:spcAft>
                <a:spcPts val="400"/>
              </a:spcAft>
            </a:pPr>
            <a:r>
              <a:rPr lang="en-US" sz="1200" dirty="0" smtClean="0">
                <a:solidFill>
                  <a:schemeClr val="tx1"/>
                </a:solidFill>
                <a:latin typeface="+mj-lt"/>
              </a:rPr>
              <a:t>Hardware Block</a:t>
            </a:r>
          </a:p>
          <a:p>
            <a:pPr>
              <a:spcAft>
                <a:spcPts val="400"/>
              </a:spcAft>
            </a:pPr>
            <a:r>
              <a:rPr lang="en-US" sz="1200" dirty="0" smtClean="0">
                <a:solidFill>
                  <a:schemeClr val="tx1"/>
                </a:solidFill>
                <a:latin typeface="+mj-lt"/>
              </a:rPr>
              <a:t>Software Block</a:t>
            </a:r>
            <a:endParaRPr lang="en-US" sz="1200" dirty="0">
              <a:solidFill>
                <a:schemeClr val="tx1"/>
              </a:solidFill>
              <a:latin typeface="+mj-lt"/>
            </a:endParaRPr>
          </a:p>
          <a:p>
            <a:endParaRPr lang="en-US" sz="1600" dirty="0">
              <a:solidFill>
                <a:schemeClr val="tx1"/>
              </a:solidFill>
              <a:latin typeface="+mj-lt"/>
            </a:endParaRPr>
          </a:p>
        </p:txBody>
      </p:sp>
      <p:cxnSp>
        <p:nvCxnSpPr>
          <p:cNvPr id="13" name="Shape 147"/>
          <p:cNvCxnSpPr>
            <a:cxnSpLocks noChangeShapeType="1"/>
          </p:cNvCxnSpPr>
          <p:nvPr/>
        </p:nvCxnSpPr>
        <p:spPr bwMode="auto">
          <a:xfrm>
            <a:off x="7078459" y="4745395"/>
            <a:ext cx="464040" cy="0"/>
          </a:xfrm>
          <a:prstGeom prst="straightConnector1">
            <a:avLst/>
          </a:prstGeom>
          <a:noFill/>
          <a:ln w="19050">
            <a:solidFill>
              <a:schemeClr val="tx2"/>
            </a:solidFill>
            <a:prstDash val="dashDot"/>
            <a:round/>
            <a:headEnd type="none" w="lg" len="lg"/>
            <a:tailEnd type="triangle" w="lg" len="lg"/>
          </a:ln>
          <a:effectLst>
            <a:glow rad="25400">
              <a:srgbClr val="187FFC">
                <a:alpha val="74000"/>
              </a:srgbClr>
            </a:glow>
          </a:effectLst>
          <a:extLst>
            <a:ext uri="{909E8E84-426E-40DD-AFC4-6F175D3DCCD1}">
              <a14:hiddenFill xmlns:a14="http://schemas.microsoft.com/office/drawing/2010/main">
                <a:noFill/>
              </a14:hiddenFill>
            </a:ext>
          </a:extLst>
        </p:spPr>
      </p:cxnSp>
      <p:cxnSp>
        <p:nvCxnSpPr>
          <p:cNvPr id="14" name="Shape 148"/>
          <p:cNvCxnSpPr/>
          <p:nvPr/>
        </p:nvCxnSpPr>
        <p:spPr>
          <a:xfrm>
            <a:off x="7122134" y="4527985"/>
            <a:ext cx="405547" cy="4050"/>
          </a:xfrm>
          <a:prstGeom prst="straightConnector1">
            <a:avLst/>
          </a:prstGeom>
          <a:noFill/>
          <a:ln w="38100" cap="flat">
            <a:solidFill>
              <a:srgbClr val="66FF33"/>
            </a:solidFill>
            <a:prstDash val="solid"/>
            <a:round/>
            <a:headEnd type="none" w="lg" len="lg"/>
            <a:tailEnd type="triangle" w="lg" len="lg"/>
          </a:ln>
          <a:effectLst>
            <a:glow rad="25400">
              <a:schemeClr val="tx1"/>
            </a:glow>
          </a:effectLst>
        </p:spPr>
      </p:cxnSp>
      <p:cxnSp>
        <p:nvCxnSpPr>
          <p:cNvPr id="15" name="Shape 148"/>
          <p:cNvCxnSpPr/>
          <p:nvPr/>
        </p:nvCxnSpPr>
        <p:spPr>
          <a:xfrm>
            <a:off x="7132069" y="4980560"/>
            <a:ext cx="431658" cy="2925"/>
          </a:xfrm>
          <a:prstGeom prst="straightConnector1">
            <a:avLst/>
          </a:prstGeom>
          <a:noFill/>
          <a:ln w="28575" cap="flat">
            <a:solidFill>
              <a:schemeClr val="accent4"/>
            </a:solidFill>
            <a:prstDash val="solid"/>
            <a:round/>
            <a:headEnd type="none" w="lg" len="lg"/>
            <a:tailEnd type="triangle" w="lg" len="lg"/>
          </a:ln>
        </p:spPr>
      </p:cxnSp>
      <p:sp>
        <p:nvSpPr>
          <p:cNvPr id="16" name="Shape 119"/>
          <p:cNvSpPr>
            <a:spLocks noChangeArrowheads="1"/>
          </p:cNvSpPr>
          <p:nvPr/>
        </p:nvSpPr>
        <p:spPr bwMode="auto">
          <a:xfrm>
            <a:off x="7187326" y="5279193"/>
            <a:ext cx="321143" cy="138643"/>
          </a:xfrm>
          <a:prstGeom prst="rect">
            <a:avLst/>
          </a:prstGeom>
          <a:solidFill>
            <a:srgbClr val="FFFFFF"/>
          </a:solidFill>
          <a:ln w="38100">
            <a:solidFill>
              <a:srgbClr val="000000"/>
            </a:solidFill>
            <a:round/>
            <a:headEnd/>
            <a:tailEnd/>
          </a:ln>
        </p:spPr>
        <p:txBody>
          <a:bodyPr lIns="91425" tIns="91425" rIns="91425" bIns="91425" anchor="ctr"/>
          <a:lstStyle/>
          <a:p>
            <a:pPr algn="ctr"/>
            <a:endParaRPr lang="en-US" sz="1200" dirty="0">
              <a:solidFill>
                <a:schemeClr val="tx1"/>
              </a:solidFill>
              <a:latin typeface="+mj-lt"/>
            </a:endParaRPr>
          </a:p>
        </p:txBody>
      </p:sp>
      <p:sp>
        <p:nvSpPr>
          <p:cNvPr id="17" name="Shape 119"/>
          <p:cNvSpPr>
            <a:spLocks noChangeArrowheads="1"/>
          </p:cNvSpPr>
          <p:nvPr/>
        </p:nvSpPr>
        <p:spPr bwMode="auto">
          <a:xfrm>
            <a:off x="7187326" y="5493105"/>
            <a:ext cx="321143" cy="138643"/>
          </a:xfrm>
          <a:prstGeom prst="rect">
            <a:avLst/>
          </a:prstGeom>
          <a:solidFill>
            <a:srgbClr val="FFFFFF"/>
          </a:solidFill>
          <a:ln w="28575">
            <a:solidFill>
              <a:srgbClr val="000000"/>
            </a:solidFill>
            <a:prstDash val="sysDash"/>
            <a:round/>
            <a:headEnd/>
            <a:tailEnd/>
          </a:ln>
        </p:spPr>
        <p:txBody>
          <a:bodyPr lIns="91425" tIns="91425" rIns="91425" bIns="91425" anchor="ctr"/>
          <a:lstStyle/>
          <a:p>
            <a:pPr algn="ctr"/>
            <a:endParaRPr lang="en-US" sz="1200" dirty="0">
              <a:solidFill>
                <a:schemeClr val="tx1"/>
              </a:solidFill>
              <a:latin typeface="+mj-lt"/>
            </a:endParaRPr>
          </a:p>
        </p:txBody>
      </p:sp>
      <p:sp>
        <p:nvSpPr>
          <p:cNvPr id="18" name="Shape 146"/>
          <p:cNvSpPr txBox="1">
            <a:spLocks noChangeArrowheads="1"/>
          </p:cNvSpPr>
          <p:nvPr/>
        </p:nvSpPr>
        <p:spPr bwMode="auto">
          <a:xfrm>
            <a:off x="7388766" y="3724094"/>
            <a:ext cx="970346" cy="42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Aft>
                <a:spcPts val="400"/>
              </a:spcAft>
            </a:pPr>
            <a:r>
              <a:rPr lang="en-US" sz="1600" b="1" u="sng" dirty="0" smtClean="0">
                <a:solidFill>
                  <a:schemeClr val="tx1"/>
                </a:solidFill>
                <a:latin typeface="+mj-lt"/>
              </a:rPr>
              <a:t>Legend</a:t>
            </a:r>
            <a:endParaRPr lang="en-US" sz="1600" b="1" u="sng" dirty="0">
              <a:solidFill>
                <a:schemeClr val="tx1"/>
              </a:solidFill>
              <a:latin typeface="+mj-lt"/>
            </a:endParaRPr>
          </a:p>
        </p:txBody>
      </p:sp>
      <p:sp>
        <p:nvSpPr>
          <p:cNvPr id="19" name="Shape 135"/>
          <p:cNvSpPr>
            <a:spLocks noChangeArrowheads="1"/>
          </p:cNvSpPr>
          <p:nvPr/>
        </p:nvSpPr>
        <p:spPr bwMode="auto">
          <a:xfrm>
            <a:off x="2895600" y="2484120"/>
            <a:ext cx="899160" cy="411480"/>
          </a:xfrm>
          <a:prstGeom prst="rect">
            <a:avLst/>
          </a:prstGeom>
          <a:solidFill>
            <a:schemeClr val="bg1"/>
          </a:solidFill>
          <a:ln w="28575">
            <a:solidFill>
              <a:srgbClr val="000000"/>
            </a:solidFill>
            <a:prstDash val="sysDash"/>
            <a:round/>
            <a:headEnd/>
            <a:tailEnd/>
          </a:ln>
        </p:spPr>
        <p:txBody>
          <a:bodyPr lIns="91425" tIns="91425" rIns="91425" bIns="91425" anchor="ctr"/>
          <a:lstStyle/>
          <a:p>
            <a:pPr algn="ctr"/>
            <a:r>
              <a:rPr lang="en-US" sz="1200" dirty="0" smtClean="0">
                <a:solidFill>
                  <a:schemeClr val="tx1"/>
                </a:solidFill>
                <a:latin typeface="+mj-lt"/>
              </a:rPr>
              <a:t>Time Domain</a:t>
            </a:r>
            <a:endParaRPr lang="en-US" sz="1200" dirty="0">
              <a:solidFill>
                <a:schemeClr val="tx1"/>
              </a:solidFill>
              <a:latin typeface="+mj-lt"/>
            </a:endParaRPr>
          </a:p>
        </p:txBody>
      </p:sp>
      <p:sp>
        <p:nvSpPr>
          <p:cNvPr id="20" name="Shape 110"/>
          <p:cNvSpPr>
            <a:spLocks noChangeArrowheads="1"/>
          </p:cNvSpPr>
          <p:nvPr/>
        </p:nvSpPr>
        <p:spPr bwMode="auto">
          <a:xfrm>
            <a:off x="152400" y="2362200"/>
            <a:ext cx="1499623" cy="791691"/>
          </a:xfrm>
          <a:prstGeom prst="rect">
            <a:avLst/>
          </a:prstGeom>
          <a:solidFill>
            <a:srgbClr val="EFEFEF"/>
          </a:solidFill>
          <a:ln w="6350">
            <a:solidFill>
              <a:schemeClr val="tx2"/>
            </a:solidFill>
            <a:round/>
            <a:headEnd/>
            <a:tailEnd/>
          </a:ln>
          <a:scene3d>
            <a:camera prst="orthographicFront"/>
            <a:lightRig rig="threePt" dir="t"/>
          </a:scene3d>
          <a:sp3d>
            <a:bevelT/>
          </a:sp3d>
        </p:spPr>
        <p:txBody>
          <a:bodyPr lIns="91425" tIns="91425" rIns="91425" bIns="91425"/>
          <a:lstStyle/>
          <a:p>
            <a:pPr algn="ctr"/>
            <a:r>
              <a:rPr lang="en-US" sz="1400" b="1" dirty="0" smtClean="0">
                <a:solidFill>
                  <a:schemeClr val="tx1"/>
                </a:solidFill>
                <a:latin typeface="+mj-lt"/>
              </a:rPr>
              <a:t>EMG Conditioning Circuitry</a:t>
            </a:r>
            <a:endParaRPr lang="en-US" sz="1400" b="1" dirty="0">
              <a:solidFill>
                <a:schemeClr val="tx1"/>
              </a:solidFill>
              <a:latin typeface="+mj-lt"/>
            </a:endParaRPr>
          </a:p>
        </p:txBody>
      </p:sp>
      <p:sp>
        <p:nvSpPr>
          <p:cNvPr id="21" name="Shape 113"/>
          <p:cNvSpPr>
            <a:spLocks noChangeArrowheads="1"/>
          </p:cNvSpPr>
          <p:nvPr/>
        </p:nvSpPr>
        <p:spPr bwMode="auto">
          <a:xfrm>
            <a:off x="7008029" y="2432603"/>
            <a:ext cx="1478531" cy="860900"/>
          </a:xfrm>
          <a:prstGeom prst="rect">
            <a:avLst/>
          </a:prstGeom>
          <a:solidFill>
            <a:srgbClr val="D9D9D9"/>
          </a:solidFill>
          <a:ln w="28575">
            <a:solidFill>
              <a:schemeClr val="tx2"/>
            </a:solidFill>
            <a:prstDash val="dashDot"/>
            <a:round/>
            <a:headEnd/>
            <a:tailEnd/>
          </a:ln>
        </p:spPr>
        <p:txBody>
          <a:bodyPr lIns="91425" tIns="91425" rIns="91425" bIns="91425"/>
          <a:lstStyle/>
          <a:p>
            <a:r>
              <a:rPr lang="en-US" sz="1600" b="1" dirty="0" smtClean="0">
                <a:solidFill>
                  <a:schemeClr val="tx1"/>
                </a:solidFill>
                <a:latin typeface="+mj-lt"/>
              </a:rPr>
              <a:t>Pattern Recognition Subsystem</a:t>
            </a:r>
            <a:endParaRPr lang="en-US" sz="1600" b="1" dirty="0">
              <a:solidFill>
                <a:schemeClr val="tx1"/>
              </a:solidFill>
              <a:latin typeface="+mj-lt"/>
            </a:endParaRPr>
          </a:p>
        </p:txBody>
      </p:sp>
      <p:cxnSp>
        <p:nvCxnSpPr>
          <p:cNvPr id="25" name="Shape 138"/>
          <p:cNvCxnSpPr/>
          <p:nvPr/>
        </p:nvCxnSpPr>
        <p:spPr>
          <a:xfrm>
            <a:off x="1676400" y="2590800"/>
            <a:ext cx="1143000" cy="76200"/>
          </a:xfrm>
          <a:prstGeom prst="straightConnector1">
            <a:avLst/>
          </a:prstGeom>
          <a:noFill/>
          <a:ln w="19050" cap="flat">
            <a:solidFill>
              <a:srgbClr val="66FF33"/>
            </a:solidFill>
            <a:prstDash val="solid"/>
            <a:round/>
            <a:headEnd type="none" w="lg" len="lg"/>
            <a:tailEnd type="triangle" w="lg" len="lg"/>
          </a:ln>
          <a:effectLst>
            <a:glow rad="25400">
              <a:schemeClr val="tx1"/>
            </a:glow>
          </a:effectLst>
        </p:spPr>
      </p:cxnSp>
      <p:sp>
        <p:nvSpPr>
          <p:cNvPr id="27" name="Shape 146"/>
          <p:cNvSpPr txBox="1">
            <a:spLocks noChangeArrowheads="1"/>
          </p:cNvSpPr>
          <p:nvPr/>
        </p:nvSpPr>
        <p:spPr bwMode="auto">
          <a:xfrm>
            <a:off x="5927258" y="2676303"/>
            <a:ext cx="930741" cy="3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Aft>
                <a:spcPts val="400"/>
              </a:spcAft>
            </a:pPr>
            <a:r>
              <a:rPr lang="en-US" sz="1100" dirty="0" smtClean="0">
                <a:solidFill>
                  <a:schemeClr val="tx1"/>
                </a:solidFill>
                <a:latin typeface="+mj-lt"/>
              </a:rPr>
              <a:t>Standard Deviation</a:t>
            </a:r>
            <a:endParaRPr lang="en-US" sz="1400" dirty="0">
              <a:solidFill>
                <a:schemeClr val="tx1"/>
              </a:solidFill>
              <a:latin typeface="+mj-lt"/>
            </a:endParaRPr>
          </a:p>
        </p:txBody>
      </p:sp>
      <p:pic>
        <p:nvPicPr>
          <p:cNvPr id="103" name="Picture 102"/>
          <p:cNvPicPr>
            <a:picLocks noChangeAspect="1"/>
          </p:cNvPicPr>
          <p:nvPr/>
        </p:nvPicPr>
        <p:blipFill>
          <a:blip r:embed="rId2"/>
          <a:stretch>
            <a:fillRect/>
          </a:stretch>
        </p:blipFill>
        <p:spPr>
          <a:xfrm>
            <a:off x="228601" y="4191000"/>
            <a:ext cx="3268456" cy="1752599"/>
          </a:xfrm>
          <a:prstGeom prst="rect">
            <a:avLst/>
          </a:prstGeom>
        </p:spPr>
      </p:pic>
      <p:sp>
        <p:nvSpPr>
          <p:cNvPr id="104" name="Rounded Rectangle 103"/>
          <p:cNvSpPr/>
          <p:nvPr/>
        </p:nvSpPr>
        <p:spPr bwMode="auto">
          <a:xfrm>
            <a:off x="1673199" y="5067299"/>
            <a:ext cx="381000" cy="381000"/>
          </a:xfrm>
          <a:prstGeom prst="roundRect">
            <a:avLst/>
          </a:prstGeom>
          <a:noFill/>
          <a:ln w="3810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3000" b="0" i="0" u="none" strike="noStrike" cap="none" normalizeH="0" baseline="0" smtClean="0">
              <a:ln>
                <a:noFill/>
              </a:ln>
              <a:solidFill>
                <a:schemeClr val="bg1"/>
              </a:solidFill>
              <a:effectLst/>
              <a:latin typeface="Geneva" charset="0"/>
              <a:cs typeface="Arial" panose="020B0604020202020204" pitchFamily="34" charset="0"/>
            </a:endParaRPr>
          </a:p>
        </p:txBody>
      </p:sp>
      <p:sp>
        <p:nvSpPr>
          <p:cNvPr id="24" name="Shape 135"/>
          <p:cNvSpPr>
            <a:spLocks noChangeArrowheads="1"/>
          </p:cNvSpPr>
          <p:nvPr/>
        </p:nvSpPr>
        <p:spPr bwMode="auto">
          <a:xfrm>
            <a:off x="4434840" y="2484120"/>
            <a:ext cx="899160" cy="563880"/>
          </a:xfrm>
          <a:prstGeom prst="rect">
            <a:avLst/>
          </a:prstGeom>
          <a:solidFill>
            <a:schemeClr val="bg1"/>
          </a:solidFill>
          <a:ln w="28575">
            <a:solidFill>
              <a:srgbClr val="000000"/>
            </a:solidFill>
            <a:prstDash val="sysDash"/>
            <a:round/>
            <a:headEnd/>
            <a:tailEnd/>
          </a:ln>
        </p:spPr>
        <p:txBody>
          <a:bodyPr lIns="91425" tIns="91425" rIns="91425" bIns="91425" anchor="ctr"/>
          <a:lstStyle/>
          <a:p>
            <a:pPr algn="ctr"/>
            <a:r>
              <a:rPr lang="en-US" sz="1200" dirty="0" smtClean="0">
                <a:solidFill>
                  <a:schemeClr val="tx1"/>
                </a:solidFill>
                <a:latin typeface="+mj-lt"/>
              </a:rPr>
              <a:t>FFT to Frequency Domain</a:t>
            </a:r>
            <a:endParaRPr lang="en-US" sz="1200" dirty="0">
              <a:solidFill>
                <a:schemeClr val="tx1"/>
              </a:solidFill>
              <a:latin typeface="+mj-lt"/>
            </a:endParaRPr>
          </a:p>
        </p:txBody>
      </p:sp>
      <p:sp>
        <p:nvSpPr>
          <p:cNvPr id="26" name="Shape 135"/>
          <p:cNvSpPr>
            <a:spLocks noChangeArrowheads="1"/>
          </p:cNvSpPr>
          <p:nvPr/>
        </p:nvSpPr>
        <p:spPr bwMode="auto">
          <a:xfrm>
            <a:off x="2895600" y="3246120"/>
            <a:ext cx="899160" cy="411480"/>
          </a:xfrm>
          <a:prstGeom prst="rect">
            <a:avLst/>
          </a:prstGeom>
          <a:solidFill>
            <a:schemeClr val="bg1"/>
          </a:solidFill>
          <a:ln w="28575">
            <a:solidFill>
              <a:srgbClr val="000000"/>
            </a:solidFill>
            <a:prstDash val="sysDash"/>
            <a:round/>
            <a:headEnd/>
            <a:tailEnd/>
          </a:ln>
        </p:spPr>
        <p:txBody>
          <a:bodyPr lIns="91425" tIns="91425" rIns="91425" bIns="91425" anchor="ctr"/>
          <a:lstStyle/>
          <a:p>
            <a:pPr algn="ctr"/>
            <a:r>
              <a:rPr lang="en-US" sz="1200" dirty="0" smtClean="0">
                <a:solidFill>
                  <a:schemeClr val="tx1"/>
                </a:solidFill>
                <a:latin typeface="+mj-lt"/>
              </a:rPr>
              <a:t>Digital Filter </a:t>
            </a:r>
            <a:endParaRPr lang="en-US" sz="1200" dirty="0">
              <a:solidFill>
                <a:schemeClr val="tx1"/>
              </a:solidFill>
              <a:latin typeface="+mj-lt"/>
            </a:endParaRPr>
          </a:p>
        </p:txBody>
      </p:sp>
      <p:cxnSp>
        <p:nvCxnSpPr>
          <p:cNvPr id="41" name="Shape 148"/>
          <p:cNvCxnSpPr/>
          <p:nvPr/>
        </p:nvCxnSpPr>
        <p:spPr>
          <a:xfrm>
            <a:off x="3886200" y="2667000"/>
            <a:ext cx="469555" cy="4050"/>
          </a:xfrm>
          <a:prstGeom prst="straightConnector1">
            <a:avLst/>
          </a:prstGeom>
          <a:noFill/>
          <a:ln w="38100" cap="flat">
            <a:solidFill>
              <a:srgbClr val="66FF33"/>
            </a:solidFill>
            <a:prstDash val="solid"/>
            <a:round/>
            <a:headEnd type="none" w="lg" len="lg"/>
            <a:tailEnd type="triangle" w="lg" len="lg"/>
          </a:ln>
          <a:effectLst>
            <a:glow rad="25400">
              <a:schemeClr val="tx1"/>
            </a:glow>
          </a:effectLst>
        </p:spPr>
      </p:cxnSp>
      <p:cxnSp>
        <p:nvCxnSpPr>
          <p:cNvPr id="42" name="Shape 148"/>
          <p:cNvCxnSpPr/>
          <p:nvPr/>
        </p:nvCxnSpPr>
        <p:spPr>
          <a:xfrm rot="10800000" flipV="1">
            <a:off x="3867914" y="2974849"/>
            <a:ext cx="475487" cy="377950"/>
          </a:xfrm>
          <a:prstGeom prst="bentConnector3">
            <a:avLst>
              <a:gd name="adj1" fmla="val 27479"/>
            </a:avLst>
          </a:prstGeom>
          <a:noFill/>
          <a:ln w="38100" cap="flat">
            <a:solidFill>
              <a:srgbClr val="66FF33"/>
            </a:solidFill>
            <a:prstDash val="solid"/>
            <a:round/>
            <a:headEnd type="none" w="lg" len="lg"/>
            <a:tailEnd type="triangle" w="lg" len="lg"/>
          </a:ln>
          <a:effectLst>
            <a:glow rad="25400">
              <a:schemeClr val="tx1"/>
            </a:glow>
          </a:effectLst>
        </p:spPr>
      </p:cxnSp>
      <p:sp>
        <p:nvSpPr>
          <p:cNvPr id="71" name="Shape 135"/>
          <p:cNvSpPr>
            <a:spLocks noChangeArrowheads="1"/>
          </p:cNvSpPr>
          <p:nvPr/>
        </p:nvSpPr>
        <p:spPr bwMode="auto">
          <a:xfrm>
            <a:off x="4419600" y="3322320"/>
            <a:ext cx="899160" cy="411480"/>
          </a:xfrm>
          <a:prstGeom prst="rect">
            <a:avLst/>
          </a:prstGeom>
          <a:solidFill>
            <a:schemeClr val="bg1"/>
          </a:solidFill>
          <a:ln w="28575">
            <a:solidFill>
              <a:srgbClr val="000000"/>
            </a:solidFill>
            <a:prstDash val="sysDash"/>
            <a:round/>
            <a:headEnd/>
            <a:tailEnd/>
          </a:ln>
        </p:spPr>
        <p:txBody>
          <a:bodyPr lIns="91425" tIns="91425" rIns="91425" bIns="91425" anchor="ctr"/>
          <a:lstStyle/>
          <a:p>
            <a:pPr algn="ctr"/>
            <a:r>
              <a:rPr lang="en-US" sz="1200" dirty="0" smtClean="0">
                <a:solidFill>
                  <a:schemeClr val="tx1"/>
                </a:solidFill>
                <a:latin typeface="+mj-lt"/>
              </a:rPr>
              <a:t>Feature Extraction</a:t>
            </a:r>
            <a:endParaRPr lang="en-US" sz="1200" dirty="0">
              <a:solidFill>
                <a:schemeClr val="tx1"/>
              </a:solidFill>
              <a:latin typeface="+mj-lt"/>
            </a:endParaRPr>
          </a:p>
        </p:txBody>
      </p:sp>
      <p:cxnSp>
        <p:nvCxnSpPr>
          <p:cNvPr id="72" name="Shape 148"/>
          <p:cNvCxnSpPr/>
          <p:nvPr/>
        </p:nvCxnSpPr>
        <p:spPr>
          <a:xfrm>
            <a:off x="3810000" y="3627120"/>
            <a:ext cx="457199" cy="9144"/>
          </a:xfrm>
          <a:prstGeom prst="straightConnector1">
            <a:avLst/>
          </a:prstGeom>
          <a:noFill/>
          <a:ln w="38100" cap="flat">
            <a:solidFill>
              <a:srgbClr val="66FF33"/>
            </a:solidFill>
            <a:prstDash val="solid"/>
            <a:round/>
            <a:headEnd type="none" w="lg" len="lg"/>
            <a:tailEnd type="triangle" w="lg" len="lg"/>
          </a:ln>
          <a:effectLst>
            <a:glow rad="25400">
              <a:schemeClr val="tx1"/>
            </a:glow>
          </a:effectLst>
        </p:spPr>
      </p:cxnSp>
      <p:cxnSp>
        <p:nvCxnSpPr>
          <p:cNvPr id="81" name="Shape 138"/>
          <p:cNvCxnSpPr/>
          <p:nvPr/>
        </p:nvCxnSpPr>
        <p:spPr>
          <a:xfrm flipV="1">
            <a:off x="1676400" y="2819400"/>
            <a:ext cx="1143000" cy="152400"/>
          </a:xfrm>
          <a:prstGeom prst="straightConnector1">
            <a:avLst/>
          </a:prstGeom>
          <a:noFill/>
          <a:ln w="19050" cap="flat">
            <a:solidFill>
              <a:srgbClr val="66FF33"/>
            </a:solidFill>
            <a:prstDash val="solid"/>
            <a:round/>
            <a:headEnd type="none" w="lg" len="lg"/>
            <a:tailEnd type="triangle" w="lg" len="lg"/>
          </a:ln>
          <a:effectLst>
            <a:glow rad="25400">
              <a:schemeClr val="tx1"/>
            </a:glow>
          </a:effectLst>
        </p:spPr>
      </p:cxnSp>
      <p:sp>
        <p:nvSpPr>
          <p:cNvPr id="84" name="Rectangle 83"/>
          <p:cNvSpPr/>
          <p:nvPr/>
        </p:nvSpPr>
        <p:spPr>
          <a:xfrm>
            <a:off x="4479667" y="3152001"/>
            <a:ext cx="184666" cy="553998"/>
          </a:xfrm>
          <a:prstGeom prst="rect">
            <a:avLst/>
          </a:prstGeom>
        </p:spPr>
        <p:txBody>
          <a:bodyPr wrap="none">
            <a:spAutoFit/>
          </a:bodyPr>
          <a:lstStyle/>
          <a:p>
            <a:r>
              <a:rPr lang="en-US" dirty="0" smtClean="0"/>
              <a:t> </a:t>
            </a:r>
            <a:endParaRPr lang="en-US" dirty="0"/>
          </a:p>
        </p:txBody>
      </p:sp>
      <p:cxnSp>
        <p:nvCxnSpPr>
          <p:cNvPr id="29" name="Shape 148"/>
          <p:cNvCxnSpPr/>
          <p:nvPr/>
        </p:nvCxnSpPr>
        <p:spPr>
          <a:xfrm>
            <a:off x="4807122" y="3022600"/>
            <a:ext cx="6178" cy="317500"/>
          </a:xfrm>
          <a:prstGeom prst="straightConnector1">
            <a:avLst/>
          </a:prstGeom>
          <a:noFill/>
          <a:ln w="38100" cap="flat">
            <a:solidFill>
              <a:srgbClr val="66FF33"/>
            </a:solidFill>
            <a:prstDash val="solid"/>
            <a:round/>
            <a:headEnd type="none" w="lg" len="lg"/>
            <a:tailEnd type="triangle" w="lg" len="lg"/>
          </a:ln>
          <a:effectLst>
            <a:glow rad="25400">
              <a:schemeClr val="tx1"/>
            </a:glow>
          </a:effectLst>
        </p:spPr>
      </p:cxnSp>
    </p:spTree>
    <p:extLst>
      <p:ext uri="{BB962C8B-B14F-4D97-AF65-F5344CB8AC3E}">
        <p14:creationId xmlns:p14="http://schemas.microsoft.com/office/powerpoint/2010/main" val="3811959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just"/>
            <a:r>
              <a:rPr lang="en" sz="1600" dirty="0" smtClean="0"/>
              <a:t>EMG signals acquired using surface electrodes are composite of muscle fiber</a:t>
            </a:r>
            <a:r>
              <a:rPr lang="en-US" sz="1600" dirty="0" smtClean="0"/>
              <a:t> </a:t>
            </a:r>
            <a:r>
              <a:rPr lang="en" sz="1600" dirty="0" smtClean="0"/>
              <a:t>action potentials occurring at random intervals. Frequency spectrum of EMG signals </a:t>
            </a:r>
            <a:r>
              <a:rPr lang="en-US" sz="1600" dirty="0" smtClean="0"/>
              <a:t>are obtained</a:t>
            </a:r>
            <a:r>
              <a:rPr lang="en" sz="1600" dirty="0" smtClean="0"/>
              <a:t> </a:t>
            </a:r>
            <a:r>
              <a:rPr lang="en-US" sz="1600" dirty="0" smtClean="0"/>
              <a:t>in order to </a:t>
            </a:r>
            <a:r>
              <a:rPr lang="en" sz="1600" dirty="0" smtClean="0"/>
              <a:t>characterize the EMG signals</a:t>
            </a:r>
            <a:r>
              <a:rPr lang="en-US" sz="1600" dirty="0" smtClean="0"/>
              <a:t> for different gestures</a:t>
            </a:r>
            <a:r>
              <a:rPr lang="en" sz="1600" dirty="0" smtClean="0"/>
              <a:t>. </a:t>
            </a:r>
            <a:endParaRPr lang="en-US" sz="1600" dirty="0" smtClean="0"/>
          </a:p>
          <a:p>
            <a:pPr algn="just"/>
            <a:r>
              <a:rPr lang="en" sz="1600" dirty="0" smtClean="0"/>
              <a:t>-Parser to read CSV waveform data into MATLAB for processing</a:t>
            </a:r>
            <a:endParaRPr lang="en" sz="1600" dirty="0" smtClean="0"/>
          </a:p>
          <a:p>
            <a:pPr lvl="0"/>
            <a:r>
              <a:rPr lang="en" sz="1600" dirty="0" smtClean="0"/>
              <a:t>-Perform Frequency Domain Analysis on sine wave input from function generator.</a:t>
            </a:r>
          </a:p>
          <a:p>
            <a:r>
              <a:rPr lang="en" sz="1600" dirty="0" smtClean="0"/>
              <a:t>-Select sampling frequency (samples/second) based on the total number of samples collected over 2.5 seconds.</a:t>
            </a:r>
          </a:p>
          <a:p>
            <a:pPr lvl="0">
              <a:buClr>
                <a:schemeClr val="dk1"/>
              </a:buClr>
              <a:buSzPct val="78571"/>
            </a:pPr>
            <a:r>
              <a:rPr lang="en" sz="1600" dirty="0" smtClean="0"/>
              <a:t>-Calculate and plot N point Discrete Fourier Transform of the signal by performing Fast Fourier Transform and thereby obtaining the frequency spectrum of the signal. FFT reduces computation by hundreds.</a:t>
            </a:r>
          </a:p>
          <a:p>
            <a:pPr lvl="0">
              <a:buClr>
                <a:schemeClr val="dk1"/>
              </a:buClr>
              <a:buSzPct val="78571"/>
            </a:pPr>
            <a:r>
              <a:rPr lang="en" sz="1600" dirty="0" smtClean="0"/>
              <a:t>-Extract characteristic features of the signal from frequency spectrum, such as mean amplitude, standard deviation in amplitude, mod frequency (frequency of spectrum’s highest peak point).</a:t>
            </a:r>
          </a:p>
          <a:p>
            <a:pPr lvl="0">
              <a:buClr>
                <a:schemeClr val="dk1"/>
              </a:buClr>
              <a:buSzPct val="78571"/>
            </a:pPr>
            <a:r>
              <a:rPr lang="en" sz="1600" dirty="0" smtClean="0"/>
              <a:t>-Attempt at noise filtering using FIR band pass filter in combination with welch hamming window and FFT methods.</a:t>
            </a:r>
          </a:p>
          <a:p>
            <a:endParaRPr lang="en-US" sz="1600" dirty="0"/>
          </a:p>
        </p:txBody>
      </p:sp>
      <p:sp>
        <p:nvSpPr>
          <p:cNvPr id="5" name="Rectangle 4"/>
          <p:cNvSpPr/>
          <p:nvPr/>
        </p:nvSpPr>
        <p:spPr>
          <a:xfrm>
            <a:off x="4479667" y="3152001"/>
            <a:ext cx="184666" cy="553998"/>
          </a:xfrm>
          <a:prstGeom prst="rect">
            <a:avLst/>
          </a:prstGeom>
        </p:spPr>
        <p:txBody>
          <a:bodyPr wrap="none">
            <a:spAutoFit/>
          </a:bodyPr>
          <a:lstStyle/>
          <a:p>
            <a:r>
              <a:rPr lang="en-US" dirty="0" smtClean="0"/>
              <a:t> </a:t>
            </a:r>
            <a:endParaRPr lang="en-US" dirty="0"/>
          </a:p>
        </p:txBody>
      </p:sp>
      <p:sp>
        <p:nvSpPr>
          <p:cNvPr id="6" name="Rectangle 5"/>
          <p:cNvSpPr/>
          <p:nvPr/>
        </p:nvSpPr>
        <p:spPr>
          <a:xfrm>
            <a:off x="4479667" y="3152001"/>
            <a:ext cx="184666" cy="553998"/>
          </a:xfrm>
          <a:prstGeom prst="rect">
            <a:avLst/>
          </a:prstGeom>
        </p:spPr>
        <p:txBody>
          <a:bodyPr wrap="none">
            <a:spAutoFit/>
          </a:bodyPr>
          <a:lstStyle/>
          <a:p>
            <a:r>
              <a:rPr lang="en-US" dirty="0" smtClean="0"/>
              <a:t> </a:t>
            </a:r>
            <a:endParaRPr lang="en-US" dirty="0"/>
          </a:p>
        </p:txBody>
      </p:sp>
      <p:sp>
        <p:nvSpPr>
          <p:cNvPr id="7" name="Shape 323"/>
          <p:cNvSpPr>
            <a:spLocks noGrp="1"/>
          </p:cNvSpPr>
          <p:nvPr>
            <p:ph type="title"/>
          </p:nvPr>
        </p:nvSpPr>
        <p:spPr>
          <a:xfrm>
            <a:off x="0" y="381000"/>
            <a:ext cx="8229600" cy="857250"/>
          </a:xfrm>
        </p:spPr>
        <p:txBody>
          <a:bodyPr/>
          <a:lstStyle/>
          <a:p>
            <a:pPr>
              <a:spcBef>
                <a:spcPct val="0"/>
              </a:spcBef>
            </a:pPr>
            <a:r>
              <a:rPr lang="en-US" dirty="0" smtClean="0"/>
              <a:t>Second Deliverable: EMG Digital Processing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203101" y="274633"/>
            <a:ext cx="8677499" cy="909600"/>
          </a:xfrm>
          <a:prstGeom prst="rect">
            <a:avLst/>
          </a:prstGeom>
        </p:spPr>
        <p:txBody>
          <a:bodyPr lIns="91425" tIns="91425" rIns="91425" bIns="91425" anchor="b" anchorCtr="0">
            <a:noAutofit/>
          </a:bodyPr>
          <a:lstStyle/>
          <a:p>
            <a:pPr lvl="0" rtl="0">
              <a:spcBef>
                <a:spcPts val="0"/>
              </a:spcBef>
              <a:buNone/>
            </a:pPr>
            <a:r>
              <a:rPr lang="en" sz="2400" dirty="0"/>
              <a:t>Sine Wave Input</a:t>
            </a:r>
          </a:p>
        </p:txBody>
      </p:sp>
      <p:sp>
        <p:nvSpPr>
          <p:cNvPr id="201" name="Shape 201"/>
          <p:cNvSpPr txBox="1">
            <a:spLocks noGrp="1"/>
          </p:cNvSpPr>
          <p:nvPr>
            <p:ph type="body" idx="1"/>
          </p:nvPr>
        </p:nvSpPr>
        <p:spPr>
          <a:xfrm>
            <a:off x="228600" y="1219200"/>
            <a:ext cx="8677499" cy="4973900"/>
          </a:xfrm>
          <a:prstGeom prst="rect">
            <a:avLst/>
          </a:prstGeom>
        </p:spPr>
        <p:txBody>
          <a:bodyPr lIns="91425" tIns="91425" rIns="91425" bIns="91425" anchor="t" anchorCtr="0">
            <a:noAutofit/>
          </a:bodyPr>
          <a:lstStyle/>
          <a:p>
            <a:pPr lvl="0" rtl="0">
              <a:spcBef>
                <a:spcPts val="0"/>
              </a:spcBef>
              <a:buNone/>
            </a:pPr>
            <a:r>
              <a:rPr lang="en" sz="1200" dirty="0"/>
              <a:t>FFT computes the discrete Fourier transform (DFT) of the input signal. The frequency spectrum is the squared magnitude of the complex FFT result.</a:t>
            </a:r>
          </a:p>
        </p:txBody>
      </p:sp>
      <p:pic>
        <p:nvPicPr>
          <p:cNvPr id="202" name="Shape 202"/>
          <p:cNvPicPr preferRelativeResize="0"/>
          <p:nvPr/>
        </p:nvPicPr>
        <p:blipFill>
          <a:blip r:embed="rId3">
            <a:alphaModFix/>
          </a:blip>
          <a:stretch>
            <a:fillRect/>
          </a:stretch>
        </p:blipFill>
        <p:spPr>
          <a:xfrm>
            <a:off x="228600" y="1740108"/>
            <a:ext cx="4342531" cy="4355889"/>
          </a:xfrm>
          <a:prstGeom prst="rect">
            <a:avLst/>
          </a:prstGeom>
          <a:noFill/>
          <a:ln>
            <a:noFill/>
          </a:ln>
        </p:spPr>
      </p:pic>
      <p:pic>
        <p:nvPicPr>
          <p:cNvPr id="203" name="Shape 203"/>
          <p:cNvPicPr preferRelativeResize="0"/>
          <p:nvPr/>
        </p:nvPicPr>
        <p:blipFill>
          <a:blip r:embed="rId4">
            <a:alphaModFix/>
          </a:blip>
          <a:stretch>
            <a:fillRect/>
          </a:stretch>
        </p:blipFill>
        <p:spPr>
          <a:xfrm>
            <a:off x="4722524" y="1740110"/>
            <a:ext cx="4140263" cy="435589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228600" y="533400"/>
            <a:ext cx="8677499" cy="649600"/>
          </a:xfrm>
          <a:prstGeom prst="rect">
            <a:avLst/>
          </a:prstGeom>
        </p:spPr>
        <p:txBody>
          <a:bodyPr lIns="91425" tIns="91425" rIns="91425" bIns="91425" anchor="b" anchorCtr="0">
            <a:noAutofit/>
          </a:bodyPr>
          <a:lstStyle/>
          <a:p>
            <a:pPr>
              <a:spcBef>
                <a:spcPts val="0"/>
              </a:spcBef>
              <a:buNone/>
            </a:pPr>
            <a:r>
              <a:rPr lang="en" sz="2800" dirty="0"/>
              <a:t>Wrist </a:t>
            </a:r>
            <a:r>
              <a:rPr lang="en-US" sz="2800" dirty="0" err="1" smtClean="0"/>
              <a:t>Flexio</a:t>
            </a:r>
            <a:r>
              <a:rPr lang="en" sz="2800" dirty="0" smtClean="0"/>
              <a:t>n</a:t>
            </a:r>
            <a:endParaRPr lang="en" sz="2800" dirty="0"/>
          </a:p>
        </p:txBody>
      </p:sp>
      <p:sp>
        <p:nvSpPr>
          <p:cNvPr id="209" name="Shape 209"/>
          <p:cNvSpPr txBox="1">
            <a:spLocks noGrp="1"/>
          </p:cNvSpPr>
          <p:nvPr>
            <p:ph type="body" idx="1"/>
          </p:nvPr>
        </p:nvSpPr>
        <p:spPr>
          <a:xfrm>
            <a:off x="203026" y="1219200"/>
            <a:ext cx="8677499" cy="5202633"/>
          </a:xfrm>
          <a:prstGeom prst="rect">
            <a:avLst/>
          </a:prstGeom>
        </p:spPr>
        <p:txBody>
          <a:bodyPr lIns="91425" tIns="91425" rIns="91425" bIns="91425" anchor="t" anchorCtr="0">
            <a:noAutofit/>
          </a:bodyPr>
          <a:lstStyle/>
          <a:p>
            <a:pPr>
              <a:spcBef>
                <a:spcPts val="0"/>
              </a:spcBef>
              <a:buNone/>
            </a:pPr>
            <a:endParaRPr dirty="0"/>
          </a:p>
        </p:txBody>
      </p:sp>
      <p:grpSp>
        <p:nvGrpSpPr>
          <p:cNvPr id="2" name="Shape 210"/>
          <p:cNvGrpSpPr/>
          <p:nvPr/>
        </p:nvGrpSpPr>
        <p:grpSpPr>
          <a:xfrm>
            <a:off x="152400" y="1371600"/>
            <a:ext cx="8839200" cy="3012267"/>
            <a:chOff x="167287" y="2414875"/>
            <a:chExt cx="8748963" cy="2259200"/>
          </a:xfrm>
        </p:grpSpPr>
        <p:pic>
          <p:nvPicPr>
            <p:cNvPr id="211" name="Shape 211"/>
            <p:cNvPicPr preferRelativeResize="0"/>
            <p:nvPr/>
          </p:nvPicPr>
          <p:blipFill rotWithShape="1">
            <a:blip r:embed="rId3">
              <a:alphaModFix/>
            </a:blip>
            <a:srcRect l="4047" r="5200"/>
            <a:stretch/>
          </p:blipFill>
          <p:spPr>
            <a:xfrm>
              <a:off x="167287" y="2414875"/>
              <a:ext cx="2709350" cy="2259197"/>
            </a:xfrm>
            <a:prstGeom prst="rect">
              <a:avLst/>
            </a:prstGeom>
            <a:noFill/>
            <a:ln>
              <a:noFill/>
            </a:ln>
          </p:spPr>
        </p:pic>
        <p:pic>
          <p:nvPicPr>
            <p:cNvPr id="212" name="Shape 212"/>
            <p:cNvPicPr preferRelativeResize="0"/>
            <p:nvPr/>
          </p:nvPicPr>
          <p:blipFill rotWithShape="1">
            <a:blip r:embed="rId4">
              <a:alphaModFix/>
            </a:blip>
            <a:srcRect l="5805" r="5423"/>
            <a:stretch/>
          </p:blipFill>
          <p:spPr>
            <a:xfrm>
              <a:off x="5818787" y="2414875"/>
              <a:ext cx="3097463" cy="2259200"/>
            </a:xfrm>
            <a:prstGeom prst="rect">
              <a:avLst/>
            </a:prstGeom>
            <a:noFill/>
            <a:ln>
              <a:noFill/>
            </a:ln>
          </p:spPr>
        </p:pic>
        <p:pic>
          <p:nvPicPr>
            <p:cNvPr id="213" name="Shape 213"/>
            <p:cNvPicPr preferRelativeResize="0"/>
            <p:nvPr/>
          </p:nvPicPr>
          <p:blipFill rotWithShape="1">
            <a:blip r:embed="rId5">
              <a:alphaModFix/>
            </a:blip>
            <a:srcRect r="6820"/>
            <a:stretch/>
          </p:blipFill>
          <p:spPr>
            <a:xfrm>
              <a:off x="2945925" y="2414875"/>
              <a:ext cx="2803569" cy="2259200"/>
            </a:xfrm>
            <a:prstGeom prst="rect">
              <a:avLst/>
            </a:prstGeom>
            <a:noFill/>
            <a:ln>
              <a:noFill/>
            </a:ln>
          </p:spPr>
        </p:pic>
      </p:grpSp>
      <p:pic>
        <p:nvPicPr>
          <p:cNvPr id="1026" name="Picture 2" descr="http://cloud2.golfloopy.com/wp-content/uploads/2013/01/Wrist-Flexion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9125" y="4481920"/>
            <a:ext cx="1444625" cy="1524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66501" y="533400"/>
            <a:ext cx="8677499" cy="632000"/>
          </a:xfrm>
          <a:prstGeom prst="rect">
            <a:avLst/>
          </a:prstGeom>
        </p:spPr>
        <p:txBody>
          <a:bodyPr lIns="91425" tIns="91425" rIns="91425" bIns="91425" anchor="b" anchorCtr="0">
            <a:noAutofit/>
          </a:bodyPr>
          <a:lstStyle/>
          <a:p>
            <a:pPr lvl="0" rtl="0">
              <a:spcBef>
                <a:spcPts val="0"/>
              </a:spcBef>
              <a:buNone/>
            </a:pPr>
            <a:r>
              <a:rPr lang="en" sz="2800" dirty="0"/>
              <a:t>Fist</a:t>
            </a:r>
          </a:p>
        </p:txBody>
      </p:sp>
      <p:sp>
        <p:nvSpPr>
          <p:cNvPr id="220" name="Shape 220"/>
          <p:cNvSpPr txBox="1">
            <a:spLocks noGrp="1"/>
          </p:cNvSpPr>
          <p:nvPr>
            <p:ph type="body" idx="1"/>
          </p:nvPr>
        </p:nvSpPr>
        <p:spPr>
          <a:xfrm>
            <a:off x="517225" y="1219200"/>
            <a:ext cx="8363400" cy="5202633"/>
          </a:xfrm>
          <a:prstGeom prst="rect">
            <a:avLst/>
          </a:prstGeom>
        </p:spPr>
        <p:txBody>
          <a:bodyPr lIns="91425" tIns="91425" rIns="91425" bIns="91425" anchor="t" anchorCtr="0">
            <a:noAutofit/>
          </a:bodyPr>
          <a:lstStyle/>
          <a:p>
            <a:pPr lvl="0" rtl="0">
              <a:spcBef>
                <a:spcPts val="0"/>
              </a:spcBef>
              <a:buNone/>
            </a:pPr>
            <a:endParaRPr dirty="0"/>
          </a:p>
        </p:txBody>
      </p:sp>
      <p:pic>
        <p:nvPicPr>
          <p:cNvPr id="221" name="Shape 221"/>
          <p:cNvPicPr preferRelativeResize="0"/>
          <p:nvPr/>
        </p:nvPicPr>
        <p:blipFill>
          <a:blip r:embed="rId3">
            <a:alphaModFix/>
          </a:blip>
          <a:stretch>
            <a:fillRect/>
          </a:stretch>
        </p:blipFill>
        <p:spPr>
          <a:xfrm>
            <a:off x="4648200" y="1219201"/>
            <a:ext cx="3901224" cy="3749933"/>
          </a:xfrm>
          <a:prstGeom prst="rect">
            <a:avLst/>
          </a:prstGeom>
          <a:noFill/>
          <a:ln>
            <a:noFill/>
          </a:ln>
        </p:spPr>
      </p:pic>
      <p:pic>
        <p:nvPicPr>
          <p:cNvPr id="222" name="Shape 222"/>
          <p:cNvPicPr preferRelativeResize="0"/>
          <p:nvPr/>
        </p:nvPicPr>
        <p:blipFill>
          <a:blip r:embed="rId4">
            <a:alphaModFix/>
          </a:blip>
          <a:stretch>
            <a:fillRect/>
          </a:stretch>
        </p:blipFill>
        <p:spPr>
          <a:xfrm>
            <a:off x="600024" y="1219200"/>
            <a:ext cx="3841907" cy="3749934"/>
          </a:xfrm>
          <a:prstGeom prst="rect">
            <a:avLst/>
          </a:prstGeom>
          <a:noFill/>
          <a:ln>
            <a:noFill/>
          </a:ln>
        </p:spPr>
      </p:pic>
      <p:pic>
        <p:nvPicPr>
          <p:cNvPr id="223" name="Shape 223"/>
          <p:cNvPicPr preferRelativeResize="0"/>
          <p:nvPr/>
        </p:nvPicPr>
        <p:blipFill>
          <a:blip r:embed="rId5">
            <a:alphaModFix/>
          </a:blip>
          <a:stretch>
            <a:fillRect/>
          </a:stretch>
        </p:blipFill>
        <p:spPr>
          <a:xfrm>
            <a:off x="7543800" y="4876800"/>
            <a:ext cx="832250" cy="1170194"/>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spcBef>
                <a:spcPts val="0"/>
              </a:spcBef>
              <a:buNone/>
            </a:pPr>
            <a:r>
              <a:rPr lang="en"/>
              <a:t>Characteristic Features</a:t>
            </a:r>
          </a:p>
        </p:txBody>
      </p:sp>
      <p:sp>
        <p:nvSpPr>
          <p:cNvPr id="229" name="Shape 229"/>
          <p:cNvSpPr txBox="1">
            <a:spLocks noGrp="1"/>
          </p:cNvSpPr>
          <p:nvPr>
            <p:ph type="body" idx="1"/>
          </p:nvPr>
        </p:nvSpPr>
        <p:spPr>
          <a:xfrm>
            <a:off x="457200" y="1447801"/>
            <a:ext cx="8229600" cy="5120000"/>
          </a:xfrm>
          <a:prstGeom prst="rect">
            <a:avLst/>
          </a:prstGeom>
        </p:spPr>
        <p:txBody>
          <a:bodyPr lIns="91425" tIns="91425" rIns="91425" bIns="91425" anchor="t" anchorCtr="0">
            <a:noAutofit/>
          </a:bodyPr>
          <a:lstStyle/>
          <a:p>
            <a:pPr>
              <a:spcBef>
                <a:spcPts val="0"/>
              </a:spcBef>
              <a:buNone/>
            </a:pPr>
            <a:endParaRPr/>
          </a:p>
        </p:txBody>
      </p:sp>
      <p:graphicFrame>
        <p:nvGraphicFramePr>
          <p:cNvPr id="230" name="Shape 230"/>
          <p:cNvGraphicFramePr/>
          <p:nvPr>
            <p:extLst>
              <p:ext uri="{D42A27DB-BD31-4B8C-83A1-F6EECF244321}">
                <p14:modId xmlns:p14="http://schemas.microsoft.com/office/powerpoint/2010/main" val="2654229252"/>
              </p:ext>
            </p:extLst>
          </p:nvPr>
        </p:nvGraphicFramePr>
        <p:xfrm>
          <a:off x="685800" y="2286000"/>
          <a:ext cx="7467600" cy="3130752"/>
        </p:xfrm>
        <a:graphic>
          <a:graphicData uri="http://schemas.openxmlformats.org/drawingml/2006/table">
            <a:tbl>
              <a:tblPr>
                <a:noFill/>
              </a:tblPr>
              <a:tblGrid>
                <a:gridCol w="1866900"/>
                <a:gridCol w="1866900"/>
                <a:gridCol w="1866900"/>
                <a:gridCol w="1866900"/>
              </a:tblGrid>
              <a:tr h="1044042">
                <a:tc>
                  <a:txBody>
                    <a:bodyPr/>
                    <a:lstStyle/>
                    <a:p>
                      <a:pPr>
                        <a:spcBef>
                          <a:spcPts val="0"/>
                        </a:spcBef>
                        <a:buNone/>
                      </a:pPr>
                      <a:r>
                        <a:rPr lang="en" sz="1800" dirty="0"/>
                        <a:t>Gesture/ Input</a:t>
                      </a:r>
                    </a:p>
                  </a:txBody>
                  <a:tcPr marL="87768" marR="87768" marT="117024" marB="117024"/>
                </a:tc>
                <a:tc>
                  <a:txBody>
                    <a:bodyPr/>
                    <a:lstStyle/>
                    <a:p>
                      <a:pPr>
                        <a:spcBef>
                          <a:spcPts val="0"/>
                        </a:spcBef>
                        <a:buNone/>
                      </a:pPr>
                      <a:r>
                        <a:rPr lang="en" sz="1800" dirty="0"/>
                        <a:t>Mean Magnitude</a:t>
                      </a:r>
                    </a:p>
                  </a:txBody>
                  <a:tcPr marL="87768" marR="87768" marT="117024" marB="117024"/>
                </a:tc>
                <a:tc>
                  <a:txBody>
                    <a:bodyPr/>
                    <a:lstStyle/>
                    <a:p>
                      <a:pPr>
                        <a:spcBef>
                          <a:spcPts val="0"/>
                        </a:spcBef>
                        <a:buNone/>
                      </a:pPr>
                      <a:r>
                        <a:rPr lang="en" sz="1800"/>
                        <a:t>Standard Deviation in Magnitude</a:t>
                      </a:r>
                    </a:p>
                  </a:txBody>
                  <a:tcPr marL="87768" marR="87768" marT="117024" marB="117024"/>
                </a:tc>
                <a:tc>
                  <a:txBody>
                    <a:bodyPr/>
                    <a:lstStyle/>
                    <a:p>
                      <a:pPr rtl="0">
                        <a:spcBef>
                          <a:spcPts val="0"/>
                        </a:spcBef>
                        <a:buNone/>
                      </a:pPr>
                      <a:r>
                        <a:rPr lang="en" sz="1800" dirty="0"/>
                        <a:t>Mod frequency</a:t>
                      </a:r>
                    </a:p>
                  </a:txBody>
                  <a:tcPr marL="87768" marR="87768" marT="117024" marB="117024"/>
                </a:tc>
              </a:tr>
              <a:tr h="306900">
                <a:tc>
                  <a:txBody>
                    <a:bodyPr/>
                    <a:lstStyle/>
                    <a:p>
                      <a:pPr>
                        <a:spcBef>
                          <a:spcPts val="0"/>
                        </a:spcBef>
                        <a:buNone/>
                      </a:pPr>
                      <a:r>
                        <a:rPr lang="en" sz="1800"/>
                        <a:t>Fist</a:t>
                      </a:r>
                    </a:p>
                  </a:txBody>
                  <a:tcPr marL="87768" marR="87768" marT="117024" marB="117024"/>
                </a:tc>
                <a:tc>
                  <a:txBody>
                    <a:bodyPr/>
                    <a:lstStyle/>
                    <a:p>
                      <a:pPr>
                        <a:spcBef>
                          <a:spcPts val="0"/>
                        </a:spcBef>
                        <a:buNone/>
                      </a:pPr>
                      <a:r>
                        <a:rPr lang="en" sz="1800">
                          <a:solidFill>
                            <a:schemeClr val="dk1"/>
                          </a:solidFill>
                        </a:rPr>
                        <a:t>7.7034</a:t>
                      </a:r>
                    </a:p>
                  </a:txBody>
                  <a:tcPr marL="87768" marR="87768" marT="117024" marB="117024"/>
                </a:tc>
                <a:tc>
                  <a:txBody>
                    <a:bodyPr/>
                    <a:lstStyle/>
                    <a:p>
                      <a:pPr>
                        <a:spcBef>
                          <a:spcPts val="0"/>
                        </a:spcBef>
                        <a:buNone/>
                      </a:pPr>
                      <a:r>
                        <a:rPr lang="en" sz="1800" dirty="0">
                          <a:solidFill>
                            <a:schemeClr val="dk1"/>
                          </a:solidFill>
                        </a:rPr>
                        <a:t>4.6285</a:t>
                      </a:r>
                    </a:p>
                  </a:txBody>
                  <a:tcPr marL="87768" marR="87768" marT="117024" marB="117024"/>
                </a:tc>
                <a:tc>
                  <a:txBody>
                    <a:bodyPr/>
                    <a:lstStyle/>
                    <a:p>
                      <a:pPr rtl="0">
                        <a:spcBef>
                          <a:spcPts val="0"/>
                        </a:spcBef>
                        <a:buNone/>
                      </a:pPr>
                      <a:r>
                        <a:rPr lang="en" sz="1800" dirty="0" smtClean="0">
                          <a:solidFill>
                            <a:schemeClr val="dk1"/>
                          </a:solidFill>
                        </a:rPr>
                        <a:t>74 Hz</a:t>
                      </a:r>
                      <a:endParaRPr lang="en" sz="1800" dirty="0">
                        <a:solidFill>
                          <a:schemeClr val="dk1"/>
                        </a:solidFill>
                      </a:endParaRPr>
                    </a:p>
                  </a:txBody>
                  <a:tcPr marL="87768" marR="87768" marT="117024" marB="117024"/>
                </a:tc>
              </a:tr>
              <a:tr h="491186">
                <a:tc>
                  <a:txBody>
                    <a:bodyPr/>
                    <a:lstStyle/>
                    <a:p>
                      <a:pPr>
                        <a:spcBef>
                          <a:spcPts val="0"/>
                        </a:spcBef>
                        <a:buNone/>
                      </a:pPr>
                      <a:r>
                        <a:rPr lang="en" sz="1800"/>
                        <a:t>Wrist Extension </a:t>
                      </a:r>
                    </a:p>
                  </a:txBody>
                  <a:tcPr marL="87768" marR="87768" marT="117024" marB="117024"/>
                </a:tc>
                <a:tc>
                  <a:txBody>
                    <a:bodyPr/>
                    <a:lstStyle/>
                    <a:p>
                      <a:pPr>
                        <a:spcBef>
                          <a:spcPts val="0"/>
                        </a:spcBef>
                        <a:buNone/>
                      </a:pPr>
                      <a:r>
                        <a:rPr lang="en" sz="1800">
                          <a:solidFill>
                            <a:schemeClr val="dk1"/>
                          </a:solidFill>
                        </a:rPr>
                        <a:t>6.1835</a:t>
                      </a:r>
                    </a:p>
                  </a:txBody>
                  <a:tcPr marL="87768" marR="87768" marT="117024" marB="117024"/>
                </a:tc>
                <a:tc>
                  <a:txBody>
                    <a:bodyPr/>
                    <a:lstStyle/>
                    <a:p>
                      <a:pPr>
                        <a:spcBef>
                          <a:spcPts val="0"/>
                        </a:spcBef>
                        <a:buNone/>
                      </a:pPr>
                      <a:r>
                        <a:rPr lang="en" sz="1800" dirty="0">
                          <a:solidFill>
                            <a:schemeClr val="dk1"/>
                          </a:solidFill>
                        </a:rPr>
                        <a:t>6.8170</a:t>
                      </a:r>
                    </a:p>
                  </a:txBody>
                  <a:tcPr marL="87768" marR="87768" marT="117024" marB="117024"/>
                </a:tc>
                <a:tc>
                  <a:txBody>
                    <a:bodyPr/>
                    <a:lstStyle/>
                    <a:p>
                      <a:pPr rtl="0">
                        <a:spcBef>
                          <a:spcPts val="0"/>
                        </a:spcBef>
                        <a:buNone/>
                      </a:pPr>
                      <a:r>
                        <a:rPr lang="en" sz="1800" dirty="0" smtClean="0">
                          <a:solidFill>
                            <a:schemeClr val="dk1"/>
                          </a:solidFill>
                        </a:rPr>
                        <a:t>80 Hz</a:t>
                      </a:r>
                      <a:endParaRPr lang="en" sz="1800" dirty="0">
                        <a:solidFill>
                          <a:schemeClr val="dk1"/>
                        </a:solidFill>
                      </a:endParaRPr>
                    </a:p>
                  </a:txBody>
                  <a:tcPr marL="87768" marR="87768" marT="117024" marB="117024"/>
                </a:tc>
              </a:tr>
              <a:tr h="675471">
                <a:tc>
                  <a:txBody>
                    <a:bodyPr/>
                    <a:lstStyle/>
                    <a:p>
                      <a:pPr>
                        <a:spcBef>
                          <a:spcPts val="0"/>
                        </a:spcBef>
                        <a:buNone/>
                      </a:pPr>
                      <a:r>
                        <a:rPr lang="en" sz="1800"/>
                        <a:t>Control (sine wave)</a:t>
                      </a:r>
                    </a:p>
                  </a:txBody>
                  <a:tcPr marL="87768" marR="87768" marT="117024" marB="117024"/>
                </a:tc>
                <a:tc>
                  <a:txBody>
                    <a:bodyPr/>
                    <a:lstStyle/>
                    <a:p>
                      <a:pPr>
                        <a:spcBef>
                          <a:spcPts val="0"/>
                        </a:spcBef>
                        <a:buNone/>
                      </a:pPr>
                      <a:r>
                        <a:rPr lang="en" sz="1800">
                          <a:solidFill>
                            <a:schemeClr val="dk1"/>
                          </a:solidFill>
                        </a:rPr>
                        <a:t>0.0928</a:t>
                      </a:r>
                    </a:p>
                  </a:txBody>
                  <a:tcPr marL="87768" marR="87768" marT="117024" marB="117024"/>
                </a:tc>
                <a:tc>
                  <a:txBody>
                    <a:bodyPr/>
                    <a:lstStyle/>
                    <a:p>
                      <a:pPr>
                        <a:spcBef>
                          <a:spcPts val="0"/>
                        </a:spcBef>
                        <a:buNone/>
                      </a:pPr>
                      <a:r>
                        <a:rPr lang="en" sz="1800" dirty="0">
                          <a:solidFill>
                            <a:schemeClr val="dk1"/>
                          </a:solidFill>
                        </a:rPr>
                        <a:t>0.4206</a:t>
                      </a:r>
                    </a:p>
                  </a:txBody>
                  <a:tcPr marL="87768" marR="87768" marT="117024" marB="117024"/>
                </a:tc>
                <a:tc>
                  <a:txBody>
                    <a:bodyPr/>
                    <a:lstStyle/>
                    <a:p>
                      <a:pPr rtl="0">
                        <a:spcBef>
                          <a:spcPts val="0"/>
                        </a:spcBef>
                        <a:buNone/>
                      </a:pPr>
                      <a:r>
                        <a:rPr lang="en-US" sz="1800" dirty="0" smtClean="0">
                          <a:solidFill>
                            <a:schemeClr val="dk1"/>
                          </a:solidFill>
                        </a:rPr>
                        <a:t>49 Hz</a:t>
                      </a:r>
                      <a:endParaRPr sz="1800" dirty="0">
                        <a:solidFill>
                          <a:schemeClr val="dk1"/>
                        </a:solidFill>
                      </a:endParaRPr>
                    </a:p>
                  </a:txBody>
                  <a:tcPr marL="87768" marR="87768" marT="117024" marB="117024"/>
                </a:tc>
              </a:tr>
            </a:tbl>
          </a:graphicData>
        </a:graphic>
      </p:graphicFrame>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04800" y="457200"/>
            <a:ext cx="8229600" cy="728799"/>
          </a:xfrm>
          <a:prstGeom prst="rect">
            <a:avLst/>
          </a:prstGeom>
        </p:spPr>
        <p:txBody>
          <a:bodyPr lIns="91425" tIns="91425" rIns="91425" bIns="91425" anchor="b" anchorCtr="0">
            <a:noAutofit/>
          </a:bodyPr>
          <a:lstStyle/>
          <a:p>
            <a:pPr>
              <a:spcBef>
                <a:spcPts val="0"/>
              </a:spcBef>
              <a:buNone/>
            </a:pPr>
            <a:r>
              <a:rPr lang="en" sz="2400" dirty="0"/>
              <a:t>Digital Filter Tests</a:t>
            </a:r>
          </a:p>
        </p:txBody>
      </p:sp>
      <p:sp>
        <p:nvSpPr>
          <p:cNvPr id="236" name="Shape 236"/>
          <p:cNvSpPr txBox="1">
            <a:spLocks noGrp="1"/>
          </p:cNvSpPr>
          <p:nvPr>
            <p:ph type="body" idx="1"/>
          </p:nvPr>
        </p:nvSpPr>
        <p:spPr>
          <a:xfrm>
            <a:off x="457200" y="1249134"/>
            <a:ext cx="8229600" cy="5318799"/>
          </a:xfrm>
          <a:prstGeom prst="rect">
            <a:avLst/>
          </a:prstGeom>
        </p:spPr>
        <p:txBody>
          <a:bodyPr lIns="91425" tIns="91425" rIns="91425" bIns="91425" anchor="t" anchorCtr="0">
            <a:noAutofit/>
          </a:bodyPr>
          <a:lstStyle/>
          <a:p>
            <a:pPr>
              <a:spcBef>
                <a:spcPts val="0"/>
              </a:spcBef>
              <a:buNone/>
            </a:pPr>
            <a:endParaRPr dirty="0"/>
          </a:p>
        </p:txBody>
      </p:sp>
      <p:pic>
        <p:nvPicPr>
          <p:cNvPr id="237" name="Shape 237"/>
          <p:cNvPicPr preferRelativeResize="0"/>
          <p:nvPr/>
        </p:nvPicPr>
        <p:blipFill>
          <a:blip r:embed="rId3">
            <a:alphaModFix/>
          </a:blip>
          <a:stretch>
            <a:fillRect/>
          </a:stretch>
        </p:blipFill>
        <p:spPr>
          <a:xfrm>
            <a:off x="4167743" y="1200515"/>
            <a:ext cx="3680857" cy="2761885"/>
          </a:xfrm>
          <a:prstGeom prst="rect">
            <a:avLst/>
          </a:prstGeom>
          <a:noFill/>
          <a:ln>
            <a:noFill/>
          </a:ln>
        </p:spPr>
      </p:pic>
      <p:pic>
        <p:nvPicPr>
          <p:cNvPr id="238" name="Shape 238"/>
          <p:cNvPicPr preferRelativeResize="0"/>
          <p:nvPr/>
        </p:nvPicPr>
        <p:blipFill>
          <a:blip r:embed="rId4">
            <a:alphaModFix/>
          </a:blip>
          <a:stretch>
            <a:fillRect/>
          </a:stretch>
        </p:blipFill>
        <p:spPr>
          <a:xfrm>
            <a:off x="242100" y="1200516"/>
            <a:ext cx="3853137" cy="2761883"/>
          </a:xfrm>
          <a:prstGeom prst="rect">
            <a:avLst/>
          </a:prstGeom>
          <a:noFill/>
          <a:ln>
            <a:noFill/>
          </a:ln>
        </p:spPr>
      </p:pic>
      <p:sp>
        <p:nvSpPr>
          <p:cNvPr id="239" name="Shape 239"/>
          <p:cNvSpPr txBox="1"/>
          <p:nvPr/>
        </p:nvSpPr>
        <p:spPr>
          <a:xfrm>
            <a:off x="647700" y="1249134"/>
            <a:ext cx="885900" cy="728799"/>
          </a:xfrm>
          <a:prstGeom prst="rect">
            <a:avLst/>
          </a:prstGeom>
          <a:noFill/>
          <a:ln>
            <a:noFill/>
          </a:ln>
        </p:spPr>
        <p:txBody>
          <a:bodyPr lIns="91425" tIns="91425" rIns="91425" bIns="91425" anchor="t" anchorCtr="0">
            <a:noAutofit/>
          </a:bodyPr>
          <a:lstStyle/>
          <a:p>
            <a:pPr>
              <a:spcBef>
                <a:spcPts val="0"/>
              </a:spcBef>
              <a:buNone/>
            </a:pPr>
            <a:r>
              <a:rPr lang="en" sz="1200"/>
              <a:t>Extension</a:t>
            </a:r>
          </a:p>
        </p:txBody>
      </p:sp>
      <p:sp>
        <p:nvSpPr>
          <p:cNvPr id="240" name="Shape 240"/>
          <p:cNvSpPr txBox="1"/>
          <p:nvPr/>
        </p:nvSpPr>
        <p:spPr>
          <a:xfrm>
            <a:off x="5229226" y="1249134"/>
            <a:ext cx="533399" cy="728799"/>
          </a:xfrm>
          <a:prstGeom prst="rect">
            <a:avLst/>
          </a:prstGeom>
          <a:noFill/>
          <a:ln>
            <a:noFill/>
          </a:ln>
        </p:spPr>
        <p:txBody>
          <a:bodyPr lIns="91425" tIns="91425" rIns="91425" bIns="91425" anchor="t" anchorCtr="0">
            <a:noAutofit/>
          </a:bodyPr>
          <a:lstStyle/>
          <a:p>
            <a:pPr lvl="0" rtl="0">
              <a:spcBef>
                <a:spcPts val="0"/>
              </a:spcBef>
              <a:buNone/>
            </a:pPr>
            <a:r>
              <a:rPr lang="en" sz="1200"/>
              <a:t>Fist</a:t>
            </a:r>
          </a:p>
        </p:txBody>
      </p:sp>
      <p:pic>
        <p:nvPicPr>
          <p:cNvPr id="241" name="Shape 241"/>
          <p:cNvPicPr preferRelativeResize="0"/>
          <p:nvPr/>
        </p:nvPicPr>
        <p:blipFill>
          <a:blip r:embed="rId5">
            <a:alphaModFix/>
          </a:blip>
          <a:stretch>
            <a:fillRect/>
          </a:stretch>
        </p:blipFill>
        <p:spPr>
          <a:xfrm>
            <a:off x="4191000" y="4004397"/>
            <a:ext cx="3657600" cy="2473437"/>
          </a:xfrm>
          <a:prstGeom prst="rect">
            <a:avLst/>
          </a:prstGeom>
          <a:noFill/>
          <a:ln>
            <a:noFill/>
          </a:ln>
        </p:spPr>
      </p:pic>
      <p:sp>
        <p:nvSpPr>
          <p:cNvPr id="242" name="Shape 242"/>
          <p:cNvSpPr txBox="1"/>
          <p:nvPr/>
        </p:nvSpPr>
        <p:spPr>
          <a:xfrm>
            <a:off x="5314951" y="4373334"/>
            <a:ext cx="533399" cy="728799"/>
          </a:xfrm>
          <a:prstGeom prst="rect">
            <a:avLst/>
          </a:prstGeom>
          <a:noFill/>
          <a:ln>
            <a:noFill/>
          </a:ln>
        </p:spPr>
        <p:txBody>
          <a:bodyPr lIns="91425" tIns="91425" rIns="91425" bIns="91425" anchor="t" anchorCtr="0">
            <a:noAutofit/>
          </a:bodyPr>
          <a:lstStyle/>
          <a:p>
            <a:pPr lvl="0" rtl="0">
              <a:spcBef>
                <a:spcPts val="0"/>
              </a:spcBef>
              <a:buNone/>
            </a:pPr>
            <a:r>
              <a:rPr lang="en" sz="1200"/>
              <a:t>Fist</a:t>
            </a:r>
          </a:p>
        </p:txBody>
      </p:sp>
      <p:pic>
        <p:nvPicPr>
          <p:cNvPr id="243" name="Shape 243"/>
          <p:cNvPicPr preferRelativeResize="0"/>
          <p:nvPr/>
        </p:nvPicPr>
        <p:blipFill>
          <a:blip r:embed="rId6">
            <a:alphaModFix/>
          </a:blip>
          <a:stretch>
            <a:fillRect/>
          </a:stretch>
        </p:blipFill>
        <p:spPr>
          <a:xfrm>
            <a:off x="268675" y="3993502"/>
            <a:ext cx="3769925" cy="2506812"/>
          </a:xfrm>
          <a:prstGeom prst="rect">
            <a:avLst/>
          </a:prstGeom>
          <a:noFill/>
          <a:ln>
            <a:noFill/>
          </a:ln>
        </p:spPr>
      </p:pic>
      <p:sp>
        <p:nvSpPr>
          <p:cNvPr id="244" name="Shape 244"/>
          <p:cNvSpPr txBox="1"/>
          <p:nvPr/>
        </p:nvSpPr>
        <p:spPr>
          <a:xfrm>
            <a:off x="752475" y="4373334"/>
            <a:ext cx="885900" cy="728799"/>
          </a:xfrm>
          <a:prstGeom prst="rect">
            <a:avLst/>
          </a:prstGeom>
          <a:noFill/>
          <a:ln>
            <a:noFill/>
          </a:ln>
        </p:spPr>
        <p:txBody>
          <a:bodyPr lIns="91425" tIns="91425" rIns="91425" bIns="91425" anchor="t" anchorCtr="0">
            <a:noAutofit/>
          </a:bodyPr>
          <a:lstStyle/>
          <a:p>
            <a:pPr lvl="0" rtl="0">
              <a:spcBef>
                <a:spcPts val="0"/>
              </a:spcBef>
              <a:buNone/>
            </a:pPr>
            <a:r>
              <a:rPr lang="en" sz="1200"/>
              <a:t>Extension</a:t>
            </a:r>
          </a:p>
        </p:txBody>
      </p:sp>
      <p:sp>
        <p:nvSpPr>
          <p:cNvPr id="12" name="Shape 239"/>
          <p:cNvSpPr txBox="1"/>
          <p:nvPr/>
        </p:nvSpPr>
        <p:spPr>
          <a:xfrm>
            <a:off x="647700" y="936850"/>
            <a:ext cx="885900" cy="546599"/>
          </a:xfrm>
          <a:prstGeom prst="rect">
            <a:avLst/>
          </a:prstGeom>
          <a:noFill/>
          <a:ln>
            <a:noFill/>
          </a:ln>
        </p:spPr>
        <p:txBody>
          <a:bodyPr lIns="91425" tIns="91425" rIns="91425" bIns="91425" anchor="t" anchorCtr="0">
            <a:noAutofit/>
          </a:bodyPr>
          <a:lstStyle/>
          <a:p>
            <a:pPr>
              <a:spcBef>
                <a:spcPts val="0"/>
              </a:spcBef>
              <a:buNone/>
            </a:pPr>
            <a:r>
              <a:rPr lang="en" sz="1200"/>
              <a:t>Extension</a:t>
            </a:r>
          </a:p>
        </p:txBody>
      </p:sp>
      <p:sp>
        <p:nvSpPr>
          <p:cNvPr id="13" name="Shape 240"/>
          <p:cNvSpPr txBox="1"/>
          <p:nvPr/>
        </p:nvSpPr>
        <p:spPr>
          <a:xfrm>
            <a:off x="5229225" y="936850"/>
            <a:ext cx="533399" cy="546599"/>
          </a:xfrm>
          <a:prstGeom prst="rect">
            <a:avLst/>
          </a:prstGeom>
          <a:noFill/>
          <a:ln>
            <a:noFill/>
          </a:ln>
        </p:spPr>
        <p:txBody>
          <a:bodyPr lIns="91425" tIns="91425" rIns="91425" bIns="91425" anchor="t" anchorCtr="0">
            <a:noAutofit/>
          </a:bodyPr>
          <a:lstStyle/>
          <a:p>
            <a:pPr lvl="0" rtl="0">
              <a:spcBef>
                <a:spcPts val="0"/>
              </a:spcBef>
              <a:buNone/>
            </a:pPr>
            <a:r>
              <a:rPr lang="en" sz="1200" dirty="0"/>
              <a:t>Fist</a:t>
            </a:r>
          </a:p>
        </p:txBody>
      </p:sp>
      <p:sp>
        <p:nvSpPr>
          <p:cNvPr id="15" name="Shape 239"/>
          <p:cNvSpPr txBox="1"/>
          <p:nvPr/>
        </p:nvSpPr>
        <p:spPr>
          <a:xfrm>
            <a:off x="600076" y="1828800"/>
            <a:ext cx="885900" cy="546599"/>
          </a:xfrm>
          <a:prstGeom prst="rect">
            <a:avLst/>
          </a:prstGeom>
          <a:noFill/>
          <a:ln>
            <a:noFill/>
          </a:ln>
        </p:spPr>
        <p:txBody>
          <a:bodyPr lIns="91425" tIns="91425" rIns="91425" bIns="91425" anchor="t" anchorCtr="0">
            <a:noAutofit/>
          </a:bodyPr>
          <a:lstStyle/>
          <a:p>
            <a:pPr>
              <a:spcBef>
                <a:spcPts val="0"/>
              </a:spcBef>
              <a:buNone/>
            </a:pPr>
            <a:r>
              <a:rPr lang="en" sz="1200">
                <a:solidFill>
                  <a:schemeClr val="tx1"/>
                </a:solidFill>
              </a:rPr>
              <a:t>Extension</a:t>
            </a:r>
          </a:p>
        </p:txBody>
      </p:sp>
      <p:sp>
        <p:nvSpPr>
          <p:cNvPr id="16" name="Shape 240"/>
          <p:cNvSpPr txBox="1"/>
          <p:nvPr/>
        </p:nvSpPr>
        <p:spPr>
          <a:xfrm>
            <a:off x="4953000" y="1828800"/>
            <a:ext cx="533399" cy="546599"/>
          </a:xfrm>
          <a:prstGeom prst="rect">
            <a:avLst/>
          </a:prstGeom>
          <a:noFill/>
          <a:ln>
            <a:noFill/>
          </a:ln>
        </p:spPr>
        <p:txBody>
          <a:bodyPr lIns="91425" tIns="91425" rIns="91425" bIns="91425" anchor="t" anchorCtr="0">
            <a:noAutofit/>
          </a:bodyPr>
          <a:lstStyle/>
          <a:p>
            <a:pPr lvl="0" rtl="0">
              <a:spcBef>
                <a:spcPts val="0"/>
              </a:spcBef>
              <a:buNone/>
            </a:pPr>
            <a:r>
              <a:rPr lang="en" sz="1200" dirty="0">
                <a:solidFill>
                  <a:schemeClr val="tx1"/>
                </a:solidFill>
              </a:rPr>
              <a:t>Fist</a:t>
            </a:r>
          </a:p>
        </p:txBody>
      </p:sp>
      <p:sp>
        <p:nvSpPr>
          <p:cNvPr id="17" name="Shape 239"/>
          <p:cNvSpPr txBox="1"/>
          <p:nvPr/>
        </p:nvSpPr>
        <p:spPr>
          <a:xfrm>
            <a:off x="676276" y="4495800"/>
            <a:ext cx="885900" cy="546599"/>
          </a:xfrm>
          <a:prstGeom prst="rect">
            <a:avLst/>
          </a:prstGeom>
          <a:noFill/>
          <a:ln>
            <a:noFill/>
          </a:ln>
        </p:spPr>
        <p:txBody>
          <a:bodyPr lIns="91425" tIns="91425" rIns="91425" bIns="91425" anchor="t" anchorCtr="0">
            <a:noAutofit/>
          </a:bodyPr>
          <a:lstStyle/>
          <a:p>
            <a:pPr>
              <a:spcBef>
                <a:spcPts val="0"/>
              </a:spcBef>
              <a:buNone/>
            </a:pPr>
            <a:r>
              <a:rPr lang="en" sz="1200">
                <a:solidFill>
                  <a:schemeClr val="tx1"/>
                </a:solidFill>
              </a:rPr>
              <a:t>Extension</a:t>
            </a:r>
          </a:p>
        </p:txBody>
      </p:sp>
      <p:sp>
        <p:nvSpPr>
          <p:cNvPr id="18" name="Shape 240"/>
          <p:cNvSpPr txBox="1"/>
          <p:nvPr/>
        </p:nvSpPr>
        <p:spPr>
          <a:xfrm>
            <a:off x="5029200" y="4495800"/>
            <a:ext cx="533399" cy="546599"/>
          </a:xfrm>
          <a:prstGeom prst="rect">
            <a:avLst/>
          </a:prstGeom>
          <a:noFill/>
          <a:ln>
            <a:noFill/>
          </a:ln>
        </p:spPr>
        <p:txBody>
          <a:bodyPr lIns="91425" tIns="91425" rIns="91425" bIns="91425" anchor="t" anchorCtr="0">
            <a:noAutofit/>
          </a:bodyPr>
          <a:lstStyle/>
          <a:p>
            <a:pPr lvl="0" rtl="0">
              <a:spcBef>
                <a:spcPts val="0"/>
              </a:spcBef>
              <a:buNone/>
            </a:pPr>
            <a:r>
              <a:rPr lang="en" sz="1200" dirty="0">
                <a:solidFill>
                  <a:schemeClr val="tx1"/>
                </a:solidFill>
              </a:rPr>
              <a:t>Fist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hape 323"/>
          <p:cNvSpPr>
            <a:spLocks noGrp="1"/>
          </p:cNvSpPr>
          <p:nvPr>
            <p:ph type="title"/>
          </p:nvPr>
        </p:nvSpPr>
        <p:spPr>
          <a:xfrm>
            <a:off x="0" y="381000"/>
            <a:ext cx="8229600" cy="857250"/>
          </a:xfrm>
        </p:spPr>
        <p:txBody>
          <a:bodyPr/>
          <a:lstStyle/>
          <a:p>
            <a:pPr>
              <a:spcBef>
                <a:spcPct val="0"/>
              </a:spcBef>
            </a:pPr>
            <a:r>
              <a:rPr lang="en-US" dirty="0" smtClean="0"/>
              <a:t>Third Deliverable: Inertial Measurement Unit </a:t>
            </a:r>
          </a:p>
        </p:txBody>
      </p:sp>
      <p:sp>
        <p:nvSpPr>
          <p:cNvPr id="45059" name="Shape 324"/>
          <p:cNvSpPr>
            <a:spLocks noGrp="1"/>
          </p:cNvSpPr>
          <p:nvPr>
            <p:ph type="body" idx="1"/>
          </p:nvPr>
        </p:nvSpPr>
        <p:spPr>
          <a:xfrm>
            <a:off x="3048000" y="2743200"/>
            <a:ext cx="2362200" cy="1066800"/>
          </a:xfrm>
        </p:spPr>
        <p:txBody>
          <a:bodyPr/>
          <a:lstStyle/>
          <a:p>
            <a:pPr algn="ctr">
              <a:spcBef>
                <a:spcPct val="0"/>
              </a:spcBef>
            </a:pPr>
            <a:endParaRPr lang="en-US" dirty="0" smtClean="0"/>
          </a:p>
          <a:p>
            <a:pPr>
              <a:spcBef>
                <a:spcPct val="0"/>
              </a:spcBef>
            </a:pPr>
            <a:endParaRPr lang="en-US" dirty="0" smtClean="0"/>
          </a:p>
        </p:txBody>
      </p:sp>
      <p:sp>
        <p:nvSpPr>
          <p:cNvPr id="2" name="TextBox 1"/>
          <p:cNvSpPr txBox="1"/>
          <p:nvPr/>
        </p:nvSpPr>
        <p:spPr>
          <a:xfrm>
            <a:off x="533400" y="1752600"/>
            <a:ext cx="7543800" cy="2554545"/>
          </a:xfrm>
          <a:prstGeom prst="rect">
            <a:avLst/>
          </a:prstGeom>
          <a:noFill/>
        </p:spPr>
        <p:txBody>
          <a:bodyPr wrap="square" rtlCol="0">
            <a:spAutoFit/>
          </a:bodyPr>
          <a:lstStyle/>
          <a:p>
            <a:r>
              <a:rPr lang="en-US" sz="1600" u="sng" dirty="0">
                <a:solidFill>
                  <a:schemeClr val="tx1"/>
                </a:solidFill>
              </a:rPr>
              <a:t>Previous Requirements:</a:t>
            </a: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Inertial Measurement Unit (IMU) must contain:</a:t>
            </a:r>
          </a:p>
          <a:p>
            <a:r>
              <a:rPr lang="en-US" sz="1600" dirty="0">
                <a:solidFill>
                  <a:schemeClr val="tx1"/>
                </a:solidFill>
              </a:rPr>
              <a:t>	</a:t>
            </a:r>
            <a:r>
              <a:rPr lang="en-US" sz="1600" u="sng" dirty="0" smtClean="0">
                <a:solidFill>
                  <a:schemeClr val="tx1"/>
                </a:solidFill>
              </a:rPr>
              <a:t>Accelerometer</a:t>
            </a:r>
            <a:r>
              <a:rPr lang="en-US" sz="1600" u="sng" dirty="0">
                <a:solidFill>
                  <a:schemeClr val="tx1"/>
                </a:solidFill>
              </a:rPr>
              <a:t>:</a:t>
            </a:r>
            <a:r>
              <a:rPr lang="en-US" sz="1600" dirty="0">
                <a:solidFill>
                  <a:schemeClr val="tx1"/>
                </a:solidFill>
              </a:rPr>
              <a:t> Measures the direction and magnitude of acceleration</a:t>
            </a:r>
          </a:p>
          <a:p>
            <a:r>
              <a:rPr lang="en-US" sz="1600" dirty="0" smtClean="0">
                <a:solidFill>
                  <a:schemeClr val="tx1"/>
                </a:solidFill>
              </a:rPr>
              <a:t>	</a:t>
            </a:r>
            <a:r>
              <a:rPr lang="en-US" sz="1600" u="sng" dirty="0" smtClean="0">
                <a:solidFill>
                  <a:schemeClr val="tx1"/>
                </a:solidFill>
              </a:rPr>
              <a:t>Gyroscope</a:t>
            </a:r>
            <a:r>
              <a:rPr lang="en-US" sz="1600" u="sng" dirty="0">
                <a:solidFill>
                  <a:schemeClr val="tx1"/>
                </a:solidFill>
              </a:rPr>
              <a:t>:</a:t>
            </a:r>
            <a:r>
              <a:rPr lang="en-US" sz="1600" dirty="0">
                <a:solidFill>
                  <a:schemeClr val="tx1"/>
                </a:solidFill>
              </a:rPr>
              <a:t> Measures angular velocity to help determine orientation</a:t>
            </a:r>
          </a:p>
          <a:p>
            <a:r>
              <a:rPr lang="en-US" sz="1600" dirty="0" smtClean="0">
                <a:solidFill>
                  <a:schemeClr val="tx1"/>
                </a:solidFill>
              </a:rPr>
              <a:t>	</a:t>
            </a:r>
            <a:r>
              <a:rPr lang="en-US" sz="1600" u="sng" dirty="0" smtClean="0">
                <a:solidFill>
                  <a:schemeClr val="tx1"/>
                </a:solidFill>
              </a:rPr>
              <a:t>Magnetometer</a:t>
            </a:r>
            <a:r>
              <a:rPr lang="en-US" sz="1600" u="sng" dirty="0">
                <a:solidFill>
                  <a:schemeClr val="tx1"/>
                </a:solidFill>
              </a:rPr>
              <a:t>:</a:t>
            </a:r>
            <a:r>
              <a:rPr lang="en-US" sz="1600" dirty="0">
                <a:solidFill>
                  <a:schemeClr val="tx1"/>
                </a:solidFill>
              </a:rPr>
              <a:t> Measures the current orientation relative to Magnetic North</a:t>
            </a:r>
          </a:p>
          <a:p>
            <a:pPr marL="285750" indent="-285750">
              <a:buFont typeface="Arial" panose="020B0604020202020204" pitchFamily="34" charset="0"/>
              <a:buChar char="•"/>
            </a:pPr>
            <a:r>
              <a:rPr lang="en-US" sz="1600" dirty="0">
                <a:solidFill>
                  <a:schemeClr val="tx1"/>
                </a:solidFill>
              </a:rPr>
              <a:t>I²C serial host interface for communication with microcontroller</a:t>
            </a:r>
          </a:p>
          <a:p>
            <a:r>
              <a:rPr lang="en-US" sz="1600" dirty="0">
                <a:solidFill>
                  <a:schemeClr val="tx1"/>
                </a:solidFill>
              </a:rPr>
              <a:t/>
            </a:r>
            <a:br>
              <a:rPr lang="en-US" sz="1600" dirty="0">
                <a:solidFill>
                  <a:schemeClr val="tx1"/>
                </a:solidFill>
              </a:rPr>
            </a:br>
            <a:r>
              <a:rPr lang="en-US" sz="1600" u="sng" dirty="0">
                <a:solidFill>
                  <a:schemeClr val="tx1"/>
                </a:solidFill>
              </a:rPr>
              <a:t>Updated Requirements:</a:t>
            </a: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Inertial Measurement Unit no longer requires magnetometer</a:t>
            </a:r>
          </a:p>
          <a:p>
            <a:endParaRPr lang="en-US" sz="1600" dirty="0">
              <a:solidFill>
                <a:schemeClr val="tx1"/>
              </a:solidFill>
            </a:endParaRPr>
          </a:p>
        </p:txBody>
      </p:sp>
    </p:spTree>
    <p:extLst>
      <p:ext uri="{BB962C8B-B14F-4D97-AF65-F5344CB8AC3E}">
        <p14:creationId xmlns:p14="http://schemas.microsoft.com/office/powerpoint/2010/main" val="3370781606"/>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8686800" cy="944563"/>
          </a:xfrm>
        </p:spPr>
        <p:txBody>
          <a:bodyPr/>
          <a:lstStyle/>
          <a:p>
            <a:r>
              <a:rPr lang="en-US" dirty="0" smtClean="0"/>
              <a:t>Inertial Measurement Unit (IMU)</a:t>
            </a:r>
            <a:endParaRPr lang="en-US" dirty="0"/>
          </a:p>
        </p:txBody>
      </p:sp>
      <p:sp>
        <p:nvSpPr>
          <p:cNvPr id="3" name="Text Placeholder 2"/>
          <p:cNvSpPr>
            <a:spLocks noGrp="1"/>
          </p:cNvSpPr>
          <p:nvPr>
            <p:ph type="body" idx="1"/>
          </p:nvPr>
        </p:nvSpPr>
        <p:spPr/>
        <p:txBody>
          <a:bodyPr/>
          <a:lstStyle/>
          <a:p>
            <a:r>
              <a:rPr lang="en-US" sz="1600" u="sng" dirty="0"/>
              <a:t>Previous Outputs of Subsystem:</a:t>
            </a:r>
            <a:endParaRPr lang="en-US" sz="1600" dirty="0"/>
          </a:p>
          <a:p>
            <a:pPr>
              <a:buFont typeface="Arial" panose="020B0604020202020204" pitchFamily="34" charset="0"/>
              <a:buChar char="•"/>
            </a:pPr>
            <a:r>
              <a:rPr lang="en-US" sz="1600" dirty="0"/>
              <a:t>Velocity, Orientation</a:t>
            </a:r>
          </a:p>
          <a:p>
            <a:pPr>
              <a:buFont typeface="Arial" panose="020B0604020202020204" pitchFamily="34" charset="0"/>
              <a:buChar char="•"/>
            </a:pPr>
            <a:r>
              <a:rPr lang="en-US" sz="1600" dirty="0"/>
              <a:t>Gravity-free data</a:t>
            </a:r>
          </a:p>
          <a:p>
            <a:endParaRPr lang="en-US" sz="1600" dirty="0" smtClean="0"/>
          </a:p>
          <a:p>
            <a:r>
              <a:rPr lang="en-US" sz="1600" u="sng" dirty="0" smtClean="0"/>
              <a:t>Updated </a:t>
            </a:r>
            <a:r>
              <a:rPr lang="en-US" sz="1600" u="sng" dirty="0"/>
              <a:t>Subsystem Outputs:</a:t>
            </a:r>
            <a:endParaRPr lang="en-US" sz="1600" dirty="0"/>
          </a:p>
          <a:p>
            <a:pPr>
              <a:buFont typeface="Arial" panose="020B0604020202020204" pitchFamily="34" charset="0"/>
              <a:buChar char="•"/>
            </a:pPr>
            <a:r>
              <a:rPr lang="en-US" sz="1600" dirty="0"/>
              <a:t>Angular Velocity, Jerk</a:t>
            </a:r>
          </a:p>
          <a:p>
            <a:endParaRPr lang="en-US" sz="1600" u="sng" dirty="0" smtClean="0"/>
          </a:p>
          <a:p>
            <a:r>
              <a:rPr lang="en-US" sz="1600" u="sng" dirty="0" smtClean="0"/>
              <a:t>Reasons </a:t>
            </a:r>
            <a:r>
              <a:rPr lang="en-US" sz="1600" u="sng" dirty="0"/>
              <a:t>for change: </a:t>
            </a:r>
          </a:p>
          <a:p>
            <a:pPr>
              <a:buFont typeface="+mj-lt"/>
              <a:buAutoNum type="arabicPeriod"/>
            </a:pPr>
            <a:r>
              <a:rPr lang="en-US" sz="1600" dirty="0"/>
              <a:t>gravity independent and easier to obtain</a:t>
            </a:r>
          </a:p>
          <a:p>
            <a:pPr>
              <a:buFont typeface="+mj-lt"/>
              <a:buAutoNum type="arabicPeriod"/>
            </a:pPr>
            <a:r>
              <a:rPr lang="en-US" sz="1600" dirty="0"/>
              <a:t>equally valid input from the pattern recognition subsystem</a:t>
            </a:r>
          </a:p>
          <a:p>
            <a:r>
              <a:rPr lang="en-US" sz="1600" dirty="0"/>
              <a:t/>
            </a:r>
            <a:br>
              <a:rPr lang="en-US" sz="1600" dirty="0"/>
            </a:br>
            <a:endParaRPr lang="en-US" sz="1600" dirty="0"/>
          </a:p>
        </p:txBody>
      </p:sp>
    </p:spTree>
    <p:extLst>
      <p:ext uri="{BB962C8B-B14F-4D97-AF65-F5344CB8AC3E}">
        <p14:creationId xmlns:p14="http://schemas.microsoft.com/office/powerpoint/2010/main" val="271374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hape 33"/>
          <p:cNvSpPr>
            <a:spLocks noGrp="1"/>
          </p:cNvSpPr>
          <p:nvPr>
            <p:ph type="title"/>
          </p:nvPr>
        </p:nvSpPr>
        <p:spPr>
          <a:xfrm>
            <a:off x="0" y="457200"/>
            <a:ext cx="8229600" cy="857250"/>
          </a:xfrm>
        </p:spPr>
        <p:txBody>
          <a:bodyPr/>
          <a:lstStyle/>
          <a:p>
            <a:pPr>
              <a:spcBef>
                <a:spcPct val="0"/>
              </a:spcBef>
            </a:pPr>
            <a:r>
              <a:rPr lang="en-US" smtClean="0"/>
              <a:t>Team members</a:t>
            </a:r>
          </a:p>
        </p:txBody>
      </p:sp>
      <p:sp>
        <p:nvSpPr>
          <p:cNvPr id="6147" name="Shape 34"/>
          <p:cNvSpPr>
            <a:spLocks noGrp="1"/>
          </p:cNvSpPr>
          <p:nvPr>
            <p:ph type="body" idx="1"/>
          </p:nvPr>
        </p:nvSpPr>
        <p:spPr>
          <a:xfrm>
            <a:off x="4785904" y="2957376"/>
            <a:ext cx="3886200" cy="588962"/>
          </a:xfrm>
        </p:spPr>
        <p:txBody>
          <a:bodyPr/>
          <a:lstStyle/>
          <a:p>
            <a:pPr algn="ctr">
              <a:spcBef>
                <a:spcPct val="0"/>
              </a:spcBef>
            </a:pPr>
            <a:r>
              <a:rPr lang="en-US" sz="1800" b="1" dirty="0" smtClean="0">
                <a:latin typeface="Geneva"/>
              </a:rPr>
              <a:t>Professor Baird </a:t>
            </a:r>
            <a:r>
              <a:rPr lang="en-US" sz="1800" b="1" dirty="0" err="1" smtClean="0">
                <a:latin typeface="Geneva"/>
              </a:rPr>
              <a:t>Soules</a:t>
            </a:r>
            <a:r>
              <a:rPr lang="en-US" sz="1800" b="1" dirty="0" smtClean="0">
                <a:latin typeface="Geneva"/>
              </a:rPr>
              <a:t> </a:t>
            </a:r>
          </a:p>
          <a:p>
            <a:pPr algn="ctr">
              <a:spcBef>
                <a:spcPct val="0"/>
              </a:spcBef>
            </a:pPr>
            <a:r>
              <a:rPr lang="en-US" sz="1600" i="1" dirty="0" smtClean="0">
                <a:latin typeface="Geneva"/>
              </a:rPr>
              <a:t>Advisor</a:t>
            </a:r>
          </a:p>
        </p:txBody>
      </p:sp>
      <p:pic>
        <p:nvPicPr>
          <p:cNvPr id="6148" name="Shape 3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229" y="1462680"/>
            <a:ext cx="1549550"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Shape 36"/>
          <p:cNvSpPr txBox="1">
            <a:spLocks noChangeArrowheads="1"/>
          </p:cNvSpPr>
          <p:nvPr/>
        </p:nvSpPr>
        <p:spPr bwMode="auto">
          <a:xfrm>
            <a:off x="5005431" y="5075233"/>
            <a:ext cx="3221037" cy="677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lgn="ctr"/>
            <a:r>
              <a:rPr lang="en-US" sz="1800" b="1" dirty="0">
                <a:solidFill>
                  <a:srgbClr val="000000"/>
                </a:solidFill>
              </a:rPr>
              <a:t>Christopher </a:t>
            </a:r>
            <a:r>
              <a:rPr lang="en-US" sz="1800" b="1" dirty="0" err="1" smtClean="0">
                <a:solidFill>
                  <a:srgbClr val="000000"/>
                </a:solidFill>
              </a:rPr>
              <a:t>Allum</a:t>
            </a:r>
            <a:endParaRPr lang="en-US" sz="1800" b="1" dirty="0">
              <a:solidFill>
                <a:srgbClr val="000000"/>
              </a:solidFill>
            </a:endParaRPr>
          </a:p>
          <a:p>
            <a:pPr algn="ctr"/>
            <a:r>
              <a:rPr lang="en-US" sz="1600" i="1" dirty="0" smtClean="0">
                <a:solidFill>
                  <a:srgbClr val="000000"/>
                </a:solidFill>
              </a:rPr>
              <a:t>CSE and EE</a:t>
            </a:r>
            <a:endParaRPr lang="en-US" sz="1600" i="1" dirty="0">
              <a:solidFill>
                <a:srgbClr val="000000"/>
              </a:solidFill>
            </a:endParaRPr>
          </a:p>
        </p:txBody>
      </p:sp>
      <p:pic>
        <p:nvPicPr>
          <p:cNvPr id="6150" name="Shape 3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7120" r="10696" b="25539"/>
          <a:stretch>
            <a:fillRect/>
          </a:stretch>
        </p:blipFill>
        <p:spPr bwMode="auto">
          <a:xfrm>
            <a:off x="5954229" y="3603624"/>
            <a:ext cx="1419710" cy="155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Shape 38"/>
          <p:cNvSpPr txBox="1">
            <a:spLocks noChangeArrowheads="1"/>
          </p:cNvSpPr>
          <p:nvPr/>
        </p:nvSpPr>
        <p:spPr bwMode="auto">
          <a:xfrm>
            <a:off x="1205412" y="2882112"/>
            <a:ext cx="274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lgn="ctr"/>
            <a:r>
              <a:rPr lang="en-US" sz="1800" b="1" dirty="0" err="1">
                <a:solidFill>
                  <a:srgbClr val="000000"/>
                </a:solidFill>
              </a:rPr>
              <a:t>Shehzeen</a:t>
            </a:r>
            <a:r>
              <a:rPr lang="en-US" sz="1800" b="1" dirty="0">
                <a:solidFill>
                  <a:srgbClr val="000000"/>
                </a:solidFill>
              </a:rPr>
              <a:t> </a:t>
            </a:r>
            <a:r>
              <a:rPr lang="en-US" sz="1800" b="1" dirty="0" err="1" smtClean="0">
                <a:solidFill>
                  <a:srgbClr val="000000"/>
                </a:solidFill>
              </a:rPr>
              <a:t>Hussain</a:t>
            </a:r>
            <a:endParaRPr lang="en-US" sz="1800" b="1" dirty="0">
              <a:solidFill>
                <a:srgbClr val="000000"/>
              </a:solidFill>
            </a:endParaRPr>
          </a:p>
          <a:p>
            <a:pPr algn="ctr"/>
            <a:r>
              <a:rPr lang="en-US" sz="1600" i="1" dirty="0" smtClean="0">
                <a:solidFill>
                  <a:srgbClr val="000000"/>
                </a:solidFill>
              </a:rPr>
              <a:t>EE</a:t>
            </a:r>
            <a:endParaRPr lang="en-US" sz="1600" i="1" dirty="0">
              <a:solidFill>
                <a:srgbClr val="000000"/>
              </a:solidFill>
            </a:endParaRPr>
          </a:p>
        </p:txBody>
      </p:sp>
      <p:sp>
        <p:nvSpPr>
          <p:cNvPr id="6152" name="Shape 39"/>
          <p:cNvSpPr txBox="1">
            <a:spLocks noChangeArrowheads="1"/>
          </p:cNvSpPr>
          <p:nvPr/>
        </p:nvSpPr>
        <p:spPr bwMode="auto">
          <a:xfrm>
            <a:off x="1284787" y="5069252"/>
            <a:ext cx="2584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lgn="ctr"/>
            <a:r>
              <a:rPr lang="en-US" sz="1800" b="1" dirty="0">
                <a:solidFill>
                  <a:srgbClr val="000000"/>
                </a:solidFill>
              </a:rPr>
              <a:t>Jeffrey </a:t>
            </a:r>
            <a:r>
              <a:rPr lang="en-US" sz="1800" b="1" dirty="0" smtClean="0">
                <a:solidFill>
                  <a:srgbClr val="000000"/>
                </a:solidFill>
              </a:rPr>
              <a:t>Maloney</a:t>
            </a:r>
          </a:p>
          <a:p>
            <a:pPr algn="ctr"/>
            <a:r>
              <a:rPr lang="en-US" sz="1600" i="1" dirty="0" smtClean="0">
                <a:solidFill>
                  <a:srgbClr val="000000"/>
                </a:solidFill>
              </a:rPr>
              <a:t>EE</a:t>
            </a:r>
            <a:endParaRPr lang="en-US" sz="1600" i="1" dirty="0">
              <a:solidFill>
                <a:srgbClr val="000000"/>
              </a:solidFill>
            </a:endParaRPr>
          </a:p>
          <a:p>
            <a:endParaRPr lang="en-US" sz="1800" dirty="0">
              <a:solidFill>
                <a:srgbClr val="000000"/>
              </a:solidFill>
            </a:endParaRPr>
          </a:p>
        </p:txBody>
      </p:sp>
      <p:pic>
        <p:nvPicPr>
          <p:cNvPr id="6153" name="Picture 10" descr="https://lh3.googleusercontent.com/zcpr2qIPmO6tUnUe3BxbthOirHhIAnE52o5YseMZFo1mL0gZpBKU9wx2x7fN_2t3EBZt6QR5xop2mBYLMr0f34PN598wUSvcda4Y_IvucIBWoCyQGscJmvXM8TETFMck9lB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2500" y="1538288"/>
            <a:ext cx="14732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2" descr="https://lh6.googleusercontent.com/WD-dcPaIho21k4kQJHmkNaY-tBnLSXFZKiF5YY_pSr1WjoBWEo2WFdmQJuNXXRh9TNq3OSCLph6wOgsOq2l5d-8nvGv-1Nx554RKgjgd2DFydQACPSBHuhB2OZymMmYv5k2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8325" y="3546338"/>
            <a:ext cx="1477375" cy="161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8686800" cy="944563"/>
          </a:xfrm>
        </p:spPr>
        <p:txBody>
          <a:bodyPr/>
          <a:lstStyle/>
          <a:p>
            <a:r>
              <a:rPr lang="en-US" dirty="0" smtClean="0"/>
              <a:t>Inertial Measurement Unit (IMU)</a:t>
            </a:r>
            <a:endParaRPr lang="en-US" dirty="0"/>
          </a:p>
        </p:txBody>
      </p:sp>
      <p:pic>
        <p:nvPicPr>
          <p:cNvPr id="2050" name="Picture 2" descr="https://lh6.googleusercontent.com/K5e1frjjlruECX-0e9k8SgrfZZ9oKQB0wnftF9Za35U2-2kWbrW0mW4XFLq3wBlI5DUalkZRgdel2kYenWSlHoLh6-iv1_zjg30fjinL9UR4uQkrcO1mn_bukqYWtt-z-tq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39175" cy="3743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1354723"/>
            <a:ext cx="5334000" cy="338554"/>
          </a:xfrm>
          <a:prstGeom prst="rect">
            <a:avLst/>
          </a:prstGeom>
          <a:noFill/>
        </p:spPr>
        <p:txBody>
          <a:bodyPr wrap="square" rtlCol="0">
            <a:spAutoFit/>
          </a:bodyPr>
          <a:lstStyle/>
          <a:p>
            <a:r>
              <a:rPr lang="en-US" sz="1600" dirty="0" smtClean="0">
                <a:solidFill>
                  <a:schemeClr val="tx1"/>
                </a:solidFill>
              </a:rPr>
              <a:t>Overview of IMU Digital Signal Processing</a:t>
            </a:r>
            <a:endParaRPr lang="en-US" sz="1600" dirty="0">
              <a:solidFill>
                <a:schemeClr val="tx1"/>
              </a:solidFill>
            </a:endParaRPr>
          </a:p>
        </p:txBody>
      </p:sp>
      <p:pic>
        <p:nvPicPr>
          <p:cNvPr id="6" name="Picture 5"/>
          <p:cNvPicPr>
            <a:picLocks noChangeAspect="1"/>
          </p:cNvPicPr>
          <p:nvPr/>
        </p:nvPicPr>
        <p:blipFill>
          <a:blip r:embed="rId3"/>
          <a:stretch>
            <a:fillRect/>
          </a:stretch>
        </p:blipFill>
        <p:spPr>
          <a:xfrm>
            <a:off x="228601" y="4191000"/>
            <a:ext cx="3268456" cy="1752599"/>
          </a:xfrm>
          <a:prstGeom prst="rect">
            <a:avLst/>
          </a:prstGeom>
        </p:spPr>
      </p:pic>
      <p:sp>
        <p:nvSpPr>
          <p:cNvPr id="3" name="Rounded Rectangle 2"/>
          <p:cNvSpPr/>
          <p:nvPr/>
        </p:nvSpPr>
        <p:spPr bwMode="auto">
          <a:xfrm>
            <a:off x="1143000" y="5067299"/>
            <a:ext cx="381000" cy="381000"/>
          </a:xfrm>
          <a:prstGeom prst="roundRect">
            <a:avLst/>
          </a:prstGeom>
          <a:noFill/>
          <a:ln w="3810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3000" b="0" i="0" u="none" strike="noStrike" cap="none" normalizeH="0" baseline="0" smtClean="0">
              <a:ln>
                <a:noFill/>
              </a:ln>
              <a:solidFill>
                <a:schemeClr val="bg1"/>
              </a:solidFill>
              <a:effectLst/>
              <a:latin typeface="Geneva" charset="0"/>
              <a:cs typeface="Arial" panose="020B0604020202020204" pitchFamily="34" charset="0"/>
            </a:endParaRPr>
          </a:p>
        </p:txBody>
      </p:sp>
    </p:spTree>
    <p:extLst>
      <p:ext uri="{BB962C8B-B14F-4D97-AF65-F5344CB8AC3E}">
        <p14:creationId xmlns:p14="http://schemas.microsoft.com/office/powerpoint/2010/main" val="202776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0"/>
            <a:ext cx="8229600" cy="1143000"/>
          </a:xfrm>
        </p:spPr>
        <p:txBody>
          <a:bodyPr/>
          <a:lstStyle/>
          <a:p>
            <a:r>
              <a:rPr lang="en-US" dirty="0" smtClean="0"/>
              <a:t>Fourth Deliverable: Pattern Recognition</a:t>
            </a:r>
            <a:endParaRPr lang="en-US" dirty="0"/>
          </a:p>
        </p:txBody>
      </p:sp>
      <p:sp>
        <p:nvSpPr>
          <p:cNvPr id="3" name="Text Placeholder 2"/>
          <p:cNvSpPr>
            <a:spLocks noGrp="1"/>
          </p:cNvSpPr>
          <p:nvPr>
            <p:ph type="body" idx="1"/>
          </p:nvPr>
        </p:nvSpPr>
        <p:spPr/>
        <p:txBody>
          <a:bodyPr/>
          <a:lstStyle/>
          <a:p>
            <a:r>
              <a:rPr lang="en-US" sz="1600" u="sng" dirty="0"/>
              <a:t>Previous Requirements:</a:t>
            </a:r>
            <a:endParaRPr lang="en-US" sz="1600" dirty="0"/>
          </a:p>
          <a:p>
            <a:pPr>
              <a:buFont typeface="Arial" panose="020B0604020202020204" pitchFamily="34" charset="0"/>
              <a:buChar char="•"/>
            </a:pPr>
            <a:r>
              <a:rPr lang="en-US" sz="1600" dirty="0"/>
              <a:t>Differentiate between six distinct hand gestures to indicate signals: left, right, forward, backward, slow down, stop.</a:t>
            </a:r>
          </a:p>
          <a:p>
            <a:pPr>
              <a:buFont typeface="Arial" panose="020B0604020202020204" pitchFamily="34" charset="0"/>
              <a:buChar char="•"/>
            </a:pPr>
            <a:r>
              <a:rPr lang="en-US" sz="1600" dirty="0"/>
              <a:t>Interface with peripherals: sensors and Bluetooth module.</a:t>
            </a:r>
          </a:p>
          <a:p>
            <a:pPr>
              <a:buFont typeface="Arial" panose="020B0604020202020204" pitchFamily="34" charset="0"/>
              <a:buChar char="•"/>
            </a:pPr>
            <a:r>
              <a:rPr lang="en-US" sz="1600" dirty="0"/>
              <a:t>Interface with SD card containing speech library corresponding to gestures</a:t>
            </a:r>
          </a:p>
          <a:p>
            <a:pPr marL="0" indent="0"/>
            <a:endParaRPr lang="en-US" sz="1600" dirty="0" smtClean="0"/>
          </a:p>
          <a:p>
            <a:pPr marL="0" indent="0"/>
            <a:r>
              <a:rPr lang="en-US" sz="1600" dirty="0"/>
              <a:t/>
            </a:r>
            <a:br>
              <a:rPr lang="en-US" sz="1600" dirty="0"/>
            </a:br>
            <a:r>
              <a:rPr lang="en-US" sz="1600" u="sng" dirty="0"/>
              <a:t>Updated Requirements:</a:t>
            </a:r>
            <a:endParaRPr lang="en-US" sz="1600" dirty="0"/>
          </a:p>
          <a:p>
            <a:pPr>
              <a:buFont typeface="Arial" panose="020B0604020202020204" pitchFamily="34" charset="0"/>
              <a:buChar char="•"/>
            </a:pPr>
            <a:r>
              <a:rPr lang="en-US" sz="1600" dirty="0"/>
              <a:t>Will also need to recognize an empty gesture.</a:t>
            </a:r>
          </a:p>
          <a:p>
            <a:pPr>
              <a:buFont typeface="Arial" panose="020B0604020202020204" pitchFamily="34" charset="0"/>
              <a:buChar char="•"/>
            </a:pPr>
            <a:r>
              <a:rPr lang="en-US" sz="1600" dirty="0"/>
              <a:t>Separating pattern recognition system from controller </a:t>
            </a:r>
            <a:r>
              <a:rPr lang="en-US" sz="1600" dirty="0" smtClean="0"/>
              <a:t>entirely</a:t>
            </a:r>
          </a:p>
          <a:p>
            <a:pPr>
              <a:buFont typeface="Arial" panose="020B0604020202020204" pitchFamily="34" charset="0"/>
              <a:buChar char="•"/>
            </a:pPr>
            <a:r>
              <a:rPr lang="en-US" sz="1600" dirty="0" smtClean="0"/>
              <a:t>Removing </a:t>
            </a:r>
            <a:r>
              <a:rPr lang="en-US" sz="1600" dirty="0"/>
              <a:t>interface with both Bluetooth and SD card.</a:t>
            </a:r>
          </a:p>
          <a:p>
            <a:endParaRPr lang="en-US" sz="1600" dirty="0"/>
          </a:p>
        </p:txBody>
      </p:sp>
    </p:spTree>
    <p:extLst>
      <p:ext uri="{BB962C8B-B14F-4D97-AF65-F5344CB8AC3E}">
        <p14:creationId xmlns:p14="http://schemas.microsoft.com/office/powerpoint/2010/main" val="3308408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229600" cy="427037"/>
          </a:xfrm>
        </p:spPr>
        <p:txBody>
          <a:bodyPr/>
          <a:lstStyle/>
          <a:p>
            <a:r>
              <a:rPr lang="en-US" dirty="0" smtClean="0"/>
              <a:t>Pattern Recognition System</a:t>
            </a:r>
            <a:endParaRPr lang="en-US" dirty="0"/>
          </a:p>
        </p:txBody>
      </p:sp>
      <p:pic>
        <p:nvPicPr>
          <p:cNvPr id="3074" name="Picture 2" descr="https://lh5.googleusercontent.com/805N94ROxNzxoUA_4VrCZvlQEkA-z1OV6VD9sxiYmViZruH9PWxjS4IQVj-lBtVkqWLQWthqkP5dTIhM6zUV2TKorM4oCaiaadTOviaL_tZC1fQckw_G2hZ0QVIrMU57Te9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724900" cy="3705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1354723"/>
            <a:ext cx="5334000" cy="338554"/>
          </a:xfrm>
          <a:prstGeom prst="rect">
            <a:avLst/>
          </a:prstGeom>
          <a:noFill/>
        </p:spPr>
        <p:txBody>
          <a:bodyPr wrap="square" rtlCol="0">
            <a:spAutoFit/>
          </a:bodyPr>
          <a:lstStyle/>
          <a:p>
            <a:r>
              <a:rPr lang="en-US" sz="1600" dirty="0" smtClean="0">
                <a:solidFill>
                  <a:schemeClr val="tx1"/>
                </a:solidFill>
              </a:rPr>
              <a:t>Overview of Pattern Recognition System</a:t>
            </a:r>
            <a:endParaRPr lang="en-US" sz="1600" dirty="0">
              <a:solidFill>
                <a:schemeClr val="tx1"/>
              </a:solidFill>
            </a:endParaRPr>
          </a:p>
        </p:txBody>
      </p:sp>
      <p:pic>
        <p:nvPicPr>
          <p:cNvPr id="6" name="Picture 5"/>
          <p:cNvPicPr>
            <a:picLocks noChangeAspect="1"/>
          </p:cNvPicPr>
          <p:nvPr/>
        </p:nvPicPr>
        <p:blipFill>
          <a:blip r:embed="rId3"/>
          <a:stretch>
            <a:fillRect/>
          </a:stretch>
        </p:blipFill>
        <p:spPr>
          <a:xfrm>
            <a:off x="152400" y="4495801"/>
            <a:ext cx="2842135" cy="1523999"/>
          </a:xfrm>
          <a:prstGeom prst="rect">
            <a:avLst/>
          </a:prstGeom>
        </p:spPr>
      </p:pic>
      <p:sp>
        <p:nvSpPr>
          <p:cNvPr id="7" name="Rounded Rectangle 6"/>
          <p:cNvSpPr/>
          <p:nvPr/>
        </p:nvSpPr>
        <p:spPr bwMode="auto">
          <a:xfrm>
            <a:off x="1057374" y="5050615"/>
            <a:ext cx="533400" cy="255104"/>
          </a:xfrm>
          <a:prstGeom prst="roundRect">
            <a:avLst/>
          </a:prstGeom>
          <a:noFill/>
          <a:ln w="3810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3000" b="0" i="0" u="none" strike="noStrike" cap="none" normalizeH="0" baseline="0" smtClean="0">
              <a:ln>
                <a:noFill/>
              </a:ln>
              <a:solidFill>
                <a:schemeClr val="bg1"/>
              </a:solidFill>
              <a:effectLst/>
              <a:latin typeface="Geneva" charset="0"/>
              <a:cs typeface="Arial" panose="020B0604020202020204" pitchFamily="34" charset="0"/>
            </a:endParaRPr>
          </a:p>
        </p:txBody>
      </p:sp>
    </p:spTree>
    <p:extLst>
      <p:ext uri="{BB962C8B-B14F-4D97-AF65-F5344CB8AC3E}">
        <p14:creationId xmlns:p14="http://schemas.microsoft.com/office/powerpoint/2010/main" val="1121871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hape 323"/>
          <p:cNvSpPr>
            <a:spLocks noGrp="1"/>
          </p:cNvSpPr>
          <p:nvPr>
            <p:ph type="title"/>
          </p:nvPr>
        </p:nvSpPr>
        <p:spPr>
          <a:xfrm>
            <a:off x="0" y="381000"/>
            <a:ext cx="8229600" cy="857250"/>
          </a:xfrm>
        </p:spPr>
        <p:txBody>
          <a:bodyPr/>
          <a:lstStyle/>
          <a:p>
            <a:pPr>
              <a:spcBef>
                <a:spcPct val="0"/>
              </a:spcBef>
            </a:pPr>
            <a:r>
              <a:rPr lang="en-US" dirty="0" smtClean="0"/>
              <a:t>The Road Ahead</a:t>
            </a:r>
          </a:p>
        </p:txBody>
      </p:sp>
      <p:sp>
        <p:nvSpPr>
          <p:cNvPr id="45059" name="Shape 324"/>
          <p:cNvSpPr>
            <a:spLocks noGrp="1"/>
          </p:cNvSpPr>
          <p:nvPr>
            <p:ph type="body" idx="1"/>
          </p:nvPr>
        </p:nvSpPr>
        <p:spPr>
          <a:xfrm>
            <a:off x="3048000" y="2743200"/>
            <a:ext cx="2362200" cy="1066800"/>
          </a:xfrm>
        </p:spPr>
        <p:txBody>
          <a:bodyPr/>
          <a:lstStyle/>
          <a:p>
            <a:pPr algn="ctr">
              <a:spcBef>
                <a:spcPct val="0"/>
              </a:spcBef>
            </a:pPr>
            <a:endParaRPr lang="en-US" dirty="0" smtClean="0"/>
          </a:p>
          <a:p>
            <a:pPr>
              <a:spcBef>
                <a:spcPct val="0"/>
              </a:spcBef>
            </a:pPr>
            <a:endParaRPr lang="en-US" dirty="0" smtClean="0"/>
          </a:p>
        </p:txBody>
      </p:sp>
      <p:pic>
        <p:nvPicPr>
          <p:cNvPr id="2" name="Picture 1"/>
          <p:cNvPicPr>
            <a:picLocks noChangeAspect="1"/>
          </p:cNvPicPr>
          <p:nvPr/>
        </p:nvPicPr>
        <p:blipFill>
          <a:blip r:embed="rId3"/>
          <a:stretch>
            <a:fillRect/>
          </a:stretch>
        </p:blipFill>
        <p:spPr>
          <a:xfrm>
            <a:off x="381000" y="1752600"/>
            <a:ext cx="8224400" cy="3567113"/>
          </a:xfrm>
          <a:prstGeom prst="rect">
            <a:avLst/>
          </a:prstGeom>
        </p:spPr>
      </p:pic>
    </p:spTree>
    <p:extLst>
      <p:ext uri="{BB962C8B-B14F-4D97-AF65-F5344CB8AC3E}">
        <p14:creationId xmlns:p14="http://schemas.microsoft.com/office/powerpoint/2010/main" val="1340390963"/>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8229600" cy="1143000"/>
          </a:xfrm>
        </p:spPr>
        <p:txBody>
          <a:bodyPr/>
          <a:lstStyle/>
          <a:p>
            <a:r>
              <a:rPr lang="en-US" sz="1600" dirty="0" smtClean="0">
                <a:solidFill>
                  <a:schemeClr val="tx1"/>
                </a:solidFill>
                <a:latin typeface="+mn-lt"/>
              </a:rPr>
              <a:t>Overall Progress</a:t>
            </a:r>
            <a:endParaRPr lang="en-US" sz="1600" dirty="0">
              <a:solidFill>
                <a:schemeClr val="tx1"/>
              </a:solidFill>
              <a:latin typeface="+mn-lt"/>
            </a:endParaRPr>
          </a:p>
        </p:txBody>
      </p:sp>
      <p:sp>
        <p:nvSpPr>
          <p:cNvPr id="5" name="TextBox 4"/>
          <p:cNvSpPr txBox="1"/>
          <p:nvPr/>
        </p:nvSpPr>
        <p:spPr>
          <a:xfrm>
            <a:off x="228600" y="1600200"/>
            <a:ext cx="4267200" cy="3785652"/>
          </a:xfrm>
          <a:prstGeom prst="rect">
            <a:avLst/>
          </a:prstGeom>
          <a:noFill/>
        </p:spPr>
        <p:txBody>
          <a:bodyPr wrap="square" rtlCol="0">
            <a:spAutoFit/>
          </a:bodyPr>
          <a:lstStyle/>
          <a:p>
            <a:r>
              <a:rPr lang="en-US" sz="1600" u="sng" dirty="0" err="1">
                <a:solidFill>
                  <a:schemeClr val="tx1"/>
                </a:solidFill>
                <a:latin typeface="+mn-lt"/>
              </a:rPr>
              <a:t>Shehzeen</a:t>
            </a:r>
            <a:r>
              <a:rPr lang="en-US" sz="1600" u="sng" dirty="0">
                <a:solidFill>
                  <a:schemeClr val="tx1"/>
                </a:solidFill>
                <a:latin typeface="+mn-lt"/>
              </a:rPr>
              <a:t> &amp; Jeff</a:t>
            </a:r>
            <a:endParaRPr lang="en-US" sz="1600" dirty="0">
              <a:solidFill>
                <a:schemeClr val="tx1"/>
              </a:solidFill>
              <a:latin typeface="+mn-lt"/>
            </a:endParaRPr>
          </a:p>
          <a:p>
            <a:pPr marL="285750" indent="-285750">
              <a:buFont typeface="Wingdings" panose="05000000000000000000" pitchFamily="2" charset="2"/>
              <a:buChar char="ü"/>
            </a:pPr>
            <a:r>
              <a:rPr lang="en-US" sz="1600" dirty="0">
                <a:solidFill>
                  <a:schemeClr val="tx1"/>
                </a:solidFill>
                <a:latin typeface="+mn-lt"/>
              </a:rPr>
              <a:t>Design EMG signal conditioning circuitry</a:t>
            </a:r>
          </a:p>
          <a:p>
            <a:pPr marL="285750" indent="-285750">
              <a:buFont typeface="Wingdings" panose="05000000000000000000" pitchFamily="2" charset="2"/>
              <a:buChar char="ü"/>
            </a:pPr>
            <a:r>
              <a:rPr lang="en-US" sz="1600" dirty="0">
                <a:solidFill>
                  <a:schemeClr val="tx1"/>
                </a:solidFill>
                <a:latin typeface="+mn-lt"/>
              </a:rPr>
              <a:t>Determine optimum position for EMG electrodes for detecting electrical signals from muscles</a:t>
            </a:r>
          </a:p>
          <a:p>
            <a:pPr marL="285750" indent="-285750">
              <a:buFont typeface="Wingdings" panose="05000000000000000000" pitchFamily="2" charset="2"/>
              <a:buChar char="ü"/>
            </a:pPr>
            <a:r>
              <a:rPr lang="en-US" sz="1600" dirty="0">
                <a:solidFill>
                  <a:schemeClr val="tx1"/>
                </a:solidFill>
                <a:latin typeface="+mn-lt"/>
              </a:rPr>
              <a:t>Filter and amplify EMG signals</a:t>
            </a:r>
          </a:p>
          <a:p>
            <a:pPr marL="285750" indent="-285750">
              <a:buFont typeface="Wingdings" panose="05000000000000000000" pitchFamily="2" charset="2"/>
              <a:buChar char="q"/>
            </a:pPr>
            <a:r>
              <a:rPr lang="en-US" sz="1600" dirty="0">
                <a:solidFill>
                  <a:schemeClr val="tx1"/>
                </a:solidFill>
                <a:latin typeface="+mn-lt"/>
              </a:rPr>
              <a:t>Calibrate sensor circuit design</a:t>
            </a:r>
          </a:p>
          <a:p>
            <a:pPr marL="285750" indent="-285750">
              <a:buFont typeface="Wingdings" panose="05000000000000000000" pitchFamily="2" charset="2"/>
              <a:buChar char="q"/>
            </a:pPr>
            <a:r>
              <a:rPr lang="en-US" sz="1600" dirty="0">
                <a:solidFill>
                  <a:schemeClr val="tx1"/>
                </a:solidFill>
                <a:latin typeface="+mn-lt"/>
              </a:rPr>
              <a:t>Design envelope detector for EMG </a:t>
            </a:r>
            <a:r>
              <a:rPr lang="en-US" sz="1600" dirty="0" smtClean="0">
                <a:solidFill>
                  <a:schemeClr val="tx1"/>
                </a:solidFill>
                <a:latin typeface="+mn-lt"/>
              </a:rPr>
              <a:t>wave shaping</a:t>
            </a:r>
            <a:endParaRPr lang="en-US" sz="1600" dirty="0">
              <a:solidFill>
                <a:schemeClr val="tx1"/>
              </a:solidFill>
              <a:latin typeface="+mn-lt"/>
            </a:endParaRPr>
          </a:p>
          <a:p>
            <a:pPr marL="285750" indent="-285750">
              <a:buFont typeface="Wingdings" panose="05000000000000000000" pitchFamily="2" charset="2"/>
              <a:buChar char="q"/>
            </a:pPr>
            <a:r>
              <a:rPr lang="en-US" sz="1600" dirty="0">
                <a:solidFill>
                  <a:schemeClr val="tx1"/>
                </a:solidFill>
                <a:latin typeface="+mn-lt"/>
              </a:rPr>
              <a:t>Sensor interface with microcontroller</a:t>
            </a:r>
          </a:p>
          <a:p>
            <a:r>
              <a:rPr lang="en-US" sz="1600" dirty="0">
                <a:solidFill>
                  <a:schemeClr val="tx1"/>
                </a:solidFill>
                <a:latin typeface="+mn-lt"/>
              </a:rPr>
              <a:t/>
            </a:r>
            <a:br>
              <a:rPr lang="en-US" sz="1600" dirty="0">
                <a:solidFill>
                  <a:schemeClr val="tx1"/>
                </a:solidFill>
                <a:latin typeface="+mn-lt"/>
              </a:rPr>
            </a:br>
            <a:r>
              <a:rPr lang="en-US" sz="1600" u="sng" dirty="0">
                <a:solidFill>
                  <a:schemeClr val="tx1"/>
                </a:solidFill>
                <a:latin typeface="+mn-lt"/>
              </a:rPr>
              <a:t>Jeff</a:t>
            </a:r>
            <a:endParaRPr lang="en-US" sz="1600" dirty="0">
              <a:solidFill>
                <a:schemeClr val="tx1"/>
              </a:solidFill>
              <a:latin typeface="+mn-lt"/>
            </a:endParaRPr>
          </a:p>
          <a:p>
            <a:pPr marL="285750" indent="-285750">
              <a:buFont typeface="Wingdings" panose="05000000000000000000" pitchFamily="2" charset="2"/>
              <a:buChar char="q"/>
            </a:pPr>
            <a:r>
              <a:rPr lang="en-US" sz="1600" dirty="0">
                <a:solidFill>
                  <a:schemeClr val="tx1"/>
                </a:solidFill>
                <a:latin typeface="+mn-lt"/>
              </a:rPr>
              <a:t>Design voltage regulation circuitry</a:t>
            </a:r>
          </a:p>
          <a:p>
            <a:endParaRPr lang="en-US" sz="1600" dirty="0">
              <a:solidFill>
                <a:schemeClr val="tx1"/>
              </a:solidFill>
              <a:latin typeface="+mn-lt"/>
            </a:endParaRPr>
          </a:p>
        </p:txBody>
      </p:sp>
      <p:sp>
        <p:nvSpPr>
          <p:cNvPr id="6" name="TextBox 5"/>
          <p:cNvSpPr txBox="1"/>
          <p:nvPr/>
        </p:nvSpPr>
        <p:spPr>
          <a:xfrm>
            <a:off x="4495800" y="1676400"/>
            <a:ext cx="4267200" cy="3539430"/>
          </a:xfrm>
          <a:prstGeom prst="rect">
            <a:avLst/>
          </a:prstGeom>
          <a:noFill/>
        </p:spPr>
        <p:txBody>
          <a:bodyPr wrap="square" rtlCol="0">
            <a:spAutoFit/>
          </a:bodyPr>
          <a:lstStyle/>
          <a:p>
            <a:r>
              <a:rPr lang="en-US" sz="1600" u="sng" dirty="0">
                <a:solidFill>
                  <a:schemeClr val="tx1"/>
                </a:solidFill>
                <a:latin typeface="+mn-lt"/>
              </a:rPr>
              <a:t>Christopher</a:t>
            </a:r>
            <a:endParaRPr lang="en-US" sz="1600" dirty="0">
              <a:solidFill>
                <a:schemeClr val="tx1"/>
              </a:solidFill>
              <a:latin typeface="+mn-lt"/>
            </a:endParaRPr>
          </a:p>
          <a:p>
            <a:pPr marL="285750" indent="-285750">
              <a:buFont typeface="Wingdings" panose="05000000000000000000" pitchFamily="2" charset="2"/>
              <a:buChar char="ü"/>
            </a:pPr>
            <a:r>
              <a:rPr lang="en-US" sz="1600" dirty="0">
                <a:solidFill>
                  <a:schemeClr val="tx1"/>
                </a:solidFill>
                <a:latin typeface="+mn-lt"/>
              </a:rPr>
              <a:t>Program a KNN pattern recognition system in C++ for the microcontroller</a:t>
            </a:r>
          </a:p>
          <a:p>
            <a:pPr marL="285750" indent="-285750">
              <a:buFont typeface="Wingdings" panose="05000000000000000000" pitchFamily="2" charset="2"/>
              <a:buChar char="ü"/>
            </a:pPr>
            <a:r>
              <a:rPr lang="en-US" sz="1600" dirty="0" smtClean="0">
                <a:solidFill>
                  <a:schemeClr val="tx1"/>
                </a:solidFill>
                <a:latin typeface="+mn-lt"/>
              </a:rPr>
              <a:t>Analyze </a:t>
            </a:r>
            <a:r>
              <a:rPr lang="en-US" sz="1600" dirty="0">
                <a:solidFill>
                  <a:schemeClr val="tx1"/>
                </a:solidFill>
                <a:latin typeface="+mn-lt"/>
              </a:rPr>
              <a:t>the IMU data to determine orientation and a velocity </a:t>
            </a:r>
            <a:r>
              <a:rPr lang="en-US" sz="1600" dirty="0" smtClean="0">
                <a:solidFill>
                  <a:schemeClr val="tx1"/>
                </a:solidFill>
                <a:latin typeface="+mn-lt"/>
              </a:rPr>
              <a:t>vector</a:t>
            </a:r>
          </a:p>
          <a:p>
            <a:pPr marL="285750" lvl="0" indent="-285750">
              <a:buFont typeface="Wingdings" panose="05000000000000000000" pitchFamily="2" charset="2"/>
              <a:buChar char="q"/>
            </a:pPr>
            <a:r>
              <a:rPr lang="en-US" sz="1600" dirty="0" smtClean="0">
                <a:solidFill>
                  <a:srgbClr val="000000"/>
                </a:solidFill>
                <a:latin typeface="Verdana"/>
              </a:rPr>
              <a:t>Interface SD card</a:t>
            </a:r>
          </a:p>
          <a:p>
            <a:pPr marL="285750" lvl="0" indent="-285750">
              <a:buFont typeface="Wingdings" panose="05000000000000000000" pitchFamily="2" charset="2"/>
              <a:buChar char="q"/>
            </a:pPr>
            <a:r>
              <a:rPr lang="en-US" sz="1600" dirty="0" smtClean="0">
                <a:solidFill>
                  <a:srgbClr val="000000"/>
                </a:solidFill>
                <a:latin typeface="Verdana"/>
              </a:rPr>
              <a:t>Record all necessary gesture data</a:t>
            </a:r>
            <a:endParaRPr lang="en-US" sz="1600" dirty="0">
              <a:solidFill>
                <a:srgbClr val="000000"/>
              </a:solidFill>
              <a:latin typeface="Verdana"/>
            </a:endParaRPr>
          </a:p>
          <a:p>
            <a:endParaRPr lang="en-US" sz="1600" dirty="0" smtClean="0">
              <a:solidFill>
                <a:schemeClr val="tx1"/>
              </a:solidFill>
              <a:latin typeface="+mn-lt"/>
            </a:endParaRPr>
          </a:p>
          <a:p>
            <a:endParaRPr lang="en-US" sz="1600" u="sng" dirty="0" smtClean="0">
              <a:solidFill>
                <a:schemeClr val="tx1"/>
              </a:solidFill>
              <a:latin typeface="+mn-lt"/>
            </a:endParaRPr>
          </a:p>
          <a:p>
            <a:r>
              <a:rPr lang="en-US" sz="1600" u="sng" dirty="0" err="1" smtClean="0">
                <a:solidFill>
                  <a:schemeClr val="tx1"/>
                </a:solidFill>
                <a:latin typeface="+mn-lt"/>
              </a:rPr>
              <a:t>Shehzeen</a:t>
            </a:r>
            <a:endParaRPr lang="en-US" sz="1600" dirty="0">
              <a:solidFill>
                <a:schemeClr val="tx1"/>
              </a:solidFill>
              <a:latin typeface="+mn-lt"/>
            </a:endParaRPr>
          </a:p>
          <a:p>
            <a:pPr marL="285750" indent="-285750">
              <a:buFont typeface="Wingdings" panose="05000000000000000000" pitchFamily="2" charset="2"/>
              <a:buChar char="q"/>
            </a:pPr>
            <a:r>
              <a:rPr lang="en-US" sz="1600" dirty="0">
                <a:solidFill>
                  <a:schemeClr val="tx1"/>
                </a:solidFill>
                <a:latin typeface="+mn-lt"/>
              </a:rPr>
              <a:t>Manage </a:t>
            </a:r>
            <a:r>
              <a:rPr lang="en-US" sz="1600" dirty="0" smtClean="0">
                <a:solidFill>
                  <a:schemeClr val="tx1"/>
                </a:solidFill>
                <a:latin typeface="+mn-lt"/>
              </a:rPr>
              <a:t>Bluetooth </a:t>
            </a:r>
            <a:r>
              <a:rPr lang="en-US" sz="1600" dirty="0">
                <a:solidFill>
                  <a:schemeClr val="tx1"/>
                </a:solidFill>
                <a:latin typeface="+mn-lt"/>
              </a:rPr>
              <a:t>link between microcontroller and </a:t>
            </a:r>
            <a:r>
              <a:rPr lang="en-US" sz="1600" dirty="0" smtClean="0">
                <a:solidFill>
                  <a:schemeClr val="tx1"/>
                </a:solidFill>
                <a:latin typeface="+mn-lt"/>
              </a:rPr>
              <a:t>commercial speaker</a:t>
            </a:r>
            <a:endParaRPr lang="en-US" sz="1600" dirty="0">
              <a:solidFill>
                <a:schemeClr val="tx1"/>
              </a:solidFill>
              <a:latin typeface="+mn-lt"/>
            </a:endParaRPr>
          </a:p>
        </p:txBody>
      </p:sp>
    </p:spTree>
    <p:extLst>
      <p:ext uri="{BB962C8B-B14F-4D97-AF65-F5344CB8AC3E}">
        <p14:creationId xmlns:p14="http://schemas.microsoft.com/office/powerpoint/2010/main" val="3053648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hape 323"/>
          <p:cNvSpPr>
            <a:spLocks noGrp="1"/>
          </p:cNvSpPr>
          <p:nvPr>
            <p:ph type="title"/>
          </p:nvPr>
        </p:nvSpPr>
        <p:spPr>
          <a:xfrm>
            <a:off x="0" y="381000"/>
            <a:ext cx="8229600" cy="857250"/>
          </a:xfrm>
        </p:spPr>
        <p:txBody>
          <a:bodyPr/>
          <a:lstStyle/>
          <a:p>
            <a:pPr>
              <a:spcBef>
                <a:spcPct val="0"/>
              </a:spcBef>
            </a:pPr>
            <a:r>
              <a:rPr lang="en-US" smtClean="0"/>
              <a:t>Questions?</a:t>
            </a:r>
          </a:p>
        </p:txBody>
      </p:sp>
      <p:sp>
        <p:nvSpPr>
          <p:cNvPr id="45059" name="Shape 324"/>
          <p:cNvSpPr>
            <a:spLocks noGrp="1"/>
          </p:cNvSpPr>
          <p:nvPr>
            <p:ph type="body" idx="1"/>
          </p:nvPr>
        </p:nvSpPr>
        <p:spPr>
          <a:xfrm>
            <a:off x="3048000" y="2743200"/>
            <a:ext cx="2362200" cy="1066800"/>
          </a:xfrm>
        </p:spPr>
        <p:txBody>
          <a:bodyPr/>
          <a:lstStyle/>
          <a:p>
            <a:pPr algn="ctr">
              <a:spcBef>
                <a:spcPct val="0"/>
              </a:spcBef>
            </a:pPr>
            <a:r>
              <a:rPr lang="en-US" smtClean="0"/>
              <a:t>Thank μ!</a:t>
            </a:r>
          </a:p>
          <a:p>
            <a:pPr>
              <a:spcBef>
                <a:spcPct val="0"/>
              </a:spcBef>
            </a:pPr>
            <a:endParaRPr lang="en-US" smtClean="0"/>
          </a:p>
        </p:txBody>
      </p:sp>
    </p:spTree>
    <p:extLst>
      <p:ext uri="{BB962C8B-B14F-4D97-AF65-F5344CB8AC3E}">
        <p14:creationId xmlns:p14="http://schemas.microsoft.com/office/powerpoint/2010/main" val="1542939107"/>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lstStyle/>
          <a:p>
            <a:r>
              <a:rPr lang="en-US" dirty="0" smtClean="0"/>
              <a:t>References</a:t>
            </a:r>
            <a:endParaRPr lang="en-US" dirty="0"/>
          </a:p>
        </p:txBody>
      </p:sp>
      <p:sp>
        <p:nvSpPr>
          <p:cNvPr id="3" name="Text Placeholder 2"/>
          <p:cNvSpPr>
            <a:spLocks noGrp="1"/>
          </p:cNvSpPr>
          <p:nvPr>
            <p:ph type="body" idx="1"/>
          </p:nvPr>
        </p:nvSpPr>
        <p:spPr>
          <a:xfrm>
            <a:off x="152400" y="1295400"/>
            <a:ext cx="8229600" cy="4967573"/>
          </a:xfrm>
        </p:spPr>
        <p:txBody>
          <a:bodyPr/>
          <a:lstStyle/>
          <a:p>
            <a:r>
              <a:rPr lang="en-US" sz="1400" dirty="0" smtClean="0"/>
              <a:t>De </a:t>
            </a:r>
            <a:r>
              <a:rPr lang="en-US" sz="1400" dirty="0"/>
              <a:t>Luca, Carlo J. "The Use of Surface Electromyography in </a:t>
            </a:r>
            <a:r>
              <a:rPr lang="en-US" sz="1400" dirty="0" err="1"/>
              <a:t>Biomechanics."</a:t>
            </a:r>
            <a:r>
              <a:rPr lang="en-US" sz="1400" i="1" dirty="0" err="1"/>
              <a:t>Journal</a:t>
            </a:r>
            <a:r>
              <a:rPr lang="en-US" sz="1400" i="1" dirty="0"/>
              <a:t> of Applied Biomechanics</a:t>
            </a:r>
            <a:r>
              <a:rPr lang="en-US" sz="1400" dirty="0"/>
              <a:t> (1997): 135-63. Human Kinetics Publisher Inc. Web. 5 Sept. 2014.</a:t>
            </a:r>
          </a:p>
          <a:p>
            <a:endParaRPr lang="en-US" sz="1400" dirty="0" smtClean="0"/>
          </a:p>
          <a:p>
            <a:r>
              <a:rPr lang="en-US" sz="1400" dirty="0" err="1" smtClean="0"/>
              <a:t>Artemiadis</a:t>
            </a:r>
            <a:r>
              <a:rPr lang="en-US" sz="1400" dirty="0"/>
              <a:t>, P.K., and K.J. </a:t>
            </a:r>
            <a:r>
              <a:rPr lang="en-US" sz="1400" dirty="0" err="1"/>
              <a:t>Kyriakopoulos</a:t>
            </a:r>
            <a:r>
              <a:rPr lang="en-US" sz="1400" dirty="0"/>
              <a:t>. “EMG-Based Control Of a Robot Arm Using Low-Dimensional </a:t>
            </a:r>
            <a:r>
              <a:rPr lang="en-US" sz="1400" dirty="0" err="1"/>
              <a:t>Embeddings</a:t>
            </a:r>
            <a:r>
              <a:rPr lang="en-US" sz="1400" dirty="0"/>
              <a:t>.” Robotics, IEEE Transactions On 26.2 (2010) : 393-398. © 2010 IEEE</a:t>
            </a:r>
          </a:p>
          <a:p>
            <a:endParaRPr lang="en-US" sz="1400" dirty="0" smtClean="0"/>
          </a:p>
          <a:p>
            <a:r>
              <a:rPr lang="en-US" sz="1400" dirty="0" err="1" smtClean="0"/>
              <a:t>Veresano</a:t>
            </a:r>
            <a:r>
              <a:rPr lang="en-US" sz="1400" dirty="0"/>
              <a:t>, Fabio. “A Guide to Using IMU (Accelerometer and Gyroscope Devices) in Embedded Applications.” </a:t>
            </a:r>
            <a:r>
              <a:rPr lang="en-US" sz="1400" i="1" dirty="0" err="1"/>
              <a:t>Starlino</a:t>
            </a:r>
            <a:r>
              <a:rPr lang="en-US" sz="1400" i="1" dirty="0"/>
              <a:t> Electronics</a:t>
            </a:r>
            <a:r>
              <a:rPr lang="en-US" sz="1400" dirty="0"/>
              <a:t>. </a:t>
            </a:r>
            <a:r>
              <a:rPr lang="en-US" sz="1400" dirty="0" err="1"/>
              <a:t>N.p</a:t>
            </a:r>
            <a:r>
              <a:rPr lang="en-US" sz="1400" dirty="0"/>
              <a:t>., </a:t>
            </a:r>
            <a:r>
              <a:rPr lang="en-US" sz="1400" dirty="0" err="1"/>
              <a:t>n.d.</a:t>
            </a:r>
            <a:r>
              <a:rPr lang="en-US" sz="1400" dirty="0"/>
              <a:t> Web.</a:t>
            </a:r>
          </a:p>
          <a:p>
            <a:endParaRPr lang="en-US" sz="1400" dirty="0" smtClean="0"/>
          </a:p>
          <a:p>
            <a:r>
              <a:rPr lang="en-US" sz="1400" dirty="0" smtClean="0"/>
              <a:t>Sachs</a:t>
            </a:r>
            <a:r>
              <a:rPr lang="en-US" sz="1400" dirty="0"/>
              <a:t>, David. "Sensor Fusion on Android Devices: A Revolution in Motion Processing." </a:t>
            </a:r>
            <a:r>
              <a:rPr lang="en-US" sz="1400" i="1" dirty="0"/>
              <a:t>YouTube</a:t>
            </a:r>
            <a:r>
              <a:rPr lang="en-US" sz="1400" dirty="0"/>
              <a:t>. YouTube, </a:t>
            </a:r>
            <a:r>
              <a:rPr lang="en-US" sz="1400" dirty="0" err="1"/>
              <a:t>n.d.</a:t>
            </a:r>
            <a:r>
              <a:rPr lang="en-US" sz="1400" dirty="0"/>
              <a:t> Web. 01 Oct. 2014.</a:t>
            </a:r>
            <a:endParaRPr lang="en-US" sz="1400" dirty="0" smtClean="0"/>
          </a:p>
        </p:txBody>
      </p:sp>
    </p:spTree>
    <p:extLst>
      <p:ext uri="{BB962C8B-B14F-4D97-AF65-F5344CB8AC3E}">
        <p14:creationId xmlns:p14="http://schemas.microsoft.com/office/powerpoint/2010/main" val="1291061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hape 323"/>
          <p:cNvSpPr>
            <a:spLocks noGrp="1"/>
          </p:cNvSpPr>
          <p:nvPr>
            <p:ph type="title"/>
          </p:nvPr>
        </p:nvSpPr>
        <p:spPr>
          <a:xfrm>
            <a:off x="0" y="381000"/>
            <a:ext cx="8229600" cy="857250"/>
          </a:xfrm>
        </p:spPr>
        <p:txBody>
          <a:bodyPr/>
          <a:lstStyle/>
          <a:p>
            <a:pPr>
              <a:spcBef>
                <a:spcPct val="0"/>
              </a:spcBef>
            </a:pPr>
            <a:r>
              <a:rPr lang="en-US" dirty="0" smtClean="0"/>
              <a:t>Re-Introduction</a:t>
            </a:r>
          </a:p>
        </p:txBody>
      </p:sp>
      <p:sp>
        <p:nvSpPr>
          <p:cNvPr id="45059" name="Shape 324"/>
          <p:cNvSpPr>
            <a:spLocks noGrp="1"/>
          </p:cNvSpPr>
          <p:nvPr>
            <p:ph type="body" idx="1"/>
          </p:nvPr>
        </p:nvSpPr>
        <p:spPr>
          <a:xfrm>
            <a:off x="228600" y="1447800"/>
            <a:ext cx="8686800" cy="4648200"/>
          </a:xfrm>
        </p:spPr>
        <p:txBody>
          <a:bodyPr/>
          <a:lstStyle/>
          <a:p>
            <a:r>
              <a:rPr lang="en-US" sz="1400" dirty="0" smtClean="0"/>
              <a:t>A wearable device to detect arm signals and relay information to a vehicle operator via recognizable pre-recorded voice commands</a:t>
            </a:r>
          </a:p>
          <a:p>
            <a:endParaRPr lang="en-US" sz="1400" dirty="0" smtClean="0"/>
          </a:p>
          <a:p>
            <a:r>
              <a:rPr lang="en-US" sz="1400" dirty="0" smtClean="0"/>
              <a:t>Such a system should:</a:t>
            </a:r>
          </a:p>
          <a:p>
            <a:pPr>
              <a:buFont typeface="Arial" panose="020B0604020202020204" pitchFamily="34" charset="0"/>
              <a:buChar char="•"/>
            </a:pPr>
            <a:r>
              <a:rPr lang="en-US" sz="1400" dirty="0" smtClean="0"/>
              <a:t>Be portable and weigh under 5 pounds</a:t>
            </a:r>
          </a:p>
          <a:p>
            <a:pPr>
              <a:buFont typeface="Arial" panose="020B0604020202020204" pitchFamily="34" charset="0"/>
              <a:buChar char="•"/>
            </a:pPr>
            <a:r>
              <a:rPr lang="en-US" sz="1400" dirty="0" smtClean="0"/>
              <a:t>Wireless communication within at least 10 meters</a:t>
            </a:r>
          </a:p>
          <a:p>
            <a:pPr>
              <a:buFont typeface="Arial" panose="020B0604020202020204" pitchFamily="34" charset="0"/>
              <a:buChar char="•"/>
            </a:pPr>
            <a:r>
              <a:rPr lang="en-US" sz="1400" dirty="0" smtClean="0"/>
              <a:t>Work in low light levels</a:t>
            </a:r>
          </a:p>
          <a:p>
            <a:pPr>
              <a:buFont typeface="Arial" panose="020B0604020202020204" pitchFamily="34" charset="0"/>
              <a:buChar char="•"/>
            </a:pPr>
            <a:r>
              <a:rPr lang="en-US" sz="1400" dirty="0" smtClean="0"/>
              <a:t>Work in high noise areas</a:t>
            </a:r>
          </a:p>
          <a:p>
            <a:pPr>
              <a:buFont typeface="Arial" panose="020B0604020202020204" pitchFamily="34" charset="0"/>
              <a:buChar char="•"/>
            </a:pPr>
            <a:r>
              <a:rPr lang="en-US" sz="1400" dirty="0" smtClean="0"/>
              <a:t>Implement existing hand signals</a:t>
            </a:r>
          </a:p>
          <a:p>
            <a:pPr>
              <a:buFont typeface="Arial" panose="020B0604020202020204" pitchFamily="34" charset="0"/>
              <a:buChar char="•"/>
            </a:pPr>
            <a:r>
              <a:rPr lang="en-US" sz="1400" dirty="0" smtClean="0"/>
              <a:t>Be intuitive and easy to use</a:t>
            </a:r>
          </a:p>
          <a:p>
            <a:r>
              <a:rPr lang="en-US" sz="1400" dirty="0" smtClean="0"/>
              <a:t/>
            </a:r>
            <a:br>
              <a:rPr lang="en-US" sz="1400" dirty="0" smtClean="0"/>
            </a:br>
            <a:r>
              <a:rPr lang="en-US" sz="1400" dirty="0" smtClean="0"/>
              <a:t/>
            </a:r>
            <a:br>
              <a:rPr lang="en-US" sz="1400" dirty="0" smtClean="0"/>
            </a:br>
            <a:r>
              <a:rPr lang="en-US" sz="1400" dirty="0" smtClean="0"/>
              <a:t> </a:t>
            </a:r>
          </a:p>
        </p:txBody>
      </p:sp>
      <p:pic>
        <p:nvPicPr>
          <p:cNvPr id="5" name="Picture 4"/>
          <p:cNvPicPr>
            <a:picLocks noChangeAspect="1"/>
          </p:cNvPicPr>
          <p:nvPr/>
        </p:nvPicPr>
        <p:blipFill>
          <a:blip r:embed="rId3"/>
          <a:stretch>
            <a:fillRect/>
          </a:stretch>
        </p:blipFill>
        <p:spPr>
          <a:xfrm>
            <a:off x="4962218" y="2614766"/>
            <a:ext cx="2152650" cy="1095375"/>
          </a:xfrm>
          <a:prstGeom prst="rect">
            <a:avLst/>
          </a:prstGeom>
        </p:spPr>
      </p:pic>
      <p:pic>
        <p:nvPicPr>
          <p:cNvPr id="6" name="Picture 5"/>
          <p:cNvPicPr>
            <a:picLocks noChangeAspect="1"/>
          </p:cNvPicPr>
          <p:nvPr/>
        </p:nvPicPr>
        <p:blipFill>
          <a:blip r:embed="rId4"/>
          <a:stretch>
            <a:fillRect/>
          </a:stretch>
        </p:blipFill>
        <p:spPr>
          <a:xfrm>
            <a:off x="7620000" y="2945836"/>
            <a:ext cx="1466850" cy="914400"/>
          </a:xfrm>
          <a:prstGeom prst="rect">
            <a:avLst/>
          </a:prstGeom>
        </p:spPr>
      </p:pic>
      <p:pic>
        <p:nvPicPr>
          <p:cNvPr id="7" name="Picture 6"/>
          <p:cNvPicPr>
            <a:picLocks noChangeAspect="1"/>
          </p:cNvPicPr>
          <p:nvPr/>
        </p:nvPicPr>
        <p:blipFill>
          <a:blip r:embed="rId5"/>
          <a:stretch>
            <a:fillRect/>
          </a:stretch>
        </p:blipFill>
        <p:spPr>
          <a:xfrm>
            <a:off x="7114868" y="3919691"/>
            <a:ext cx="1790700" cy="1514475"/>
          </a:xfrm>
          <a:prstGeom prst="rect">
            <a:avLst/>
          </a:prstGeom>
        </p:spPr>
      </p:pic>
      <p:pic>
        <p:nvPicPr>
          <p:cNvPr id="8" name="Picture 7"/>
          <p:cNvPicPr>
            <a:picLocks noChangeAspect="1"/>
          </p:cNvPicPr>
          <p:nvPr/>
        </p:nvPicPr>
        <p:blipFill>
          <a:blip r:embed="rId6"/>
          <a:stretch>
            <a:fillRect/>
          </a:stretch>
        </p:blipFill>
        <p:spPr>
          <a:xfrm>
            <a:off x="4186699" y="3710141"/>
            <a:ext cx="2952750" cy="1790700"/>
          </a:xfrm>
          <a:prstGeom prst="rect">
            <a:avLst/>
          </a:prstGeom>
        </p:spPr>
      </p:pic>
      <p:pic>
        <p:nvPicPr>
          <p:cNvPr id="9" name="Picture 8"/>
          <p:cNvPicPr>
            <a:picLocks noChangeAspect="1"/>
          </p:cNvPicPr>
          <p:nvPr/>
        </p:nvPicPr>
        <p:blipFill>
          <a:blip r:embed="rId7"/>
          <a:stretch>
            <a:fillRect/>
          </a:stretch>
        </p:blipFill>
        <p:spPr>
          <a:xfrm>
            <a:off x="2368806" y="4038600"/>
            <a:ext cx="1743075" cy="1676400"/>
          </a:xfrm>
          <a:prstGeom prst="rect">
            <a:avLst/>
          </a:prstGeom>
        </p:spPr>
      </p:pic>
      <p:pic>
        <p:nvPicPr>
          <p:cNvPr id="10" name="Picture 9"/>
          <p:cNvPicPr>
            <a:picLocks noChangeAspect="1"/>
          </p:cNvPicPr>
          <p:nvPr/>
        </p:nvPicPr>
        <p:blipFill>
          <a:blip r:embed="rId8"/>
          <a:stretch>
            <a:fillRect/>
          </a:stretch>
        </p:blipFill>
        <p:spPr>
          <a:xfrm>
            <a:off x="4933950" y="5569820"/>
            <a:ext cx="3295650" cy="457200"/>
          </a:xfrm>
          <a:prstGeom prst="rect">
            <a:avLst/>
          </a:prstGeom>
        </p:spPr>
      </p:pic>
    </p:spTree>
    <p:extLst>
      <p:ext uri="{BB962C8B-B14F-4D97-AF65-F5344CB8AC3E}">
        <p14:creationId xmlns:p14="http://schemas.microsoft.com/office/powerpoint/2010/main" val="1707984979"/>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229600" cy="914400"/>
          </a:xfrm>
        </p:spPr>
        <p:txBody>
          <a:bodyPr/>
          <a:lstStyle/>
          <a:p>
            <a:r>
              <a:rPr lang="en-US" dirty="0" smtClean="0"/>
              <a:t>MDR Deliverables </a:t>
            </a:r>
            <a:endParaRPr lang="en-US" dirty="0"/>
          </a:p>
        </p:txBody>
      </p:sp>
      <p:sp>
        <p:nvSpPr>
          <p:cNvPr id="3" name="Text Placeholder 2"/>
          <p:cNvSpPr>
            <a:spLocks noGrp="1"/>
          </p:cNvSpPr>
          <p:nvPr>
            <p:ph type="body" idx="1"/>
          </p:nvPr>
        </p:nvSpPr>
        <p:spPr>
          <a:xfrm>
            <a:off x="457200" y="1600201"/>
            <a:ext cx="8229600" cy="1295399"/>
          </a:xfrm>
        </p:spPr>
        <p:txBody>
          <a:bodyPr/>
          <a:lstStyle/>
          <a:p>
            <a:pPr>
              <a:buFont typeface="+mj-lt"/>
              <a:buAutoNum type="arabicPeriod"/>
            </a:pPr>
            <a:r>
              <a:rPr lang="en-US" sz="1600" dirty="0"/>
              <a:t>Working analog circuit implementation for measuring muscle </a:t>
            </a:r>
            <a:r>
              <a:rPr lang="en-US" sz="1600" dirty="0" smtClean="0"/>
              <a:t>activity data</a:t>
            </a:r>
            <a:endParaRPr lang="en-US" sz="1600" dirty="0"/>
          </a:p>
          <a:p>
            <a:pPr>
              <a:buFont typeface="+mj-lt"/>
              <a:buAutoNum type="arabicPeriod"/>
            </a:pPr>
            <a:r>
              <a:rPr lang="en-US" sz="1600" dirty="0"/>
              <a:t>Program to show waveform of EMG signals using the processor</a:t>
            </a:r>
          </a:p>
          <a:p>
            <a:pPr>
              <a:buFont typeface="+mj-lt"/>
              <a:buAutoNum type="arabicPeriod"/>
            </a:pPr>
            <a:r>
              <a:rPr lang="en-US" sz="1600" dirty="0"/>
              <a:t>Program to show simplified digital data from the IMU for different gestures</a:t>
            </a:r>
          </a:p>
          <a:p>
            <a:pPr>
              <a:buFont typeface="+mj-lt"/>
              <a:buAutoNum type="arabicPeriod"/>
            </a:pPr>
            <a:r>
              <a:rPr lang="en-US" sz="1600" dirty="0"/>
              <a:t>Basic pattern recognition </a:t>
            </a:r>
            <a:r>
              <a:rPr lang="en-US" sz="1600" dirty="0" smtClean="0"/>
              <a:t>program</a:t>
            </a:r>
            <a:endParaRPr lang="en-US" sz="1600" dirty="0"/>
          </a:p>
        </p:txBody>
      </p:sp>
      <p:pic>
        <p:nvPicPr>
          <p:cNvPr id="23" name="Shape 31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588" y="3733800"/>
            <a:ext cx="199866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Shape 31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7941" t="13129" r="2933" b="7918"/>
          <a:stretch>
            <a:fillRect/>
          </a:stretch>
        </p:blipFill>
        <p:spPr bwMode="auto">
          <a:xfrm>
            <a:off x="5991788" y="3505200"/>
            <a:ext cx="2306638"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hape 314"/>
          <p:cNvSpPr>
            <a:spLocks noChangeArrowheads="1"/>
          </p:cNvSpPr>
          <p:nvPr/>
        </p:nvSpPr>
        <p:spPr bwMode="auto">
          <a:xfrm rot="5400000">
            <a:off x="2134957" y="3891756"/>
            <a:ext cx="954088" cy="800100"/>
          </a:xfrm>
          <a:prstGeom prst="triangle">
            <a:avLst>
              <a:gd name="adj" fmla="val 50000"/>
            </a:avLst>
          </a:prstGeom>
          <a:solidFill>
            <a:srgbClr val="FFFFFF"/>
          </a:solidFill>
          <a:ln w="19050">
            <a:solidFill>
              <a:schemeClr val="tx2"/>
            </a:solidFill>
            <a:round/>
            <a:headEnd/>
            <a:tailEnd/>
          </a:ln>
        </p:spPr>
        <p:txBody>
          <a:bodyPr lIns="91425" tIns="91425" rIns="91425" bIns="91425" anchor="ctr"/>
          <a:lstStyle>
            <a:defPPr>
              <a:defRPr lang="en-GB"/>
            </a:defPPr>
            <a:lvl1pPr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5pPr>
            <a:lvl6pPr marL="2286000" algn="l" defTabSz="914400" rtl="0" eaLnBrk="1" latinLnBrk="0" hangingPunct="1">
              <a:defRPr sz="3000" kern="1200">
                <a:solidFill>
                  <a:schemeClr val="bg1"/>
                </a:solidFill>
                <a:latin typeface="Geneva" charset="0"/>
                <a:ea typeface="Microsoft YaHei" panose="020B0503020204020204" pitchFamily="34" charset="-122"/>
                <a:cs typeface="+mn-cs"/>
              </a:defRPr>
            </a:lvl6pPr>
            <a:lvl7pPr marL="2743200" algn="l" defTabSz="914400" rtl="0" eaLnBrk="1" latinLnBrk="0" hangingPunct="1">
              <a:defRPr sz="3000" kern="1200">
                <a:solidFill>
                  <a:schemeClr val="bg1"/>
                </a:solidFill>
                <a:latin typeface="Geneva" charset="0"/>
                <a:ea typeface="Microsoft YaHei" panose="020B0503020204020204" pitchFamily="34" charset="-122"/>
                <a:cs typeface="+mn-cs"/>
              </a:defRPr>
            </a:lvl7pPr>
            <a:lvl8pPr marL="3200400" algn="l" defTabSz="914400" rtl="0" eaLnBrk="1" latinLnBrk="0" hangingPunct="1">
              <a:defRPr sz="3000" kern="1200">
                <a:solidFill>
                  <a:schemeClr val="bg1"/>
                </a:solidFill>
                <a:latin typeface="Geneva" charset="0"/>
                <a:ea typeface="Microsoft YaHei" panose="020B0503020204020204" pitchFamily="34" charset="-122"/>
                <a:cs typeface="+mn-cs"/>
              </a:defRPr>
            </a:lvl8pPr>
            <a:lvl9pPr marL="3657600" algn="l" defTabSz="914400" rtl="0" eaLnBrk="1" latinLnBrk="0" hangingPunct="1">
              <a:defRPr sz="3000" kern="1200">
                <a:solidFill>
                  <a:schemeClr val="bg1"/>
                </a:solidFill>
                <a:latin typeface="Geneva" charset="0"/>
                <a:ea typeface="Microsoft YaHei" panose="020B0503020204020204" pitchFamily="34" charset="-122"/>
                <a:cs typeface="+mn-cs"/>
              </a:defRPr>
            </a:lvl9pPr>
          </a:lstStyle>
          <a:p>
            <a:endParaRPr lang="en-US"/>
          </a:p>
        </p:txBody>
      </p:sp>
      <p:sp>
        <p:nvSpPr>
          <p:cNvPr id="26" name="Shape 315"/>
          <p:cNvSpPr txBox="1">
            <a:spLocks noChangeArrowheads="1"/>
          </p:cNvSpPr>
          <p:nvPr/>
        </p:nvSpPr>
        <p:spPr bwMode="auto">
          <a:xfrm>
            <a:off x="2438963" y="5103812"/>
            <a:ext cx="10541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defPPr>
              <a:defRPr lang="en-GB"/>
            </a:defPPr>
            <a:lvl1pPr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5pPr>
            <a:lvl6pPr marL="2286000" algn="l" defTabSz="914400" rtl="0" eaLnBrk="1" latinLnBrk="0" hangingPunct="1">
              <a:defRPr sz="3000" kern="1200">
                <a:solidFill>
                  <a:schemeClr val="bg1"/>
                </a:solidFill>
                <a:latin typeface="Geneva" charset="0"/>
                <a:ea typeface="Microsoft YaHei" panose="020B0503020204020204" pitchFamily="34" charset="-122"/>
                <a:cs typeface="+mn-cs"/>
              </a:defRPr>
            </a:lvl6pPr>
            <a:lvl7pPr marL="2743200" algn="l" defTabSz="914400" rtl="0" eaLnBrk="1" latinLnBrk="0" hangingPunct="1">
              <a:defRPr sz="3000" kern="1200">
                <a:solidFill>
                  <a:schemeClr val="bg1"/>
                </a:solidFill>
                <a:latin typeface="Geneva" charset="0"/>
                <a:ea typeface="Microsoft YaHei" panose="020B0503020204020204" pitchFamily="34" charset="-122"/>
                <a:cs typeface="+mn-cs"/>
              </a:defRPr>
            </a:lvl7pPr>
            <a:lvl8pPr marL="3200400" algn="l" defTabSz="914400" rtl="0" eaLnBrk="1" latinLnBrk="0" hangingPunct="1">
              <a:defRPr sz="3000" kern="1200">
                <a:solidFill>
                  <a:schemeClr val="bg1"/>
                </a:solidFill>
                <a:latin typeface="Geneva" charset="0"/>
                <a:ea typeface="Microsoft YaHei" panose="020B0503020204020204" pitchFamily="34" charset="-122"/>
                <a:cs typeface="+mn-cs"/>
              </a:defRPr>
            </a:lvl8pPr>
            <a:lvl9pPr marL="3657600" algn="l" defTabSz="914400" rtl="0" eaLnBrk="1" latinLnBrk="0" hangingPunct="1">
              <a:defRPr sz="3000" kern="1200">
                <a:solidFill>
                  <a:schemeClr val="bg1"/>
                </a:solidFill>
                <a:latin typeface="Geneva" charset="0"/>
                <a:ea typeface="Microsoft YaHei" panose="020B0503020204020204" pitchFamily="34" charset="-122"/>
                <a:cs typeface="+mn-cs"/>
              </a:defRPr>
            </a:lvl9pPr>
          </a:lstStyle>
          <a:p>
            <a:r>
              <a:rPr lang="en-US" dirty="0"/>
              <a:t>Circuitry</a:t>
            </a:r>
          </a:p>
        </p:txBody>
      </p:sp>
      <p:cxnSp>
        <p:nvCxnSpPr>
          <p:cNvPr id="27" name="Shape 316"/>
          <p:cNvCxnSpPr>
            <a:cxnSpLocks noChangeShapeType="1"/>
            <a:stCxn id="41" idx="3"/>
            <a:endCxn id="25" idx="3"/>
          </p:cNvCxnSpPr>
          <p:nvPr/>
        </p:nvCxnSpPr>
        <p:spPr bwMode="auto">
          <a:xfrm>
            <a:off x="1721414" y="4273257"/>
            <a:ext cx="490537" cy="18549"/>
          </a:xfrm>
          <a:prstGeom prst="straightConnector1">
            <a:avLst/>
          </a:prstGeom>
          <a:noFill/>
          <a:ln w="19050">
            <a:solidFill>
              <a:schemeClr val="tx2"/>
            </a:solidFill>
            <a:round/>
            <a:headEnd type="none" w="lg" len="lg"/>
            <a:tailEnd type="triangle" w="lg" len="lg"/>
          </a:ln>
          <a:extLst>
            <a:ext uri="{909E8E84-426E-40DD-AFC4-6F175D3DCCD1}">
              <a14:hiddenFill xmlns:a14="http://schemas.microsoft.com/office/drawing/2010/main">
                <a:noFill/>
              </a14:hiddenFill>
            </a:ext>
          </a:extLst>
        </p:spPr>
      </p:cxnSp>
      <p:cxnSp>
        <p:nvCxnSpPr>
          <p:cNvPr id="28" name="Shape 317"/>
          <p:cNvCxnSpPr>
            <a:cxnSpLocks noChangeShapeType="1"/>
            <a:stCxn id="25" idx="0"/>
            <a:endCxn id="23" idx="1"/>
          </p:cNvCxnSpPr>
          <p:nvPr/>
        </p:nvCxnSpPr>
        <p:spPr bwMode="auto">
          <a:xfrm>
            <a:off x="3012051" y="4292600"/>
            <a:ext cx="490537" cy="4762"/>
          </a:xfrm>
          <a:prstGeom prst="straightConnector1">
            <a:avLst/>
          </a:prstGeom>
          <a:noFill/>
          <a:ln w="19050">
            <a:solidFill>
              <a:schemeClr val="tx2"/>
            </a:solidFill>
            <a:round/>
            <a:headEnd type="none" w="lg" len="lg"/>
            <a:tailEnd type="triangle" w="lg" len="lg"/>
          </a:ln>
          <a:extLst>
            <a:ext uri="{909E8E84-426E-40DD-AFC4-6F175D3DCCD1}">
              <a14:hiddenFill xmlns:a14="http://schemas.microsoft.com/office/drawing/2010/main">
                <a:noFill/>
              </a14:hiddenFill>
            </a:ext>
          </a:extLst>
        </p:spPr>
      </p:cxnSp>
      <p:cxnSp>
        <p:nvCxnSpPr>
          <p:cNvPr id="29" name="Shape 318"/>
          <p:cNvCxnSpPr>
            <a:cxnSpLocks noChangeShapeType="1"/>
            <a:stCxn id="23" idx="3"/>
            <a:endCxn id="24" idx="3"/>
          </p:cNvCxnSpPr>
          <p:nvPr/>
        </p:nvCxnSpPr>
        <p:spPr bwMode="auto">
          <a:xfrm>
            <a:off x="5501251" y="4297362"/>
            <a:ext cx="490537" cy="4763"/>
          </a:xfrm>
          <a:prstGeom prst="straightConnector1">
            <a:avLst/>
          </a:prstGeom>
          <a:noFill/>
          <a:ln w="19050">
            <a:solidFill>
              <a:schemeClr val="tx2"/>
            </a:solidFill>
            <a:round/>
            <a:headEnd type="none" w="lg" len="lg"/>
            <a:tailEnd type="triangle" w="lg" len="lg"/>
          </a:ln>
          <a:extLst>
            <a:ext uri="{909E8E84-426E-40DD-AFC4-6F175D3DCCD1}">
              <a14:hiddenFill xmlns:a14="http://schemas.microsoft.com/office/drawing/2010/main">
                <a:noFill/>
              </a14:hiddenFill>
            </a:ext>
          </a:extLst>
        </p:spPr>
      </p:cxnSp>
      <p:pic>
        <p:nvPicPr>
          <p:cNvPr id="30" name="Picture 29" descr="https://cdn.sparkfun.com/assets/parts/7/3/7/6/11486-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0177" y="5105205"/>
            <a:ext cx="96678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hape 317"/>
          <p:cNvCxnSpPr>
            <a:cxnSpLocks noChangeShapeType="1"/>
          </p:cNvCxnSpPr>
          <p:nvPr/>
        </p:nvCxnSpPr>
        <p:spPr bwMode="auto">
          <a:xfrm flipV="1">
            <a:off x="2740588" y="4657725"/>
            <a:ext cx="806450" cy="666750"/>
          </a:xfrm>
          <a:prstGeom prst="straightConnector1">
            <a:avLst/>
          </a:prstGeom>
          <a:noFill/>
          <a:ln w="19050">
            <a:solidFill>
              <a:schemeClr val="tx2"/>
            </a:solidFill>
            <a:round/>
            <a:headEnd type="none" w="lg" len="lg"/>
            <a:tailEnd type="triangle" w="lg" len="lg"/>
          </a:ln>
          <a:extLst>
            <a:ext uri="{909E8E84-426E-40DD-AFC4-6F175D3DCCD1}">
              <a14:hiddenFill xmlns:a14="http://schemas.microsoft.com/office/drawing/2010/main">
                <a:noFill/>
              </a14:hiddenFill>
            </a:ext>
          </a:extLst>
        </p:spPr>
      </p:cxnSp>
      <p:sp>
        <p:nvSpPr>
          <p:cNvPr id="34" name="TextBox 16"/>
          <p:cNvSpPr txBox="1"/>
          <p:nvPr/>
        </p:nvSpPr>
        <p:spPr>
          <a:xfrm>
            <a:off x="3556186" y="5452871"/>
            <a:ext cx="2214191" cy="253916"/>
          </a:xfrm>
          <a:prstGeom prst="rect">
            <a:avLst/>
          </a:prstGeom>
          <a:noFill/>
        </p:spPr>
        <p:txBody>
          <a:bodyPr wrap="square" rtlCol="0">
            <a:spAutoFit/>
          </a:bodyPr>
          <a:lstStyle>
            <a:defPPr>
              <a:defRPr lang="en-GB"/>
            </a:defPPr>
            <a:lvl1pPr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5pPr>
            <a:lvl6pPr marL="2286000" algn="l" defTabSz="914400" rtl="0" eaLnBrk="1" latinLnBrk="0" hangingPunct="1">
              <a:defRPr sz="3000" kern="1200">
                <a:solidFill>
                  <a:schemeClr val="bg1"/>
                </a:solidFill>
                <a:latin typeface="Geneva" charset="0"/>
                <a:ea typeface="Microsoft YaHei" panose="020B0503020204020204" pitchFamily="34" charset="-122"/>
                <a:cs typeface="+mn-cs"/>
              </a:defRPr>
            </a:lvl6pPr>
            <a:lvl7pPr marL="2743200" algn="l" defTabSz="914400" rtl="0" eaLnBrk="1" latinLnBrk="0" hangingPunct="1">
              <a:defRPr sz="3000" kern="1200">
                <a:solidFill>
                  <a:schemeClr val="bg1"/>
                </a:solidFill>
                <a:latin typeface="Geneva" charset="0"/>
                <a:ea typeface="Microsoft YaHei" panose="020B0503020204020204" pitchFamily="34" charset="-122"/>
                <a:cs typeface="+mn-cs"/>
              </a:defRPr>
            </a:lvl7pPr>
            <a:lvl8pPr marL="3200400" algn="l" defTabSz="914400" rtl="0" eaLnBrk="1" latinLnBrk="0" hangingPunct="1">
              <a:defRPr sz="3000" kern="1200">
                <a:solidFill>
                  <a:schemeClr val="bg1"/>
                </a:solidFill>
                <a:latin typeface="Geneva" charset="0"/>
                <a:ea typeface="Microsoft YaHei" panose="020B0503020204020204" pitchFamily="34" charset="-122"/>
                <a:cs typeface="+mn-cs"/>
              </a:defRPr>
            </a:lvl8pPr>
            <a:lvl9pPr marL="3657600" algn="l" defTabSz="914400" rtl="0" eaLnBrk="1" latinLnBrk="0" hangingPunct="1">
              <a:defRPr sz="3000" kern="1200">
                <a:solidFill>
                  <a:schemeClr val="bg1"/>
                </a:solidFill>
                <a:latin typeface="Geneva" charset="0"/>
                <a:ea typeface="Microsoft YaHei" panose="020B0503020204020204" pitchFamily="34" charset="-122"/>
                <a:cs typeface="+mn-cs"/>
              </a:defRPr>
            </a:lvl9pPr>
          </a:lstStyle>
          <a:p>
            <a:r>
              <a:rPr lang="en-US" sz="1050" dirty="0" smtClean="0">
                <a:solidFill>
                  <a:schemeClr val="tx1"/>
                </a:solidFill>
              </a:rPr>
              <a:t>Fig 11: Deliverable Components </a:t>
            </a:r>
            <a:endParaRPr lang="en-US" sz="1050" dirty="0">
              <a:solidFill>
                <a:schemeClr val="tx1"/>
              </a:solidFill>
            </a:endParaRPr>
          </a:p>
        </p:txBody>
      </p:sp>
      <p:grpSp>
        <p:nvGrpSpPr>
          <p:cNvPr id="35" name="Group 34"/>
          <p:cNvGrpSpPr/>
          <p:nvPr/>
        </p:nvGrpSpPr>
        <p:grpSpPr>
          <a:xfrm>
            <a:off x="391925" y="3670205"/>
            <a:ext cx="1329489" cy="1206103"/>
            <a:chOff x="4343400" y="1499549"/>
            <a:chExt cx="1614619" cy="1591072"/>
          </a:xfrm>
        </p:grpSpPr>
        <p:grpSp>
          <p:nvGrpSpPr>
            <p:cNvPr id="36" name="Group 35"/>
            <p:cNvGrpSpPr/>
            <p:nvPr/>
          </p:nvGrpSpPr>
          <p:grpSpPr>
            <a:xfrm>
              <a:off x="4343400" y="1499549"/>
              <a:ext cx="1614619" cy="1591072"/>
              <a:chOff x="6698989" y="2724349"/>
              <a:chExt cx="1614619" cy="1591072"/>
            </a:xfrm>
          </p:grpSpPr>
          <p:pic>
            <p:nvPicPr>
              <p:cNvPr id="41" name="Picture 40" descr="White arm band for sports sweat [3pairs]"/>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14167" y1="42283" x2="15833" y2="10571"/>
                            <a14:foregroundMark x1="71875" y1="76744" x2="86042" y2="86258"/>
                            <a14:foregroundMark x1="76667" y1="98097" x2="94167" y2="82241"/>
                            <a14:backgroundMark x1="50833" y1="45032" x2="99167" y2="16490"/>
                            <a14:backgroundMark x1="92292" y1="97674" x2="98750" y2="92178"/>
                            <a14:backgroundMark x1="5625" y1="69556" x2="32500" y2="94503"/>
                            <a14:backgroundMark x1="4375" y1="6765" x2="9167" y2="15856"/>
                            <a14:backgroundMark x1="84375" y1="97674" x2="81667" y2="99366"/>
                          </a14:backgroundRemoval>
                        </a14:imgEffect>
                      </a14:imgLayer>
                    </a14:imgProps>
                  </a:ext>
                  <a:ext uri="{28A0092B-C50C-407E-A947-70E740481C1C}">
                    <a14:useLocalDpi xmlns:a14="http://schemas.microsoft.com/office/drawing/2010/main" val="0"/>
                  </a:ext>
                </a:extLst>
              </a:blip>
              <a:srcRect/>
              <a:stretch>
                <a:fillRect/>
              </a:stretch>
            </p:blipFill>
            <p:spPr bwMode="auto">
              <a:xfrm>
                <a:off x="6698989" y="2724349"/>
                <a:ext cx="1614619" cy="1591072"/>
              </a:xfrm>
              <a:prstGeom prst="rect">
                <a:avLst/>
              </a:prstGeom>
              <a:noFill/>
              <a:extLst>
                <a:ext uri="{909E8E84-426E-40DD-AFC4-6F175D3DCCD1}">
                  <a14:hiddenFill xmlns:a14="http://schemas.microsoft.com/office/drawing/2010/main">
                    <a:solidFill>
                      <a:srgbClr val="FFFFFF"/>
                    </a:solidFill>
                  </a14:hiddenFill>
                </a:ext>
              </a:extLst>
            </p:spPr>
          </p:pic>
          <p:sp>
            <p:nvSpPr>
              <p:cNvPr id="42" name="Lightning Bolt 41"/>
              <p:cNvSpPr/>
              <p:nvPr/>
            </p:nvSpPr>
            <p:spPr bwMode="auto">
              <a:xfrm>
                <a:off x="7902864" y="3811544"/>
                <a:ext cx="152400" cy="304800"/>
              </a:xfrm>
              <a:prstGeom prst="lightningBol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GB"/>
                </a:defPPr>
                <a:lvl1pPr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5pPr>
                <a:lvl6pPr marL="2286000" algn="l" defTabSz="914400" rtl="0" eaLnBrk="1" latinLnBrk="0" hangingPunct="1">
                  <a:defRPr sz="3000" kern="1200">
                    <a:solidFill>
                      <a:schemeClr val="bg1"/>
                    </a:solidFill>
                    <a:latin typeface="Geneva" charset="0"/>
                    <a:ea typeface="Microsoft YaHei" panose="020B0503020204020204" pitchFamily="34" charset="-122"/>
                    <a:cs typeface="+mn-cs"/>
                  </a:defRPr>
                </a:lvl6pPr>
                <a:lvl7pPr marL="2743200" algn="l" defTabSz="914400" rtl="0" eaLnBrk="1" latinLnBrk="0" hangingPunct="1">
                  <a:defRPr sz="3000" kern="1200">
                    <a:solidFill>
                      <a:schemeClr val="bg1"/>
                    </a:solidFill>
                    <a:latin typeface="Geneva" charset="0"/>
                    <a:ea typeface="Microsoft YaHei" panose="020B0503020204020204" pitchFamily="34" charset="-122"/>
                    <a:cs typeface="+mn-cs"/>
                  </a:defRPr>
                </a:lvl7pPr>
                <a:lvl8pPr marL="3200400" algn="l" defTabSz="914400" rtl="0" eaLnBrk="1" latinLnBrk="0" hangingPunct="1">
                  <a:defRPr sz="3000" kern="1200">
                    <a:solidFill>
                      <a:schemeClr val="bg1"/>
                    </a:solidFill>
                    <a:latin typeface="Geneva" charset="0"/>
                    <a:ea typeface="Microsoft YaHei" panose="020B0503020204020204" pitchFamily="34" charset="-122"/>
                    <a:cs typeface="+mn-cs"/>
                  </a:defRPr>
                </a:lvl8pPr>
                <a:lvl9pPr marL="3657600" algn="l" defTabSz="914400" rtl="0" eaLnBrk="1" latinLnBrk="0" hangingPunct="1">
                  <a:defRPr sz="3000" kern="1200">
                    <a:solidFill>
                      <a:schemeClr val="bg1"/>
                    </a:solidFill>
                    <a:latin typeface="Geneva" charset="0"/>
                    <a:ea typeface="Microsoft YaHei" panose="020B0503020204020204" pitchFamily="34" charset="-122"/>
                    <a:cs typeface="+mn-cs"/>
                  </a:defRPr>
                </a:lvl9p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3000" b="0" i="0" u="none" strike="noStrike" cap="none" normalizeH="0" baseline="0" smtClean="0">
                  <a:ln>
                    <a:noFill/>
                  </a:ln>
                  <a:solidFill>
                    <a:schemeClr val="bg1"/>
                  </a:solidFill>
                  <a:effectLst/>
                  <a:latin typeface="Geneva" charset="0"/>
                  <a:cs typeface="Arial" panose="020B0604020202020204" pitchFamily="34" charset="0"/>
                </a:endParaRPr>
              </a:p>
            </p:txBody>
          </p:sp>
        </p:grpSp>
        <p:sp>
          <p:nvSpPr>
            <p:cNvPr id="37" name="Oval 36"/>
            <p:cNvSpPr/>
            <p:nvPr/>
          </p:nvSpPr>
          <p:spPr bwMode="auto">
            <a:xfrm>
              <a:off x="5076287" y="2797441"/>
              <a:ext cx="118365" cy="118345"/>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GB"/>
              </a:defPPr>
              <a:lvl1pPr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5pPr>
              <a:lvl6pPr marL="2286000" algn="l" defTabSz="914400" rtl="0" eaLnBrk="1" latinLnBrk="0" hangingPunct="1">
                <a:defRPr sz="3000" kern="1200">
                  <a:solidFill>
                    <a:schemeClr val="bg1"/>
                  </a:solidFill>
                  <a:latin typeface="Geneva" charset="0"/>
                  <a:ea typeface="Microsoft YaHei" panose="020B0503020204020204" pitchFamily="34" charset="-122"/>
                  <a:cs typeface="+mn-cs"/>
                </a:defRPr>
              </a:lvl6pPr>
              <a:lvl7pPr marL="2743200" algn="l" defTabSz="914400" rtl="0" eaLnBrk="1" latinLnBrk="0" hangingPunct="1">
                <a:defRPr sz="3000" kern="1200">
                  <a:solidFill>
                    <a:schemeClr val="bg1"/>
                  </a:solidFill>
                  <a:latin typeface="Geneva" charset="0"/>
                  <a:ea typeface="Microsoft YaHei" panose="020B0503020204020204" pitchFamily="34" charset="-122"/>
                  <a:cs typeface="+mn-cs"/>
                </a:defRPr>
              </a:lvl7pPr>
              <a:lvl8pPr marL="3200400" algn="l" defTabSz="914400" rtl="0" eaLnBrk="1" latinLnBrk="0" hangingPunct="1">
                <a:defRPr sz="3000" kern="1200">
                  <a:solidFill>
                    <a:schemeClr val="bg1"/>
                  </a:solidFill>
                  <a:latin typeface="Geneva" charset="0"/>
                  <a:ea typeface="Microsoft YaHei" panose="020B0503020204020204" pitchFamily="34" charset="-122"/>
                  <a:cs typeface="+mn-cs"/>
                </a:defRPr>
              </a:lvl8pPr>
              <a:lvl9pPr marL="3657600" algn="l" defTabSz="914400" rtl="0" eaLnBrk="1" latinLnBrk="0" hangingPunct="1">
                <a:defRPr sz="3000" kern="1200">
                  <a:solidFill>
                    <a:schemeClr val="bg1"/>
                  </a:solidFill>
                  <a:latin typeface="Geneva" charset="0"/>
                  <a:ea typeface="Microsoft YaHei" panose="020B0503020204020204" pitchFamily="34" charset="-122"/>
                  <a:cs typeface="+mn-cs"/>
                </a:defRPr>
              </a:lvl9p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3000" b="0" i="0" u="none" strike="noStrike" cap="none" normalizeH="0" baseline="0" smtClean="0">
                <a:ln>
                  <a:noFill/>
                </a:ln>
                <a:solidFill>
                  <a:schemeClr val="bg1"/>
                </a:solidFill>
                <a:effectLst/>
                <a:latin typeface="Geneva" charset="0"/>
                <a:cs typeface="Arial" panose="020B0604020202020204" pitchFamily="34" charset="0"/>
              </a:endParaRPr>
            </a:p>
          </p:txBody>
        </p:sp>
        <p:sp>
          <p:nvSpPr>
            <p:cNvPr id="38" name="Oval 37"/>
            <p:cNvSpPr/>
            <p:nvPr/>
          </p:nvSpPr>
          <p:spPr bwMode="auto">
            <a:xfrm>
              <a:off x="5253624" y="2891544"/>
              <a:ext cx="118365" cy="118345"/>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GB"/>
              </a:defPPr>
              <a:lvl1pPr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5pPr>
              <a:lvl6pPr marL="2286000" algn="l" defTabSz="914400" rtl="0" eaLnBrk="1" latinLnBrk="0" hangingPunct="1">
                <a:defRPr sz="3000" kern="1200">
                  <a:solidFill>
                    <a:schemeClr val="bg1"/>
                  </a:solidFill>
                  <a:latin typeface="Geneva" charset="0"/>
                  <a:ea typeface="Microsoft YaHei" panose="020B0503020204020204" pitchFamily="34" charset="-122"/>
                  <a:cs typeface="+mn-cs"/>
                </a:defRPr>
              </a:lvl6pPr>
              <a:lvl7pPr marL="2743200" algn="l" defTabSz="914400" rtl="0" eaLnBrk="1" latinLnBrk="0" hangingPunct="1">
                <a:defRPr sz="3000" kern="1200">
                  <a:solidFill>
                    <a:schemeClr val="bg1"/>
                  </a:solidFill>
                  <a:latin typeface="Geneva" charset="0"/>
                  <a:ea typeface="Microsoft YaHei" panose="020B0503020204020204" pitchFamily="34" charset="-122"/>
                  <a:cs typeface="+mn-cs"/>
                </a:defRPr>
              </a:lvl7pPr>
              <a:lvl8pPr marL="3200400" algn="l" defTabSz="914400" rtl="0" eaLnBrk="1" latinLnBrk="0" hangingPunct="1">
                <a:defRPr sz="3000" kern="1200">
                  <a:solidFill>
                    <a:schemeClr val="bg1"/>
                  </a:solidFill>
                  <a:latin typeface="Geneva" charset="0"/>
                  <a:ea typeface="Microsoft YaHei" panose="020B0503020204020204" pitchFamily="34" charset="-122"/>
                  <a:cs typeface="+mn-cs"/>
                </a:defRPr>
              </a:lvl8pPr>
              <a:lvl9pPr marL="3657600" algn="l" defTabSz="914400" rtl="0" eaLnBrk="1" latinLnBrk="0" hangingPunct="1">
                <a:defRPr sz="3000" kern="1200">
                  <a:solidFill>
                    <a:schemeClr val="bg1"/>
                  </a:solidFill>
                  <a:latin typeface="Geneva" charset="0"/>
                  <a:ea typeface="Microsoft YaHei" panose="020B0503020204020204" pitchFamily="34" charset="-122"/>
                  <a:cs typeface="+mn-cs"/>
                </a:defRPr>
              </a:lvl9p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3000" b="0" i="0" u="none" strike="noStrike" cap="none" normalizeH="0" baseline="0" smtClean="0">
                <a:ln>
                  <a:noFill/>
                </a:ln>
                <a:solidFill>
                  <a:schemeClr val="bg1"/>
                </a:solidFill>
                <a:effectLst/>
                <a:latin typeface="Geneva" charset="0"/>
                <a:cs typeface="Arial" panose="020B0604020202020204" pitchFamily="34" charset="0"/>
              </a:endParaRPr>
            </a:p>
          </p:txBody>
        </p:sp>
        <p:sp>
          <p:nvSpPr>
            <p:cNvPr id="39" name="Oval 38"/>
            <p:cNvSpPr/>
            <p:nvPr/>
          </p:nvSpPr>
          <p:spPr bwMode="auto">
            <a:xfrm>
              <a:off x="5150709" y="2500347"/>
              <a:ext cx="118365" cy="118345"/>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GB"/>
              </a:defPPr>
              <a:lvl1pPr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5pPr>
              <a:lvl6pPr marL="2286000" algn="l" defTabSz="914400" rtl="0" eaLnBrk="1" latinLnBrk="0" hangingPunct="1">
                <a:defRPr sz="3000" kern="1200">
                  <a:solidFill>
                    <a:schemeClr val="bg1"/>
                  </a:solidFill>
                  <a:latin typeface="Geneva" charset="0"/>
                  <a:ea typeface="Microsoft YaHei" panose="020B0503020204020204" pitchFamily="34" charset="-122"/>
                  <a:cs typeface="+mn-cs"/>
                </a:defRPr>
              </a:lvl6pPr>
              <a:lvl7pPr marL="2743200" algn="l" defTabSz="914400" rtl="0" eaLnBrk="1" latinLnBrk="0" hangingPunct="1">
                <a:defRPr sz="3000" kern="1200">
                  <a:solidFill>
                    <a:schemeClr val="bg1"/>
                  </a:solidFill>
                  <a:latin typeface="Geneva" charset="0"/>
                  <a:ea typeface="Microsoft YaHei" panose="020B0503020204020204" pitchFamily="34" charset="-122"/>
                  <a:cs typeface="+mn-cs"/>
                </a:defRPr>
              </a:lvl7pPr>
              <a:lvl8pPr marL="3200400" algn="l" defTabSz="914400" rtl="0" eaLnBrk="1" latinLnBrk="0" hangingPunct="1">
                <a:defRPr sz="3000" kern="1200">
                  <a:solidFill>
                    <a:schemeClr val="bg1"/>
                  </a:solidFill>
                  <a:latin typeface="Geneva" charset="0"/>
                  <a:ea typeface="Microsoft YaHei" panose="020B0503020204020204" pitchFamily="34" charset="-122"/>
                  <a:cs typeface="+mn-cs"/>
                </a:defRPr>
              </a:lvl8pPr>
              <a:lvl9pPr marL="3657600" algn="l" defTabSz="914400" rtl="0" eaLnBrk="1" latinLnBrk="0" hangingPunct="1">
                <a:defRPr sz="3000" kern="1200">
                  <a:solidFill>
                    <a:schemeClr val="bg1"/>
                  </a:solidFill>
                  <a:latin typeface="Geneva" charset="0"/>
                  <a:ea typeface="Microsoft YaHei" panose="020B0503020204020204" pitchFamily="34" charset="-122"/>
                  <a:cs typeface="+mn-cs"/>
                </a:defRPr>
              </a:lvl9p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3000" b="0" i="0" u="none" strike="noStrike" cap="none" normalizeH="0" baseline="0" smtClean="0">
                <a:ln>
                  <a:noFill/>
                </a:ln>
                <a:solidFill>
                  <a:schemeClr val="bg1"/>
                </a:solidFill>
                <a:effectLst/>
                <a:latin typeface="Geneva" charset="0"/>
                <a:cs typeface="Arial" panose="020B0604020202020204" pitchFamily="34" charset="0"/>
              </a:endParaRPr>
            </a:p>
          </p:txBody>
        </p:sp>
        <p:sp>
          <p:nvSpPr>
            <p:cNvPr id="40" name="Oval 39"/>
            <p:cNvSpPr/>
            <p:nvPr/>
          </p:nvSpPr>
          <p:spPr bwMode="auto">
            <a:xfrm>
              <a:off x="5322966" y="2586765"/>
              <a:ext cx="118365" cy="118345"/>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GB"/>
              </a:defPPr>
              <a:lvl1pPr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sz="3000" kern="1200">
                  <a:solidFill>
                    <a:schemeClr val="bg1"/>
                  </a:solidFill>
                  <a:latin typeface="Geneva" charset="0"/>
                  <a:ea typeface="Microsoft YaHei" panose="020B0503020204020204" pitchFamily="34" charset="-122"/>
                  <a:cs typeface="+mn-cs"/>
                </a:defRPr>
              </a:lvl5pPr>
              <a:lvl6pPr marL="2286000" algn="l" defTabSz="914400" rtl="0" eaLnBrk="1" latinLnBrk="0" hangingPunct="1">
                <a:defRPr sz="3000" kern="1200">
                  <a:solidFill>
                    <a:schemeClr val="bg1"/>
                  </a:solidFill>
                  <a:latin typeface="Geneva" charset="0"/>
                  <a:ea typeface="Microsoft YaHei" panose="020B0503020204020204" pitchFamily="34" charset="-122"/>
                  <a:cs typeface="+mn-cs"/>
                </a:defRPr>
              </a:lvl6pPr>
              <a:lvl7pPr marL="2743200" algn="l" defTabSz="914400" rtl="0" eaLnBrk="1" latinLnBrk="0" hangingPunct="1">
                <a:defRPr sz="3000" kern="1200">
                  <a:solidFill>
                    <a:schemeClr val="bg1"/>
                  </a:solidFill>
                  <a:latin typeface="Geneva" charset="0"/>
                  <a:ea typeface="Microsoft YaHei" panose="020B0503020204020204" pitchFamily="34" charset="-122"/>
                  <a:cs typeface="+mn-cs"/>
                </a:defRPr>
              </a:lvl7pPr>
              <a:lvl8pPr marL="3200400" algn="l" defTabSz="914400" rtl="0" eaLnBrk="1" latinLnBrk="0" hangingPunct="1">
                <a:defRPr sz="3000" kern="1200">
                  <a:solidFill>
                    <a:schemeClr val="bg1"/>
                  </a:solidFill>
                  <a:latin typeface="Geneva" charset="0"/>
                  <a:ea typeface="Microsoft YaHei" panose="020B0503020204020204" pitchFamily="34" charset="-122"/>
                  <a:cs typeface="+mn-cs"/>
                </a:defRPr>
              </a:lvl8pPr>
              <a:lvl9pPr marL="3657600" algn="l" defTabSz="914400" rtl="0" eaLnBrk="1" latinLnBrk="0" hangingPunct="1">
                <a:defRPr sz="3000" kern="1200">
                  <a:solidFill>
                    <a:schemeClr val="bg1"/>
                  </a:solidFill>
                  <a:latin typeface="Geneva" charset="0"/>
                  <a:ea typeface="Microsoft YaHei" panose="020B0503020204020204" pitchFamily="34" charset="-122"/>
                  <a:cs typeface="+mn-cs"/>
                </a:defRPr>
              </a:lvl9p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3000" b="0" i="0" u="none" strike="noStrike" cap="none" normalizeH="0" baseline="0" smtClean="0">
                <a:ln>
                  <a:noFill/>
                </a:ln>
                <a:solidFill>
                  <a:schemeClr val="bg1"/>
                </a:solidFill>
                <a:effectLst/>
                <a:latin typeface="Geneva" charset="0"/>
                <a:cs typeface="Arial" panose="020B0604020202020204" pitchFamily="34" charset="0"/>
              </a:endParaRPr>
            </a:p>
          </p:txBody>
        </p:sp>
      </p:grpSp>
      <p:sp>
        <p:nvSpPr>
          <p:cNvPr id="43" name="TextBox 42"/>
          <p:cNvSpPr txBox="1"/>
          <p:nvPr/>
        </p:nvSpPr>
        <p:spPr>
          <a:xfrm>
            <a:off x="2012853" y="3229169"/>
            <a:ext cx="468804" cy="461665"/>
          </a:xfrm>
          <a:prstGeom prst="rect">
            <a:avLst/>
          </a:prstGeom>
          <a:noFill/>
        </p:spPr>
        <p:txBody>
          <a:bodyPr wrap="square" rtlCol="0">
            <a:spAutoFit/>
          </a:bodyPr>
          <a:lstStyle/>
          <a:p>
            <a:r>
              <a:rPr lang="en-US" sz="2400" dirty="0">
                <a:solidFill>
                  <a:schemeClr val="tx1"/>
                </a:solidFill>
              </a:rPr>
              <a:t>1</a:t>
            </a:r>
          </a:p>
        </p:txBody>
      </p:sp>
      <p:sp>
        <p:nvSpPr>
          <p:cNvPr id="44" name="TextBox 43"/>
          <p:cNvSpPr txBox="1"/>
          <p:nvPr/>
        </p:nvSpPr>
        <p:spPr>
          <a:xfrm>
            <a:off x="4189428" y="3191335"/>
            <a:ext cx="468804" cy="461665"/>
          </a:xfrm>
          <a:prstGeom prst="rect">
            <a:avLst/>
          </a:prstGeom>
          <a:noFill/>
        </p:spPr>
        <p:txBody>
          <a:bodyPr wrap="square" rtlCol="0">
            <a:spAutoFit/>
          </a:bodyPr>
          <a:lstStyle/>
          <a:p>
            <a:r>
              <a:rPr lang="en-US" sz="2400" dirty="0" smtClean="0">
                <a:solidFill>
                  <a:schemeClr val="tx1"/>
                </a:solidFill>
              </a:rPr>
              <a:t>4</a:t>
            </a:r>
            <a:endParaRPr lang="en-US" sz="2400" dirty="0">
              <a:solidFill>
                <a:schemeClr val="tx1"/>
              </a:solidFill>
            </a:endParaRPr>
          </a:p>
        </p:txBody>
      </p:sp>
      <p:sp>
        <p:nvSpPr>
          <p:cNvPr id="45" name="TextBox 44"/>
          <p:cNvSpPr txBox="1"/>
          <p:nvPr/>
        </p:nvSpPr>
        <p:spPr>
          <a:xfrm>
            <a:off x="6834807" y="3122763"/>
            <a:ext cx="779104" cy="461665"/>
          </a:xfrm>
          <a:prstGeom prst="rect">
            <a:avLst/>
          </a:prstGeom>
          <a:noFill/>
        </p:spPr>
        <p:txBody>
          <a:bodyPr wrap="square" rtlCol="0">
            <a:spAutoFit/>
          </a:bodyPr>
          <a:lstStyle/>
          <a:p>
            <a:r>
              <a:rPr lang="en-US" sz="2400" dirty="0" smtClean="0">
                <a:solidFill>
                  <a:schemeClr val="tx1"/>
                </a:solidFill>
              </a:rPr>
              <a:t>2,3</a:t>
            </a:r>
            <a:endParaRPr lang="en-US" sz="2400" dirty="0">
              <a:solidFill>
                <a:schemeClr val="tx1"/>
              </a:solidFill>
            </a:endParaRPr>
          </a:p>
        </p:txBody>
      </p:sp>
    </p:spTree>
    <p:extLst>
      <p:ext uri="{BB962C8B-B14F-4D97-AF65-F5344CB8AC3E}">
        <p14:creationId xmlns:p14="http://schemas.microsoft.com/office/powerpoint/2010/main" val="231424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hape 323"/>
          <p:cNvSpPr>
            <a:spLocks noGrp="1"/>
          </p:cNvSpPr>
          <p:nvPr>
            <p:ph type="title"/>
          </p:nvPr>
        </p:nvSpPr>
        <p:spPr>
          <a:xfrm>
            <a:off x="0" y="381000"/>
            <a:ext cx="8229600" cy="857250"/>
          </a:xfrm>
        </p:spPr>
        <p:txBody>
          <a:bodyPr/>
          <a:lstStyle/>
          <a:p>
            <a:pPr>
              <a:spcBef>
                <a:spcPct val="0"/>
              </a:spcBef>
            </a:pPr>
            <a:r>
              <a:rPr lang="en-US" dirty="0" smtClean="0"/>
              <a:t>Alternative Uses</a:t>
            </a:r>
          </a:p>
        </p:txBody>
      </p:sp>
      <p:sp>
        <p:nvSpPr>
          <p:cNvPr id="45059" name="Shape 324"/>
          <p:cNvSpPr>
            <a:spLocks noGrp="1"/>
          </p:cNvSpPr>
          <p:nvPr>
            <p:ph type="body" idx="1"/>
          </p:nvPr>
        </p:nvSpPr>
        <p:spPr>
          <a:xfrm>
            <a:off x="304800" y="1371600"/>
            <a:ext cx="8686800" cy="3733800"/>
          </a:xfrm>
        </p:spPr>
        <p:txBody>
          <a:bodyPr/>
          <a:lstStyle/>
          <a:p>
            <a:r>
              <a:rPr lang="en-US" sz="1600" u="sng" dirty="0"/>
              <a:t>Generic platform for gesture recognition:</a:t>
            </a:r>
            <a:endParaRPr lang="en-US" sz="1600" dirty="0"/>
          </a:p>
          <a:p>
            <a:pPr>
              <a:buFont typeface="Arial" panose="020B0604020202020204" pitchFamily="34" charset="0"/>
              <a:buChar char="•"/>
            </a:pPr>
            <a:r>
              <a:rPr lang="en-US" sz="1600" dirty="0"/>
              <a:t>Similar to the </a:t>
            </a:r>
            <a:r>
              <a:rPr lang="en-US" sz="1600" dirty="0" err="1"/>
              <a:t>Myo</a:t>
            </a:r>
            <a:r>
              <a:rPr lang="en-US" sz="1600" dirty="0"/>
              <a:t> Armband</a:t>
            </a:r>
          </a:p>
          <a:p>
            <a:pPr>
              <a:buFont typeface="Arial" panose="020B0604020202020204" pitchFamily="34" charset="0"/>
              <a:buChar char="•"/>
            </a:pPr>
            <a:r>
              <a:rPr lang="en-US" sz="1600" dirty="0"/>
              <a:t>Interaction with Google Glass</a:t>
            </a:r>
          </a:p>
          <a:p>
            <a:pPr>
              <a:buFont typeface="Arial" panose="020B0604020202020204" pitchFamily="34" charset="0"/>
              <a:buChar char="•"/>
            </a:pPr>
            <a:r>
              <a:rPr lang="en-US" sz="1600" dirty="0"/>
              <a:t>Control of vehicles ex. </a:t>
            </a:r>
            <a:r>
              <a:rPr lang="en-US" sz="1600" dirty="0" err="1"/>
              <a:t>quadcopter</a:t>
            </a:r>
            <a:endParaRPr lang="en-US" sz="1600" dirty="0"/>
          </a:p>
          <a:p>
            <a:pPr>
              <a:buFont typeface="Arial" panose="020B0604020202020204" pitchFamily="34" charset="0"/>
              <a:buChar char="•"/>
            </a:pPr>
            <a:r>
              <a:rPr lang="en-US" sz="1600" dirty="0"/>
              <a:t>More interactive gaming</a:t>
            </a:r>
          </a:p>
          <a:p>
            <a:r>
              <a:rPr lang="en-US" sz="1600" dirty="0"/>
              <a:t/>
            </a:r>
            <a:br>
              <a:rPr lang="en-US" sz="1600" dirty="0"/>
            </a:br>
            <a:r>
              <a:rPr lang="en-US" sz="1600" u="sng" dirty="0"/>
              <a:t>Adaptable Features:</a:t>
            </a:r>
            <a:endParaRPr lang="en-US" sz="1600" dirty="0"/>
          </a:p>
          <a:p>
            <a:pPr>
              <a:buFont typeface="Arial" panose="020B0604020202020204" pitchFamily="34" charset="0"/>
              <a:buChar char="•"/>
            </a:pPr>
            <a:r>
              <a:rPr lang="en-US" sz="1600" dirty="0"/>
              <a:t>Bluetooth interface can be used for several different output devices.</a:t>
            </a:r>
          </a:p>
          <a:p>
            <a:pPr>
              <a:buFont typeface="Arial" panose="020B0604020202020204" pitchFamily="34" charset="0"/>
              <a:buChar char="•"/>
            </a:pPr>
            <a:r>
              <a:rPr lang="en-US" sz="1600" dirty="0"/>
              <a:t>Different types of data can be stored on the SD card depending on the application.</a:t>
            </a:r>
          </a:p>
          <a:p>
            <a:pPr>
              <a:buFont typeface="Arial" panose="020B0604020202020204" pitchFamily="34" charset="0"/>
              <a:buChar char="•"/>
            </a:pPr>
            <a:r>
              <a:rPr lang="en-US" sz="1600" dirty="0"/>
              <a:t>Robust pattern recognition system can be programed for different gestures.</a:t>
            </a:r>
          </a:p>
        </p:txBody>
      </p:sp>
    </p:spTree>
    <p:extLst>
      <p:ext uri="{BB962C8B-B14F-4D97-AF65-F5344CB8AC3E}">
        <p14:creationId xmlns:p14="http://schemas.microsoft.com/office/powerpoint/2010/main" val="3243243525"/>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hape 323"/>
          <p:cNvSpPr>
            <a:spLocks noGrp="1"/>
          </p:cNvSpPr>
          <p:nvPr>
            <p:ph type="title"/>
          </p:nvPr>
        </p:nvSpPr>
        <p:spPr>
          <a:xfrm>
            <a:off x="0" y="381000"/>
            <a:ext cx="8229600" cy="857250"/>
          </a:xfrm>
        </p:spPr>
        <p:txBody>
          <a:bodyPr/>
          <a:lstStyle/>
          <a:p>
            <a:pPr>
              <a:spcBef>
                <a:spcPct val="0"/>
              </a:spcBef>
            </a:pPr>
            <a:r>
              <a:rPr lang="en-US" dirty="0" smtClean="0"/>
              <a:t>Original Block Diagram</a:t>
            </a:r>
          </a:p>
        </p:txBody>
      </p:sp>
      <p:sp>
        <p:nvSpPr>
          <p:cNvPr id="45059" name="Shape 324"/>
          <p:cNvSpPr>
            <a:spLocks noGrp="1"/>
          </p:cNvSpPr>
          <p:nvPr>
            <p:ph type="body" idx="1"/>
          </p:nvPr>
        </p:nvSpPr>
        <p:spPr>
          <a:xfrm>
            <a:off x="3048000" y="2743200"/>
            <a:ext cx="2362200" cy="1066800"/>
          </a:xfrm>
        </p:spPr>
        <p:txBody>
          <a:bodyPr/>
          <a:lstStyle/>
          <a:p>
            <a:pPr algn="ctr">
              <a:spcBef>
                <a:spcPct val="0"/>
              </a:spcBef>
            </a:pPr>
            <a:endParaRPr lang="en-US" dirty="0" smtClean="0"/>
          </a:p>
          <a:p>
            <a:pPr>
              <a:spcBef>
                <a:spcPct val="0"/>
              </a:spcBef>
            </a:pPr>
            <a:endParaRPr lang="en-US" dirty="0" smtClean="0"/>
          </a:p>
        </p:txBody>
      </p:sp>
      <p:pic>
        <p:nvPicPr>
          <p:cNvPr id="2" name="Picture 1"/>
          <p:cNvPicPr>
            <a:picLocks noChangeAspect="1"/>
          </p:cNvPicPr>
          <p:nvPr/>
        </p:nvPicPr>
        <p:blipFill>
          <a:blip r:embed="rId3"/>
          <a:stretch>
            <a:fillRect/>
          </a:stretch>
        </p:blipFill>
        <p:spPr>
          <a:xfrm>
            <a:off x="0" y="1447800"/>
            <a:ext cx="8705850" cy="4289146"/>
          </a:xfrm>
          <a:prstGeom prst="rect">
            <a:avLst/>
          </a:prstGeom>
        </p:spPr>
      </p:pic>
    </p:spTree>
    <p:extLst>
      <p:ext uri="{BB962C8B-B14F-4D97-AF65-F5344CB8AC3E}">
        <p14:creationId xmlns:p14="http://schemas.microsoft.com/office/powerpoint/2010/main" val="2918899306"/>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hape 323"/>
          <p:cNvSpPr>
            <a:spLocks noGrp="1"/>
          </p:cNvSpPr>
          <p:nvPr>
            <p:ph type="title"/>
          </p:nvPr>
        </p:nvSpPr>
        <p:spPr>
          <a:xfrm>
            <a:off x="0" y="381000"/>
            <a:ext cx="8229600" cy="857250"/>
          </a:xfrm>
        </p:spPr>
        <p:txBody>
          <a:bodyPr/>
          <a:lstStyle/>
          <a:p>
            <a:pPr>
              <a:spcBef>
                <a:spcPct val="0"/>
              </a:spcBef>
            </a:pPr>
            <a:r>
              <a:rPr lang="en-US" dirty="0" smtClean="0"/>
              <a:t>Updated Block Diagram</a:t>
            </a:r>
          </a:p>
        </p:txBody>
      </p:sp>
      <p:sp>
        <p:nvSpPr>
          <p:cNvPr id="45059" name="Shape 324"/>
          <p:cNvSpPr>
            <a:spLocks noGrp="1"/>
          </p:cNvSpPr>
          <p:nvPr>
            <p:ph type="body" idx="1"/>
          </p:nvPr>
        </p:nvSpPr>
        <p:spPr>
          <a:xfrm>
            <a:off x="3048000" y="2743200"/>
            <a:ext cx="2362200" cy="1066800"/>
          </a:xfrm>
        </p:spPr>
        <p:txBody>
          <a:bodyPr/>
          <a:lstStyle/>
          <a:p>
            <a:pPr algn="ctr">
              <a:spcBef>
                <a:spcPct val="0"/>
              </a:spcBef>
            </a:pPr>
            <a:endParaRPr lang="en-US" dirty="0" smtClean="0"/>
          </a:p>
          <a:p>
            <a:pPr>
              <a:spcBef>
                <a:spcPct val="0"/>
              </a:spcBef>
            </a:pPr>
            <a:endParaRPr lang="en-US" dirty="0" smtClean="0"/>
          </a:p>
        </p:txBody>
      </p:sp>
      <p:pic>
        <p:nvPicPr>
          <p:cNvPr id="2" name="Picture 1"/>
          <p:cNvPicPr>
            <a:picLocks noChangeAspect="1"/>
          </p:cNvPicPr>
          <p:nvPr/>
        </p:nvPicPr>
        <p:blipFill>
          <a:blip r:embed="rId3"/>
          <a:stretch>
            <a:fillRect/>
          </a:stretch>
        </p:blipFill>
        <p:spPr>
          <a:xfrm>
            <a:off x="228600" y="1371600"/>
            <a:ext cx="8526411" cy="4572000"/>
          </a:xfrm>
          <a:prstGeom prst="rect">
            <a:avLst/>
          </a:prstGeom>
        </p:spPr>
      </p:pic>
      <p:pic>
        <p:nvPicPr>
          <p:cNvPr id="3" name="Picture 2"/>
          <p:cNvPicPr>
            <a:picLocks noChangeAspect="1"/>
          </p:cNvPicPr>
          <p:nvPr/>
        </p:nvPicPr>
        <p:blipFill>
          <a:blip r:embed="rId4"/>
          <a:stretch>
            <a:fillRect/>
          </a:stretch>
        </p:blipFill>
        <p:spPr>
          <a:xfrm>
            <a:off x="6781800" y="3581400"/>
            <a:ext cx="2114550" cy="2295525"/>
          </a:xfrm>
          <a:prstGeom prst="rect">
            <a:avLst/>
          </a:prstGeom>
        </p:spPr>
      </p:pic>
    </p:spTree>
    <p:extLst>
      <p:ext uri="{BB962C8B-B14F-4D97-AF65-F5344CB8AC3E}">
        <p14:creationId xmlns:p14="http://schemas.microsoft.com/office/powerpoint/2010/main" val="2198268268"/>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hape 323"/>
          <p:cNvSpPr>
            <a:spLocks noGrp="1"/>
          </p:cNvSpPr>
          <p:nvPr>
            <p:ph type="title"/>
          </p:nvPr>
        </p:nvSpPr>
        <p:spPr>
          <a:xfrm>
            <a:off x="0" y="381000"/>
            <a:ext cx="8229600" cy="857250"/>
          </a:xfrm>
        </p:spPr>
        <p:txBody>
          <a:bodyPr/>
          <a:lstStyle/>
          <a:p>
            <a:pPr>
              <a:spcBef>
                <a:spcPct val="0"/>
              </a:spcBef>
            </a:pPr>
            <a:r>
              <a:rPr lang="en-US" dirty="0" smtClean="0"/>
              <a:t>First Deliverable: EMG Circuit</a:t>
            </a:r>
          </a:p>
        </p:txBody>
      </p:sp>
      <p:sp>
        <p:nvSpPr>
          <p:cNvPr id="45059" name="Shape 324"/>
          <p:cNvSpPr>
            <a:spLocks noGrp="1"/>
          </p:cNvSpPr>
          <p:nvPr>
            <p:ph type="body" idx="1"/>
          </p:nvPr>
        </p:nvSpPr>
        <p:spPr>
          <a:xfrm>
            <a:off x="152400" y="1371600"/>
            <a:ext cx="5486400" cy="1066800"/>
          </a:xfrm>
        </p:spPr>
        <p:txBody>
          <a:bodyPr/>
          <a:lstStyle/>
          <a:p>
            <a:r>
              <a:rPr lang="en-US" sz="1600" u="sng" dirty="0"/>
              <a:t>Requirements:</a:t>
            </a:r>
            <a:endParaRPr lang="en-US" sz="1600" dirty="0"/>
          </a:p>
          <a:p>
            <a:pPr>
              <a:buFont typeface="Arial" panose="020B0604020202020204" pitchFamily="34" charset="0"/>
              <a:buChar char="•"/>
            </a:pPr>
            <a:r>
              <a:rPr lang="en-US" sz="1600" dirty="0"/>
              <a:t>Must sense muscle activity reliably.</a:t>
            </a:r>
          </a:p>
          <a:p>
            <a:pPr>
              <a:buFont typeface="Arial" panose="020B0604020202020204" pitchFamily="34" charset="0"/>
              <a:buChar char="•"/>
            </a:pPr>
            <a:r>
              <a:rPr lang="en-US" sz="1600" dirty="0"/>
              <a:t>Ability to don system within two minutes</a:t>
            </a:r>
          </a:p>
          <a:p>
            <a:pPr>
              <a:spcBef>
                <a:spcPct val="0"/>
              </a:spcBef>
            </a:pPr>
            <a:endParaRPr lang="en-US" sz="1600" dirty="0" smtClean="0"/>
          </a:p>
        </p:txBody>
      </p:sp>
      <p:sp>
        <p:nvSpPr>
          <p:cNvPr id="2" name="TextBox 1"/>
          <p:cNvSpPr txBox="1"/>
          <p:nvPr/>
        </p:nvSpPr>
        <p:spPr>
          <a:xfrm>
            <a:off x="381000" y="2971800"/>
            <a:ext cx="4191000" cy="2062103"/>
          </a:xfrm>
          <a:prstGeom prst="rect">
            <a:avLst/>
          </a:prstGeom>
          <a:noFill/>
        </p:spPr>
        <p:txBody>
          <a:bodyPr wrap="square" rtlCol="0">
            <a:spAutoFit/>
          </a:bodyPr>
          <a:lstStyle/>
          <a:p>
            <a:r>
              <a:rPr lang="en-US" sz="1600" u="sng" dirty="0">
                <a:solidFill>
                  <a:schemeClr val="tx1"/>
                </a:solidFill>
              </a:rPr>
              <a:t>Previous Input:</a:t>
            </a: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±5V from rechargeable battery</a:t>
            </a:r>
          </a:p>
          <a:p>
            <a:pPr marL="285750" indent="-285750">
              <a:buFont typeface="Arial" panose="020B0604020202020204" pitchFamily="34" charset="0"/>
              <a:buChar char="•"/>
            </a:pPr>
            <a:r>
              <a:rPr lang="en-US" sz="1600" dirty="0">
                <a:solidFill>
                  <a:schemeClr val="tx1"/>
                </a:solidFill>
              </a:rPr>
              <a:t>Two sets of EMG electrodes</a:t>
            </a:r>
          </a:p>
          <a:p>
            <a:r>
              <a:rPr lang="en-US" sz="1600" dirty="0">
                <a:solidFill>
                  <a:schemeClr val="tx1"/>
                </a:solidFill>
              </a:rPr>
              <a:t/>
            </a:r>
            <a:br>
              <a:rPr lang="en-US" sz="1600" dirty="0">
                <a:solidFill>
                  <a:schemeClr val="tx1"/>
                </a:solidFill>
              </a:rPr>
            </a:br>
            <a:r>
              <a:rPr lang="en-US" sz="1600" u="sng" dirty="0">
                <a:solidFill>
                  <a:schemeClr val="tx1"/>
                </a:solidFill>
              </a:rPr>
              <a:t>Updated Input:</a:t>
            </a: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Power supply changed to 0 and 5V to match that of the teensy </a:t>
            </a:r>
          </a:p>
          <a:p>
            <a:endParaRPr lang="en-US" sz="1600" dirty="0">
              <a:solidFill>
                <a:schemeClr val="tx1"/>
              </a:solidFill>
            </a:endParaRPr>
          </a:p>
        </p:txBody>
      </p:sp>
      <p:sp>
        <p:nvSpPr>
          <p:cNvPr id="3" name="TextBox 2"/>
          <p:cNvSpPr txBox="1"/>
          <p:nvPr/>
        </p:nvSpPr>
        <p:spPr>
          <a:xfrm>
            <a:off x="4724400" y="2971800"/>
            <a:ext cx="4038600" cy="2308324"/>
          </a:xfrm>
          <a:prstGeom prst="rect">
            <a:avLst/>
          </a:prstGeom>
          <a:noFill/>
        </p:spPr>
        <p:txBody>
          <a:bodyPr wrap="square" rtlCol="0">
            <a:spAutoFit/>
          </a:bodyPr>
          <a:lstStyle/>
          <a:p>
            <a:r>
              <a:rPr lang="en-US" sz="1600" u="sng" dirty="0">
                <a:solidFill>
                  <a:schemeClr val="tx1"/>
                </a:solidFill>
              </a:rPr>
              <a:t>Previous Output:</a:t>
            </a: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Rectified waveform envelope ranging from 0-5VDC.</a:t>
            </a:r>
          </a:p>
          <a:p>
            <a:r>
              <a:rPr lang="en-US" sz="1600" dirty="0">
                <a:solidFill>
                  <a:schemeClr val="tx1"/>
                </a:solidFill>
              </a:rPr>
              <a:t/>
            </a:r>
            <a:br>
              <a:rPr lang="en-US" sz="1600" dirty="0">
                <a:solidFill>
                  <a:schemeClr val="tx1"/>
                </a:solidFill>
              </a:rPr>
            </a:br>
            <a:r>
              <a:rPr lang="en-US" sz="1600" u="sng" dirty="0">
                <a:solidFill>
                  <a:schemeClr val="tx1"/>
                </a:solidFill>
              </a:rPr>
              <a:t>Updated Output:</a:t>
            </a: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Amplified EMG signal with DC offset</a:t>
            </a:r>
          </a:p>
          <a:p>
            <a:pPr marL="285750" indent="-285750">
              <a:buFont typeface="Arial" panose="020B0604020202020204" pitchFamily="34" charset="0"/>
              <a:buChar char="•"/>
            </a:pPr>
            <a:r>
              <a:rPr lang="en-US" sz="1600" dirty="0">
                <a:solidFill>
                  <a:schemeClr val="tx1"/>
                </a:solidFill>
              </a:rPr>
              <a:t>Envelope detector replaced with digital filtering subsystem</a:t>
            </a:r>
          </a:p>
          <a:p>
            <a:endParaRPr lang="en-US" sz="1600" dirty="0">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5" y="457200"/>
            <a:ext cx="8229600" cy="731837"/>
          </a:xfrm>
        </p:spPr>
        <p:txBody>
          <a:bodyPr/>
          <a:lstStyle/>
          <a:p>
            <a:r>
              <a:rPr lang="en-US" dirty="0" smtClean="0"/>
              <a:t>EMG Circuit Block Diagram</a:t>
            </a:r>
            <a:endParaRPr lang="en-US" dirty="0"/>
          </a:p>
        </p:txBody>
      </p:sp>
      <p:pic>
        <p:nvPicPr>
          <p:cNvPr id="4" name="Picture 3"/>
          <p:cNvPicPr>
            <a:picLocks noChangeAspect="1"/>
          </p:cNvPicPr>
          <p:nvPr/>
        </p:nvPicPr>
        <p:blipFill>
          <a:blip r:embed="rId2"/>
          <a:stretch>
            <a:fillRect/>
          </a:stretch>
        </p:blipFill>
        <p:spPr>
          <a:xfrm>
            <a:off x="73743" y="1371600"/>
            <a:ext cx="8877300" cy="4610100"/>
          </a:xfrm>
          <a:prstGeom prst="rect">
            <a:avLst/>
          </a:prstGeom>
        </p:spPr>
      </p:pic>
    </p:spTree>
    <p:extLst>
      <p:ext uri="{BB962C8B-B14F-4D97-AF65-F5344CB8AC3E}">
        <p14:creationId xmlns:p14="http://schemas.microsoft.com/office/powerpoint/2010/main" val="403015694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eorgia"/>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sz="3000" b="0" i="0" u="none" strike="noStrike" cap="none" normalizeH="0" baseline="0" smtClean="0">
            <a:ln>
              <a:noFill/>
            </a:ln>
            <a:solidFill>
              <a:schemeClr val="bg1"/>
            </a:solidFill>
            <a:effectLst/>
            <a:latin typeface="Geneva"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sz="3000" b="0" i="0" u="none" strike="noStrike" cap="none" normalizeH="0" baseline="0" smtClean="0">
            <a:ln>
              <a:noFill/>
            </a:ln>
            <a:solidFill>
              <a:schemeClr val="bg1"/>
            </a:solidFill>
            <a:effectLst/>
            <a:latin typeface="Geneva"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4747</TotalTime>
  <Words>1104</Words>
  <Application>Microsoft Office PowerPoint</Application>
  <PresentationFormat>On-screen Show (4:3)</PresentationFormat>
  <Paragraphs>206</Paragraphs>
  <Slides>26</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Microsoft YaHei</vt:lpstr>
      <vt:lpstr>Arial</vt:lpstr>
      <vt:lpstr>Geneva</vt:lpstr>
      <vt:lpstr>Georgia</vt:lpstr>
      <vt:lpstr>Times New Roman</vt:lpstr>
      <vt:lpstr>Verdana</vt:lpstr>
      <vt:lpstr>Wingdings</vt:lpstr>
      <vt:lpstr>Office Theme</vt:lpstr>
      <vt:lpstr>Team E-μ</vt:lpstr>
      <vt:lpstr>Team members</vt:lpstr>
      <vt:lpstr>Re-Introduction</vt:lpstr>
      <vt:lpstr>MDR Deliverables </vt:lpstr>
      <vt:lpstr>Alternative Uses</vt:lpstr>
      <vt:lpstr>Original Block Diagram</vt:lpstr>
      <vt:lpstr>Updated Block Diagram</vt:lpstr>
      <vt:lpstr>First Deliverable: EMG Circuit</vt:lpstr>
      <vt:lpstr>EMG Circuit Block Diagram</vt:lpstr>
      <vt:lpstr>EMG Circuit Schematic</vt:lpstr>
      <vt:lpstr>EMG Digital Processing</vt:lpstr>
      <vt:lpstr>Second Deliverable: EMG Digital Processing</vt:lpstr>
      <vt:lpstr>Sine Wave Input</vt:lpstr>
      <vt:lpstr>Wrist Flexion</vt:lpstr>
      <vt:lpstr>Fist</vt:lpstr>
      <vt:lpstr>Characteristic Features</vt:lpstr>
      <vt:lpstr>Digital Filter Tests</vt:lpstr>
      <vt:lpstr>Third Deliverable: Inertial Measurement Unit </vt:lpstr>
      <vt:lpstr>Inertial Measurement Unit (IMU)</vt:lpstr>
      <vt:lpstr>Inertial Measurement Unit (IMU)</vt:lpstr>
      <vt:lpstr>Fourth Deliverable: Pattern Recognition</vt:lpstr>
      <vt:lpstr>Pattern Recognition System</vt:lpstr>
      <vt:lpstr>The Road Ahead</vt:lpstr>
      <vt:lpstr>Overall Progress</vt:lpstr>
      <vt:lpstr>Questions?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goes here</dc:title>
  <dc:creator>Nina Sossen</dc:creator>
  <cp:lastModifiedBy>LH-11</cp:lastModifiedBy>
  <cp:revision>286</cp:revision>
  <cp:lastPrinted>2014-12-01T12:33:43Z</cp:lastPrinted>
  <dcterms:created xsi:type="dcterms:W3CDTF">2014-12-01T07:20:53Z</dcterms:created>
  <dcterms:modified xsi:type="dcterms:W3CDTF">2014-12-01T12:51:44Z</dcterms:modified>
</cp:coreProperties>
</file>