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296399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3"/>
          <p:cNvSpPr/>
          <p:nvPr>
            <p:ph idx="2" type="sldImg"/>
          </p:nvPr>
        </p:nvSpPr>
        <p:spPr>
          <a:xfrm>
            <a:off x="1106487" y="696912"/>
            <a:ext cx="4643437" cy="34845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416425"/>
            <a:ext cx="5027611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-285750" marL="74295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-228600" marL="11430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-228600" marL="16002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-228600" marL="20574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seconds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Soules needs a new picture!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16425"/>
            <a:ext cx="54863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16425"/>
            <a:ext cx="54863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06487" y="696912"/>
            <a:ext cx="4643437" cy="34845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85837" y="4416425"/>
            <a:ext cx="5027611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049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416425"/>
            <a:ext cx="5486399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06487" y="696912"/>
            <a:ext cx="4643399" cy="34844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85837" y="4416425"/>
            <a:ext cx="5027699" cy="41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2pPr>
            <a:lvl3pPr indent="0" marL="9144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3pPr>
            <a:lvl4pPr indent="0" marL="13716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5pPr>
            <a:lvl6pPr indent="0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2209800" y="-457200"/>
            <a:ext cx="4494212" cy="8151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 rot="5400000">
            <a:off x="5410200" y="2133600"/>
            <a:ext cx="5256213" cy="2208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5400000">
            <a:off x="915193" y="-793"/>
            <a:ext cx="5256213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 and Content over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81000" y="1371600"/>
            <a:ext cx="8151813" cy="2170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381000" y="3694112"/>
            <a:ext cx="8151813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81000" y="1371600"/>
            <a:ext cx="8151813" cy="4494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3998912" cy="4494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32312" y="1371600"/>
            <a:ext cx="4000500" cy="4494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2" Type="http://schemas.openxmlformats.org/officeDocument/2006/relationships/image" Target="../media/image02.jpg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" Type="http://schemas.openxmlformats.org/officeDocument/2006/relationships/image" Target="../media/image01.jpg"/><Relationship Id="rId4" Type="http://schemas.openxmlformats.org/officeDocument/2006/relationships/slideLayout" Target="../slideLayouts/slideLayout1.xml"/><Relationship Id="rId10" Type="http://schemas.openxmlformats.org/officeDocument/2006/relationships/slideLayout" Target="../slideLayouts/slideLayout7.xml"/><Relationship Id="rId3" Type="http://schemas.openxmlformats.org/officeDocument/2006/relationships/image" Target="../media/image00.png"/><Relationship Id="rId11" Type="http://schemas.openxmlformats.org/officeDocument/2006/relationships/slideLayout" Target="../slideLayouts/slideLayout8.xml"/><Relationship Id="rId9" Type="http://schemas.openxmlformats.org/officeDocument/2006/relationships/slideLayout" Target="../slideLayouts/slideLayout6.xml"/><Relationship Id="rId6" Type="http://schemas.openxmlformats.org/officeDocument/2006/relationships/slideLayout" Target="../slideLayouts/slideLayout3.xml"/><Relationship Id="rId5" Type="http://schemas.openxmlformats.org/officeDocument/2006/relationships/slideLayout" Target="../slideLayouts/slideLayout2.xml"/><Relationship Id="rId8" Type="http://schemas.openxmlformats.org/officeDocument/2006/relationships/slideLayout" Target="../slideLayouts/slideLayout5.xml"/><Relationship Id="rId7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1813" cy="4494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spcBef>
                <a:spcPts val="600"/>
              </a:spcBef>
              <a:spcAft>
                <a:spcPts val="0"/>
              </a:spcAft>
              <a:defRPr/>
            </a:lvl1pPr>
            <a:lvl2pPr indent="-285750" marL="742950" marR="0" rtl="0" algn="l">
              <a:spcBef>
                <a:spcPts val="500"/>
              </a:spcBef>
              <a:spcAft>
                <a:spcPts val="0"/>
              </a:spcAft>
              <a:defRPr/>
            </a:lvl2pPr>
            <a:lvl3pPr indent="-228600" marL="1143000" marR="0" rtl="0" algn="l">
              <a:spcBef>
                <a:spcPts val="500"/>
              </a:spcBef>
              <a:spcAft>
                <a:spcPts val="0"/>
              </a:spcAft>
              <a:defRPr/>
            </a:lvl3pPr>
            <a:lvl4pPr indent="-228600" marL="1600200" marR="0" rtl="0" algn="l">
              <a:spcBef>
                <a:spcPts val="500"/>
              </a:spcBef>
              <a:spcAft>
                <a:spcPts val="0"/>
              </a:spcAft>
              <a:defRPr/>
            </a:lvl4pPr>
            <a:lvl5pPr indent="-228600" marL="2057400" marR="0" rtl="0" algn="l">
              <a:spcBef>
                <a:spcPts val="400"/>
              </a:spcBef>
              <a:spcAft>
                <a:spcPts val="0"/>
              </a:spcAft>
              <a:defRPr/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7613" cy="531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-228600" marL="25146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-228600" marL="29718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-228600" marL="34290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-228600" marL="38862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cap="sq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5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3455988" cy="30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3.png"/><Relationship Id="rId6" Type="http://schemas.openxmlformats.org/officeDocument/2006/relationships/image" Target="../media/image05.png"/><Relationship Id="rId5" Type="http://schemas.openxmlformats.org/officeDocument/2006/relationships/image" Target="../media/image07.png"/><Relationship Id="rId8" Type="http://schemas.openxmlformats.org/officeDocument/2006/relationships/image" Target="../media/image08.png"/><Relationship Id="rId7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685800" y="2439988"/>
            <a:ext cx="77724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Team E-μ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685800" y="4448175"/>
            <a:ext cx="7772400" cy="784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Advised by Professor Baird Soules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0" y="457200"/>
            <a:ext cx="8542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Final Product</a:t>
            </a: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Review – 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April </a:t>
            </a: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201</a:t>
            </a: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82300" y="1996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 Control Update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44775" y="1342675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/>
              <a:t>Mode Switching Implemented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	1 push button switch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    3 states: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/>
              <a:t>sleep mode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/>
              <a:t>run mode</a:t>
            </a:r>
          </a:p>
          <a:p>
            <a:pPr indent="-3810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400"/>
              <a:t>training mode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			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	Piezo Buzzer Indicates current state</a:t>
            </a:r>
          </a:p>
          <a:p>
            <a:pPr indent="-342900" marL="800100" rtl="0">
              <a:spcBef>
                <a:spcPts val="0"/>
              </a:spcBef>
              <a:buNone/>
            </a:pPr>
            <a:r>
              <a:rPr i="1" lang="en-US" sz="1800"/>
              <a:t>sleep -1 beep</a:t>
            </a:r>
          </a:p>
          <a:p>
            <a:pPr indent="-342900" marL="800100" rtl="0">
              <a:spcBef>
                <a:spcPts val="0"/>
              </a:spcBef>
              <a:buNone/>
            </a:pPr>
            <a:r>
              <a:rPr i="1" lang="en-US" sz="1800"/>
              <a:t>run -2 beeps</a:t>
            </a:r>
          </a:p>
          <a:p>
            <a:pPr indent="-342900" lvl="0" marL="800100" rtl="0">
              <a:spcBef>
                <a:spcPts val="0"/>
              </a:spcBef>
              <a:buNone/>
            </a:pPr>
            <a:r>
              <a:rPr i="1" lang="en-US" sz="1800"/>
              <a:t>training - 3&amp;4 beeps  (training is split up into 2 phases)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82300" y="1996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 Control Update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3185"/>
          <a:stretch/>
        </p:blipFill>
        <p:spPr>
          <a:xfrm>
            <a:off x="781050" y="1280200"/>
            <a:ext cx="7581900" cy="46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Updates to Pattern Recognition Subsystem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Training mode new features!</a:t>
            </a: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		Calibration:</a:t>
            </a:r>
          </a:p>
          <a:p>
            <a:pPr indent="-330200" lvl="0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Sets the sensitivities of the individual sensors so that the features remain within a desired range, whether it needs to amplify or attenuate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		Dynamic recording of new gestures:</a:t>
            </a:r>
          </a:p>
          <a:p>
            <a:pPr indent="45720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  -   Records the gesture data for your individual set up</a:t>
            </a: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Post processing:</a:t>
            </a: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  -   Outlier removal operation based on standard deviation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Calibration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Added features: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Calibration mode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Average sensor values are stored in a moving window.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The average sensor value over the entire window is used to determine a sensitivity factor such that the sensor value becomes within the desired range.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Each feature is assigned a ‘weight’ that describes its influence in the pattern recognition.</a:t>
            </a: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Our current values, based on predicted value of feature:</a:t>
            </a: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jerk 							 weight = 6;  </a:t>
            </a: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    angular velocity 				 weight = 7;   </a:t>
            </a: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    emg amplitude 				 weight = 1; </a:t>
            </a: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    emg frequency root mean square weight = 5; </a:t>
            </a: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    peak frequency (mod frequency)  weight = 1; 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Recording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Added features: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Record mode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Samples all of the sensors several times a second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After collecting samples, overwrites previous gesture data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Post processing is then performed to tidy the data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Currently, it stores a reading roughly every 400 milliseconds.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Post Proc.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Added features: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Post Processing</a:t>
            </a:r>
          </a:p>
          <a:p>
            <a:pPr indent="-330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Outliers are found by:</a:t>
            </a:r>
          </a:p>
          <a:p>
            <a:pPr indent="-330200" lvl="0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find the average value of a feature for an entire gesture.</a:t>
            </a:r>
          </a:p>
          <a:p>
            <a:pPr indent="-330200" lvl="0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find the standard deviation for a given value</a:t>
            </a:r>
          </a:p>
          <a:p>
            <a:pPr indent="-330200" lvl="0" marL="1828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if the difference between that value and the average is not within a threshold based on the standard deviation, then replace that entire reading with very large values.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Currently, the threshold we are using checks in the value is within 2.3 standard deviations of the average value.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Post Proc.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Before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25" y="1734125"/>
            <a:ext cx="5933925" cy="27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1428275" y="2337175"/>
            <a:ext cx="672899" cy="271499"/>
          </a:xfrm>
          <a:prstGeom prst="ellipse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Post Proc.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Before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50" y="1767824"/>
            <a:ext cx="8359075" cy="28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Pattern Recognition Subsystem - Results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Current Stance:</a:t>
            </a: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Overall, it does not yet perform as well as expected.</a:t>
            </a:r>
          </a:p>
          <a:p>
            <a:pPr indent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More work is needed to determine the effectiveness of this dynamic approach.</a:t>
            </a:r>
          </a:p>
          <a:p>
            <a:pPr indent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Possible things to try:</a:t>
            </a: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Add more samples per recording</a:t>
            </a: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More post processing</a:t>
            </a:r>
          </a:p>
          <a:p>
            <a:pPr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Alternative feature data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What Needs Work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284400"/>
            <a:ext cx="79347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Fine tuning of: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window size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outlier threshold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number of samples per recording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score window size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-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number of neighbors</a:t>
            </a:r>
          </a:p>
          <a:p>
            <a:pPr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0" y="4572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Team members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785903" y="2957375"/>
            <a:ext cx="38862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Baird Soules </a:t>
            </a: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en-US" sz="1600"/>
              <a:t>Brilliant </a:t>
            </a:r>
            <a:r>
              <a:rPr b="0" baseline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85780" y="5286332"/>
            <a:ext cx="3221099" cy="67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Christopher Allum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CSE and EE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28629" l="17122" r="10693" t="-3090"/>
          <a:stretch/>
        </p:blipFill>
        <p:spPr>
          <a:xfrm>
            <a:off x="5878024" y="3527425"/>
            <a:ext cx="1674600" cy="183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205412" y="2882111"/>
            <a:ext cx="27431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Shehzeen Hussain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284787" y="5157776"/>
            <a:ext cx="2584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Jeffrey Maloney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10025" r="15492" t="25311"/>
          <a:stretch/>
        </p:blipFill>
        <p:spPr>
          <a:xfrm>
            <a:off x="1739825" y="1358873"/>
            <a:ext cx="1674600" cy="16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7125" y="3527425"/>
            <a:ext cx="1579800" cy="172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2354" y="1307425"/>
            <a:ext cx="1867970" cy="17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Demo Day Goals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198"/>
            <a:ext cx="82296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latin typeface="Verdana"/>
                <a:ea typeface="Verdana"/>
                <a:cs typeface="Verdana"/>
                <a:sym typeface="Verdana"/>
              </a:rPr>
              <a:t>Primary Goals</a:t>
            </a:r>
          </a:p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Video of product in action</a:t>
            </a:r>
          </a:p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Improved Pattern Recognition</a:t>
            </a:r>
          </a:p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Increased reliability</a:t>
            </a:r>
          </a:p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More data</a:t>
            </a:r>
          </a:p>
          <a:p>
            <a:pPr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27"/>
            <a:ext cx="8229600" cy="875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Total Cost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250" y="1683625"/>
            <a:ext cx="3150324" cy="407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0" y="381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048000" y="2743200"/>
            <a:ext cx="23622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Thank μ!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Budget Overview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900" y="1278200"/>
            <a:ext cx="6330199" cy="47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</a:t>
            </a: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Block Diagram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048000" y="2743200"/>
            <a:ext cx="23622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87" y="1238400"/>
            <a:ext cx="8523025" cy="48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27"/>
            <a:ext cx="8229600" cy="93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Power Supply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57773"/>
            <a:ext cx="8229600" cy="406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419475" y="3159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26" name="Shape 226"/>
          <p:cNvSpPr txBox="1"/>
          <p:nvPr/>
        </p:nvSpPr>
        <p:spPr>
          <a:xfrm flipH="1" rot="10800000">
            <a:off x="0" y="2999899"/>
            <a:ext cx="30000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81000" y="1222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Amplifier Circuit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7625"/>
            <a:ext cx="87344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Anti-Aliasing Filter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025" y="1955200"/>
            <a:ext cx="505777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0" y="3810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28600" y="144780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wearable arm device to detect arm signals and relay information to a vehicle operator via recognizable pre-recorded voice commands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Such a system should: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 portable and weigh under 5 pounds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Wireless communication within at least 10 meters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Work in low light levels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Work in high noise areas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 existing hand signals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 intuitive and easy to use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baseline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075" y="2614766"/>
            <a:ext cx="2152649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2945835"/>
            <a:ext cx="14668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4867" y="3919691"/>
            <a:ext cx="1790699" cy="15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6698" y="3710141"/>
            <a:ext cx="295275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68806" y="4038600"/>
            <a:ext cx="1743075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3950" y="5569819"/>
            <a:ext cx="3295649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Specifications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28600" y="1447800"/>
            <a:ext cx="8686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SzPct val="78571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wearable arm device to detect arm signals and relay information to a vehicle operator via 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recognizable pre-recorded voice commands</a:t>
            </a:r>
          </a:p>
          <a:p>
            <a:pPr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Such a system should:  						</a:t>
            </a: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portable and weigh under 5 pounds  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Weighs 3.6 pounds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Wireless comm &gt;= 10 meters  		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Wireless comm at 10 meters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 in low light levels  				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Works in low light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 in high noise areas  			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Works in high noise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Implement existing hand signals  		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Implements existing hand signals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intuitive and easy to use 					-- </a:t>
            </a:r>
          </a:p>
          <a:p>
            <a:pPr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					</a:t>
            </a:r>
            <a:r>
              <a:rPr b="1" lang="en-US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Battery Life of roughly 8 hours</a:t>
            </a:r>
          </a:p>
          <a:p>
            <a:pPr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3876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198"/>
            <a:ext cx="8229600" cy="270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latin typeface="Verdana"/>
                <a:ea typeface="Verdana"/>
                <a:cs typeface="Verdana"/>
                <a:sym typeface="Verdana"/>
              </a:rPr>
              <a:t>Completed?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     </a:t>
            </a:r>
            <a:r>
              <a:rPr lang="en-US" sz="1600" u="sng">
                <a:latin typeface="Verdana"/>
                <a:ea typeface="Verdana"/>
                <a:cs typeface="Verdana"/>
                <a:sym typeface="Verdana"/>
              </a:rPr>
              <a:t>Deliverable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            Electronics Enclosure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Power circuit with recharging system</a:t>
            </a:r>
          </a:p>
          <a:p>
            <a:pPr indent="-342900" lvl="0" marL="800100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✓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Vehicular power supply for Raspberry pi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Make effective for multiple users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     	     Printed circuit board 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 	     Improved pattern recognition</a:t>
            </a:r>
          </a:p>
          <a:p>
            <a:pPr indent="-342900" lvl="0" marL="800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✓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  	     Alternative to disposable electrodes</a:t>
            </a: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76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DR Deliverables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</a:t>
            </a:r>
            <a:r>
              <a:rPr b="0" baseline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Block Diagram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048000" y="2743200"/>
            <a:ext cx="23622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87" y="1238400"/>
            <a:ext cx="8523025" cy="48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26"/>
            <a:ext cx="8229600" cy="984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PCB Design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" y="1436100"/>
            <a:ext cx="8291599" cy="451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PCB Hardware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75575"/>
            <a:ext cx="8392949" cy="45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82300" y="1996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Final Product Picture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87" y="1406100"/>
            <a:ext cx="6586224" cy="44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