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21945600" cy="32918400"/>
  <p:notesSz cx="7315200" cy="9601200"/>
  <p:custDataLst>
    <p:tags r:id="rId6"/>
  </p:custDataLst>
  <p:defaultTex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6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DA92"/>
    <a:srgbClr val="000083"/>
    <a:srgbClr val="010000"/>
    <a:srgbClr val="423A97"/>
    <a:srgbClr val="DDFFF7"/>
    <a:srgbClr val="B8FFF4"/>
    <a:srgbClr val="BCFBFF"/>
    <a:srgbClr val="CAF2FF"/>
    <a:srgbClr val="FFE7D9"/>
    <a:srgbClr val="FFE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4" autoAdjust="0"/>
    <p:restoredTop sz="86284" autoAdjust="0"/>
  </p:normalViewPr>
  <p:slideViewPr>
    <p:cSldViewPr snapToObjects="1">
      <p:cViewPr>
        <p:scale>
          <a:sx n="33" d="100"/>
          <a:sy n="33" d="100"/>
        </p:scale>
        <p:origin x="2011" y="-1397"/>
      </p:cViewPr>
      <p:guideLst>
        <p:guide orient="horz" pos="10368"/>
        <p:guide pos="69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gs" Target="tags/tag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sz="quarter" idx="1"/>
          </p:nvPr>
        </p:nvSpPr>
        <p:spPr bwMode="auto">
          <a:xfrm>
            <a:off x="4143375" y="0"/>
            <a:ext cx="3171825" cy="474663"/>
          </a:xfrm>
          <a:prstGeom prst="rect">
            <a:avLst/>
          </a:prstGeom>
          <a:noFill/>
          <a:ln w="9525">
            <a:noFill/>
            <a:miter lim="800000"/>
            <a:headEnd/>
            <a:tailEnd/>
          </a:ln>
          <a:effectLst/>
        </p:spPr>
        <p:txBody>
          <a:bodyPr vert="horz" wrap="square" lIns="101600" tIns="50801" rIns="101600" bIns="50801" numCol="1" anchor="t" anchorCtr="0" compatLnSpc="1">
            <a:prstTxWarp prst="textNoShape">
              <a:avLst/>
            </a:prstTxWarp>
          </a:bodyPr>
          <a:lstStyle>
            <a:lvl1pPr algn="r" defTabSz="1009650" eaLnBrk="0" hangingPunct="0">
              <a:defRPr sz="1300" b="0">
                <a:latin typeface="Arial" charset="0"/>
                <a:ea typeface="ＭＳ Ｐゴシック" pitchFamily="34" charset="-128"/>
                <a:cs typeface="+mn-cs"/>
              </a:defRPr>
            </a:lvl1pPr>
          </a:lstStyle>
          <a:p>
            <a:pPr>
              <a:defRPr/>
            </a:pPr>
            <a:endParaRPr lang="en-US"/>
          </a:p>
        </p:txBody>
      </p:sp>
      <p:sp>
        <p:nvSpPr>
          <p:cNvPr id="3076" name="Rectangle 4"/>
          <p:cNvSpPr>
            <a:spLocks noGrp="1" noChangeArrowheads="1"/>
          </p:cNvSpPr>
          <p:nvPr>
            <p:ph type="ftr" sz="quarter" idx="2"/>
          </p:nvPr>
        </p:nvSpPr>
        <p:spPr bwMode="auto">
          <a:xfrm>
            <a:off x="0"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l" defTabSz="1009650" eaLnBrk="0" hangingPunct="0">
              <a:defRPr sz="1300" b="0">
                <a:latin typeface="Arial" charset="0"/>
                <a:ea typeface="ＭＳ Ｐゴシック" pitchFamily="34" charset="-128"/>
                <a:cs typeface="+mn-cs"/>
              </a:defRPr>
            </a:lvl1pPr>
          </a:lstStyle>
          <a:p>
            <a:pPr>
              <a:defRPr/>
            </a:pPr>
            <a:endParaRPr lang="en-US"/>
          </a:p>
        </p:txBody>
      </p:sp>
      <p:sp>
        <p:nvSpPr>
          <p:cNvPr id="3077" name="Rectangle 5"/>
          <p:cNvSpPr>
            <a:spLocks noGrp="1" noChangeArrowheads="1"/>
          </p:cNvSpPr>
          <p:nvPr>
            <p:ph type="sldNum" sz="quarter" idx="3"/>
          </p:nvPr>
        </p:nvSpPr>
        <p:spPr bwMode="auto">
          <a:xfrm>
            <a:off x="4143375" y="9109075"/>
            <a:ext cx="3171825" cy="476250"/>
          </a:xfrm>
          <a:prstGeom prst="rect">
            <a:avLst/>
          </a:prstGeom>
          <a:noFill/>
          <a:ln w="9525">
            <a:noFill/>
            <a:miter lim="800000"/>
            <a:headEnd/>
            <a:tailEnd/>
          </a:ln>
          <a:effectLst/>
        </p:spPr>
        <p:txBody>
          <a:bodyPr vert="horz" wrap="square" lIns="101600" tIns="50801" rIns="101600" bIns="50801" numCol="1" anchor="b" anchorCtr="0" compatLnSpc="1">
            <a:prstTxWarp prst="textNoShape">
              <a:avLst/>
            </a:prstTxWarp>
          </a:bodyPr>
          <a:lstStyle>
            <a:lvl1pPr algn="r" defTabSz="1009650" eaLnBrk="0" hangingPunct="0">
              <a:defRPr sz="1300" b="0" smtClean="0">
                <a:latin typeface="Arial" pitchFamily="34" charset="0"/>
              </a:defRPr>
            </a:lvl1pPr>
          </a:lstStyle>
          <a:p>
            <a:pPr>
              <a:defRPr/>
            </a:pPr>
            <a:fld id="{53F9922C-88D4-4AA8-97FE-81545FAA4B3E}" type="slidenum">
              <a:rPr lang="en-US"/>
              <a:pPr>
                <a:defRPr/>
              </a:pPr>
              <a:t>‹#›</a:t>
            </a:fld>
            <a:endParaRPr lang="en-US"/>
          </a:p>
        </p:txBody>
      </p:sp>
    </p:spTree>
    <p:extLst>
      <p:ext uri="{BB962C8B-B14F-4D97-AF65-F5344CB8AC3E}">
        <p14:creationId xmlns:p14="http://schemas.microsoft.com/office/powerpoint/2010/main" val="40584538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46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bwMode="auto">
          <a:xfrm>
            <a:off x="2444750" y="715963"/>
            <a:ext cx="2427288" cy="363855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Rectangle 3"/>
          <p:cNvSpPr>
            <a:spLocks noGrp="1" noChangeArrowheads="1"/>
          </p:cNvSpPr>
          <p:nvPr>
            <p:ph type="body" idx="1"/>
          </p:nvPr>
        </p:nvSpPr>
        <p:spPr bwMode="auto">
          <a:xfrm>
            <a:off x="974725" y="4594225"/>
            <a:ext cx="5365750" cy="4278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600" tIns="50801" rIns="101600" bIns="50801"/>
          <a:lstStyle/>
          <a:p>
            <a:pPr eaLnBrk="1" hangingPunct="1"/>
            <a:endParaRPr lang="en-US" altLang="en-US" smtClean="0">
              <a:latin typeface="Times New Roman" pitchFamily="18" charset="0"/>
            </a:endParaRPr>
          </a:p>
        </p:txBody>
      </p:sp>
    </p:spTree>
    <p:extLst>
      <p:ext uri="{BB962C8B-B14F-4D97-AF65-F5344CB8AC3E}">
        <p14:creationId xmlns:p14="http://schemas.microsoft.com/office/powerpoint/2010/main" val="195630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6238" y="10226675"/>
            <a:ext cx="18653125"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92475" y="18653125"/>
            <a:ext cx="153606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75BFD8-7117-440C-BA47-3B5A3FFA344D}" type="slidenum">
              <a:rPr lang="en-US"/>
              <a:pPr>
                <a:defRPr/>
              </a:pPr>
              <a:t>‹#›</a:t>
            </a:fld>
            <a:endParaRPr lang="en-US"/>
          </a:p>
        </p:txBody>
      </p:sp>
    </p:spTree>
    <p:extLst>
      <p:ext uri="{BB962C8B-B14F-4D97-AF65-F5344CB8AC3E}">
        <p14:creationId xmlns:p14="http://schemas.microsoft.com/office/powerpoint/2010/main" val="50189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7A2D27-EF72-47A7-BFB7-994794BE2940}" type="slidenum">
              <a:rPr lang="en-US"/>
              <a:pPr>
                <a:defRPr/>
              </a:pPr>
              <a:t>‹#›</a:t>
            </a:fld>
            <a:endParaRPr lang="en-US"/>
          </a:p>
        </p:txBody>
      </p:sp>
    </p:spTree>
    <p:extLst>
      <p:ext uri="{BB962C8B-B14F-4D97-AF65-F5344CB8AC3E}">
        <p14:creationId xmlns:p14="http://schemas.microsoft.com/office/powerpoint/2010/main" val="188369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35288" y="2925763"/>
            <a:ext cx="4662487" cy="263350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7825" y="2925763"/>
            <a:ext cx="13835063" cy="263350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8C06AC-39D2-42C7-8F36-2973083DAB40}" type="slidenum">
              <a:rPr lang="en-US"/>
              <a:pPr>
                <a:defRPr/>
              </a:pPr>
              <a:t>‹#›</a:t>
            </a:fld>
            <a:endParaRPr lang="en-US"/>
          </a:p>
        </p:txBody>
      </p:sp>
    </p:spTree>
    <p:extLst>
      <p:ext uri="{BB962C8B-B14F-4D97-AF65-F5344CB8AC3E}">
        <p14:creationId xmlns:p14="http://schemas.microsoft.com/office/powerpoint/2010/main" val="1199651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B19989-A529-4BD7-89D7-125D2F01F068}" type="slidenum">
              <a:rPr lang="en-US"/>
              <a:pPr>
                <a:defRPr/>
              </a:pPr>
              <a:t>‹#›</a:t>
            </a:fld>
            <a:endParaRPr lang="en-US"/>
          </a:p>
        </p:txBody>
      </p:sp>
    </p:spTree>
    <p:extLst>
      <p:ext uri="{BB962C8B-B14F-4D97-AF65-F5344CB8AC3E}">
        <p14:creationId xmlns:p14="http://schemas.microsoft.com/office/powerpoint/2010/main" val="188396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3550" y="21153438"/>
            <a:ext cx="18653125"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733550" y="13952538"/>
            <a:ext cx="1865312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4A907-33D7-4B97-AB9D-C16440F9B776}" type="slidenum">
              <a:rPr lang="en-US"/>
              <a:pPr>
                <a:defRPr/>
              </a:pPr>
              <a:t>‹#›</a:t>
            </a:fld>
            <a:endParaRPr lang="en-US"/>
          </a:p>
        </p:txBody>
      </p:sp>
    </p:spTree>
    <p:extLst>
      <p:ext uri="{BB962C8B-B14F-4D97-AF65-F5344CB8AC3E}">
        <p14:creationId xmlns:p14="http://schemas.microsoft.com/office/powerpoint/2010/main" val="44860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7825"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049000" y="9512300"/>
            <a:ext cx="9248775" cy="1974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721191-1757-47AD-8936-87D7F87D58E1}" type="slidenum">
              <a:rPr lang="en-US"/>
              <a:pPr>
                <a:defRPr/>
              </a:pPr>
              <a:t>‹#›</a:t>
            </a:fld>
            <a:endParaRPr lang="en-US"/>
          </a:p>
        </p:txBody>
      </p:sp>
    </p:spTree>
    <p:extLst>
      <p:ext uri="{BB962C8B-B14F-4D97-AF65-F5344CB8AC3E}">
        <p14:creationId xmlns:p14="http://schemas.microsoft.com/office/powerpoint/2010/main" val="1753382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7625"/>
            <a:ext cx="19751675"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6963" y="7369175"/>
            <a:ext cx="96964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6963" y="10439400"/>
            <a:ext cx="96964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1147425" y="7369175"/>
            <a:ext cx="9701213"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1147425" y="10439400"/>
            <a:ext cx="9701213"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159E9F-4FB4-4CAD-9DE9-498FF2C28D24}" type="slidenum">
              <a:rPr lang="en-US"/>
              <a:pPr>
                <a:defRPr/>
              </a:pPr>
              <a:t>‹#›</a:t>
            </a:fld>
            <a:endParaRPr lang="en-US"/>
          </a:p>
        </p:txBody>
      </p:sp>
    </p:spTree>
    <p:extLst>
      <p:ext uri="{BB962C8B-B14F-4D97-AF65-F5344CB8AC3E}">
        <p14:creationId xmlns:p14="http://schemas.microsoft.com/office/powerpoint/2010/main" val="338870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F176B-F876-4BE4-B25F-D75392C1D686}" type="slidenum">
              <a:rPr lang="en-US"/>
              <a:pPr>
                <a:defRPr/>
              </a:pPr>
              <a:t>‹#›</a:t>
            </a:fld>
            <a:endParaRPr lang="en-US"/>
          </a:p>
        </p:txBody>
      </p:sp>
    </p:spTree>
    <p:extLst>
      <p:ext uri="{BB962C8B-B14F-4D97-AF65-F5344CB8AC3E}">
        <p14:creationId xmlns:p14="http://schemas.microsoft.com/office/powerpoint/2010/main" val="2042819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12C8840-CB99-4CE7-9F00-BC2E5E2C0507}" type="slidenum">
              <a:rPr lang="en-US"/>
              <a:pPr>
                <a:defRPr/>
              </a:pPr>
              <a:t>‹#›</a:t>
            </a:fld>
            <a:endParaRPr lang="en-US"/>
          </a:p>
        </p:txBody>
      </p:sp>
    </p:spTree>
    <p:extLst>
      <p:ext uri="{BB962C8B-B14F-4D97-AF65-F5344CB8AC3E}">
        <p14:creationId xmlns:p14="http://schemas.microsoft.com/office/powerpoint/2010/main" val="13929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6963" y="1311275"/>
            <a:ext cx="721995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8580438" y="1311275"/>
            <a:ext cx="122682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96963" y="6888163"/>
            <a:ext cx="72199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03180E-4C57-4494-8909-D73825FC9089}" type="slidenum">
              <a:rPr lang="en-US"/>
              <a:pPr>
                <a:defRPr/>
              </a:pPr>
              <a:t>‹#›</a:t>
            </a:fld>
            <a:endParaRPr lang="en-US"/>
          </a:p>
        </p:txBody>
      </p:sp>
    </p:spTree>
    <p:extLst>
      <p:ext uri="{BB962C8B-B14F-4D97-AF65-F5344CB8AC3E}">
        <p14:creationId xmlns:p14="http://schemas.microsoft.com/office/powerpoint/2010/main" val="3207840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02125" y="23042563"/>
            <a:ext cx="13166725"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302125" y="2941638"/>
            <a:ext cx="1316672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302125" y="25763538"/>
            <a:ext cx="1316672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D55C1E-DF2C-4630-AC6F-3BA4CEF35593}" type="slidenum">
              <a:rPr lang="en-US"/>
              <a:pPr>
                <a:defRPr/>
              </a:pPr>
              <a:t>‹#›</a:t>
            </a:fld>
            <a:endParaRPr lang="en-US"/>
          </a:p>
        </p:txBody>
      </p:sp>
    </p:spTree>
    <p:extLst>
      <p:ext uri="{BB962C8B-B14F-4D97-AF65-F5344CB8AC3E}">
        <p14:creationId xmlns:p14="http://schemas.microsoft.com/office/powerpoint/2010/main" val="327439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47825" y="2925763"/>
            <a:ext cx="186499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647825" y="9512300"/>
            <a:ext cx="18649950" cy="1974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24651" tIns="162326" rIns="324651" bIns="16232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164782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l"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7496175" y="29992638"/>
            <a:ext cx="695325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eaLnBrk="0" hangingPunct="0">
              <a:defRPr sz="5000" b="0">
                <a:latin typeface="Times New Roman" pitchFamily="18" charset="0"/>
                <a:ea typeface="ＭＳ Ｐゴシック" pitchFamily="34"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15725775" y="29992638"/>
            <a:ext cx="4572000" cy="2193925"/>
          </a:xfrm>
          <a:prstGeom prst="rect">
            <a:avLst/>
          </a:prstGeom>
          <a:noFill/>
          <a:ln w="9525">
            <a:noFill/>
            <a:miter lim="800000"/>
            <a:headEnd/>
            <a:tailEnd/>
          </a:ln>
          <a:effectLst/>
        </p:spPr>
        <p:txBody>
          <a:bodyPr vert="horz" wrap="none" lIns="324651" tIns="162326" rIns="324651" bIns="162326" numCol="1" anchor="ctr" anchorCtr="0" compatLnSpc="1">
            <a:prstTxWarp prst="textNoShape">
              <a:avLst/>
            </a:prstTxWarp>
          </a:bodyPr>
          <a:lstStyle>
            <a:lvl1pPr algn="r" eaLnBrk="0" hangingPunct="0">
              <a:defRPr sz="5000" b="0" smtClean="0">
                <a:latin typeface="Times New Roman" pitchFamily="18" charset="0"/>
              </a:defRPr>
            </a:lvl1pPr>
          </a:lstStyle>
          <a:p>
            <a:pPr>
              <a:defRPr/>
            </a:pPr>
            <a:fld id="{AFA652B4-E5E5-4C9F-9849-55A39EF0A5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224213" rtl="0" eaLnBrk="0" fontAlgn="base" hangingPunct="0">
        <a:spcBef>
          <a:spcPct val="0"/>
        </a:spcBef>
        <a:spcAft>
          <a:spcPct val="0"/>
        </a:spcAft>
        <a:defRPr sz="15500">
          <a:solidFill>
            <a:schemeClr val="tx2"/>
          </a:solidFill>
          <a:latin typeface="+mj-lt"/>
          <a:ea typeface="ＭＳ Ｐゴシック" pitchFamily="34" charset="-128"/>
          <a:cs typeface="ＭＳ Ｐゴシック" charset="0"/>
        </a:defRPr>
      </a:lvl1pPr>
      <a:lvl2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2pPr>
      <a:lvl3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3pPr>
      <a:lvl4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4pPr>
      <a:lvl5pPr algn="ctr" defTabSz="3224213" rtl="0" eaLnBrk="0" fontAlgn="base" hangingPunct="0">
        <a:spcBef>
          <a:spcPct val="0"/>
        </a:spcBef>
        <a:spcAft>
          <a:spcPct val="0"/>
        </a:spcAft>
        <a:defRPr sz="15500">
          <a:solidFill>
            <a:schemeClr val="tx2"/>
          </a:solidFill>
          <a:latin typeface="Times New Roman" pitchFamily="-111" charset="0"/>
          <a:ea typeface="ＭＳ Ｐゴシック" pitchFamily="34" charset="-128"/>
          <a:cs typeface="ＭＳ Ｐゴシック" charset="0"/>
        </a:defRPr>
      </a:lvl5pPr>
      <a:lvl6pPr marL="457200" algn="ctr" defTabSz="3224213" rtl="0" fontAlgn="base">
        <a:spcBef>
          <a:spcPct val="0"/>
        </a:spcBef>
        <a:spcAft>
          <a:spcPct val="0"/>
        </a:spcAft>
        <a:defRPr sz="15500">
          <a:solidFill>
            <a:schemeClr val="tx2"/>
          </a:solidFill>
          <a:latin typeface="Times New Roman" pitchFamily="-111" charset="0"/>
        </a:defRPr>
      </a:lvl6pPr>
      <a:lvl7pPr marL="914400" algn="ctr" defTabSz="3224213" rtl="0" fontAlgn="base">
        <a:spcBef>
          <a:spcPct val="0"/>
        </a:spcBef>
        <a:spcAft>
          <a:spcPct val="0"/>
        </a:spcAft>
        <a:defRPr sz="15500">
          <a:solidFill>
            <a:schemeClr val="tx2"/>
          </a:solidFill>
          <a:latin typeface="Times New Roman" pitchFamily="-111" charset="0"/>
        </a:defRPr>
      </a:lvl7pPr>
      <a:lvl8pPr marL="1371600" algn="ctr" defTabSz="3224213" rtl="0" fontAlgn="base">
        <a:spcBef>
          <a:spcPct val="0"/>
        </a:spcBef>
        <a:spcAft>
          <a:spcPct val="0"/>
        </a:spcAft>
        <a:defRPr sz="15500">
          <a:solidFill>
            <a:schemeClr val="tx2"/>
          </a:solidFill>
          <a:latin typeface="Times New Roman" pitchFamily="-111" charset="0"/>
        </a:defRPr>
      </a:lvl8pPr>
      <a:lvl9pPr marL="1828800" algn="ctr" defTabSz="3224213" rtl="0" fontAlgn="base">
        <a:spcBef>
          <a:spcPct val="0"/>
        </a:spcBef>
        <a:spcAft>
          <a:spcPct val="0"/>
        </a:spcAft>
        <a:defRPr sz="15500">
          <a:solidFill>
            <a:schemeClr val="tx2"/>
          </a:solidFill>
          <a:latin typeface="Times New Roman" pitchFamily="-111" charset="0"/>
        </a:defRPr>
      </a:lvl9pPr>
    </p:titleStyle>
    <p:bodyStyle>
      <a:lvl1pPr marL="1209675" indent="-1209675" algn="l" defTabSz="3224213" rtl="0" eaLnBrk="0" fontAlgn="base" hangingPunct="0">
        <a:spcBef>
          <a:spcPct val="20000"/>
        </a:spcBef>
        <a:spcAft>
          <a:spcPct val="0"/>
        </a:spcAft>
        <a:buChar char="•"/>
        <a:defRPr sz="11300">
          <a:solidFill>
            <a:schemeClr val="tx1"/>
          </a:solidFill>
          <a:latin typeface="+mn-lt"/>
          <a:ea typeface="ＭＳ Ｐゴシック" pitchFamily="34" charset="-128"/>
          <a:cs typeface="ＭＳ Ｐゴシック" charset="0"/>
        </a:defRPr>
      </a:lvl1pPr>
      <a:lvl2pPr marL="2619375" indent="-1008063" algn="l" defTabSz="3224213" rtl="0" eaLnBrk="0" fontAlgn="base" hangingPunct="0">
        <a:spcBef>
          <a:spcPct val="20000"/>
        </a:spcBef>
        <a:spcAft>
          <a:spcPct val="0"/>
        </a:spcAft>
        <a:buChar char="–"/>
        <a:defRPr sz="9800">
          <a:solidFill>
            <a:schemeClr val="tx1"/>
          </a:solidFill>
          <a:latin typeface="+mn-lt"/>
          <a:ea typeface="ＭＳ Ｐゴシック" pitchFamily="-111" charset="-128"/>
        </a:defRPr>
      </a:lvl2pPr>
      <a:lvl3pPr marL="4029075" indent="-804863" algn="l" defTabSz="3224213" rtl="0" eaLnBrk="0" fontAlgn="base" hangingPunct="0">
        <a:spcBef>
          <a:spcPct val="20000"/>
        </a:spcBef>
        <a:spcAft>
          <a:spcPct val="0"/>
        </a:spcAft>
        <a:buChar char="•"/>
        <a:defRPr sz="8400">
          <a:solidFill>
            <a:schemeClr val="tx1"/>
          </a:solidFill>
          <a:latin typeface="+mn-lt"/>
          <a:ea typeface="ＭＳ Ｐゴシック" pitchFamily="-111" charset="-128"/>
        </a:defRPr>
      </a:lvl3pPr>
      <a:lvl4pPr marL="56419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4pPr>
      <a:lvl5pPr marL="7254875" indent="-806450" algn="l" defTabSz="3224213" rtl="0" eaLnBrk="0" fontAlgn="base" hangingPunct="0">
        <a:spcBef>
          <a:spcPct val="20000"/>
        </a:spcBef>
        <a:spcAft>
          <a:spcPct val="0"/>
        </a:spcAft>
        <a:buChar char="•"/>
        <a:defRPr sz="7100">
          <a:solidFill>
            <a:schemeClr val="tx1"/>
          </a:solidFill>
          <a:latin typeface="+mn-lt"/>
          <a:ea typeface="ＭＳ Ｐゴシック" pitchFamily="-111" charset="-128"/>
        </a:defRPr>
      </a:lvl5pPr>
      <a:lvl6pPr marL="7712075" indent="-806450" algn="l" defTabSz="3224213" rtl="0" fontAlgn="base">
        <a:spcBef>
          <a:spcPct val="20000"/>
        </a:spcBef>
        <a:spcAft>
          <a:spcPct val="0"/>
        </a:spcAft>
        <a:buChar char="•"/>
        <a:defRPr sz="7100">
          <a:solidFill>
            <a:schemeClr val="tx1"/>
          </a:solidFill>
          <a:latin typeface="+mn-lt"/>
          <a:ea typeface="ＭＳ Ｐゴシック" pitchFamily="-111" charset="-128"/>
        </a:defRPr>
      </a:lvl6pPr>
      <a:lvl7pPr marL="8169275" indent="-806450" algn="l" defTabSz="3224213" rtl="0" fontAlgn="base">
        <a:spcBef>
          <a:spcPct val="20000"/>
        </a:spcBef>
        <a:spcAft>
          <a:spcPct val="0"/>
        </a:spcAft>
        <a:buChar char="•"/>
        <a:defRPr sz="7100">
          <a:solidFill>
            <a:schemeClr val="tx1"/>
          </a:solidFill>
          <a:latin typeface="+mn-lt"/>
          <a:ea typeface="ＭＳ Ｐゴシック" pitchFamily="-111" charset="-128"/>
        </a:defRPr>
      </a:lvl7pPr>
      <a:lvl8pPr marL="8626475" indent="-806450" algn="l" defTabSz="3224213" rtl="0" fontAlgn="base">
        <a:spcBef>
          <a:spcPct val="20000"/>
        </a:spcBef>
        <a:spcAft>
          <a:spcPct val="0"/>
        </a:spcAft>
        <a:buChar char="•"/>
        <a:defRPr sz="7100">
          <a:solidFill>
            <a:schemeClr val="tx1"/>
          </a:solidFill>
          <a:latin typeface="+mn-lt"/>
          <a:ea typeface="ＭＳ Ｐゴシック" pitchFamily="-111" charset="-128"/>
        </a:defRPr>
      </a:lvl8pPr>
      <a:lvl9pPr marL="9083675" indent="-806450" algn="l" defTabSz="3224213" rtl="0" fontAlgn="base">
        <a:spcBef>
          <a:spcPct val="20000"/>
        </a:spcBef>
        <a:spcAft>
          <a:spcPct val="0"/>
        </a:spcAft>
        <a:buChar char="•"/>
        <a:defRPr sz="71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1.png"/><Relationship Id="rId3" Type="http://schemas.openxmlformats.org/officeDocument/2006/relationships/tags" Target="../tags/tag4.xml"/><Relationship Id="rId21" Type="http://schemas.openxmlformats.org/officeDocument/2006/relationships/image" Target="../media/image4.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7.xml"/><Relationship Id="rId20" Type="http://schemas.openxmlformats.org/officeDocument/2006/relationships/image" Target="../media/image3.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7.pn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5.png"/><Relationship Id="rId5" Type="http://schemas.openxmlformats.org/officeDocument/2006/relationships/tags" Target="../tags/tag21.xml"/><Relationship Id="rId10" Type="http://schemas.openxmlformats.org/officeDocument/2006/relationships/slideLayout" Target="../slideLayouts/slideLayout7.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DSC_0581.gif"/>
          <p:cNvPicPr>
            <a:picLocks noChangeAspect="1"/>
          </p:cNvPicPr>
          <p:nvPr/>
        </p:nvPicPr>
        <p:blipFill>
          <a:blip r:embed="rId18"/>
          <a:stretch>
            <a:fillRect/>
          </a:stretch>
        </p:blipFill>
        <p:spPr>
          <a:xfrm>
            <a:off x="11909536" y="17131695"/>
            <a:ext cx="7065838" cy="8398766"/>
          </a:xfrm>
          <a:prstGeom prst="rect">
            <a:avLst/>
          </a:prstGeom>
        </p:spPr>
      </p:pic>
      <p:sp>
        <p:nvSpPr>
          <p:cNvPr id="4" name="TextBox 3"/>
          <p:cNvSpPr txBox="1"/>
          <p:nvPr/>
        </p:nvSpPr>
        <p:spPr>
          <a:xfrm>
            <a:off x="1331913" y="5379647"/>
            <a:ext cx="9183687" cy="5262979"/>
          </a:xfrm>
          <a:prstGeom prst="rect">
            <a:avLst/>
          </a:prstGeom>
          <a:noFill/>
        </p:spPr>
        <p:txBody>
          <a:bodyPr wrap="square" rtlCol="0">
            <a:spAutoFit/>
          </a:bodyPr>
          <a:lstStyle/>
          <a:p>
            <a:pPr algn="just"/>
            <a:r>
              <a:rPr lang="en-US" sz="2800" i="1" dirty="0" smtClean="0"/>
              <a:t>Miscommunication can quickly lead to accidents resulting in death or injury. The E-µ armband is a wearable device which serves as a supplemental interface between two people, with the purpose of reducing communication errors. As a test case, we assist in navigating large vehicles through difficult or heavily populated terrain. The device interprets a gesture by analyzing muscle activity and motion of the wearer’s arm on an embedded processor. Then, a voice command associated with the gesture is sent wirelessly over a Bluetooth connection to a speaker in the driver’s car.</a:t>
            </a:r>
            <a:endParaRPr lang="en-US" sz="2800" dirty="0"/>
          </a:p>
        </p:txBody>
      </p:sp>
      <p:sp>
        <p:nvSpPr>
          <p:cNvPr id="2050" name="Line 2"/>
          <p:cNvSpPr>
            <a:spLocks noChangeShapeType="1"/>
          </p:cNvSpPr>
          <p:nvPr>
            <p:custDataLst>
              <p:tags r:id="rId1"/>
            </p:custDataLst>
          </p:nvPr>
        </p:nvSpPr>
        <p:spPr bwMode="auto">
          <a:xfrm>
            <a:off x="703263" y="3733800"/>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051" name="Rectangle 5"/>
          <p:cNvSpPr>
            <a:spLocks noChangeArrowheads="1"/>
          </p:cNvSpPr>
          <p:nvPr>
            <p:custDataLst>
              <p:tags r:id="rId2"/>
            </p:custDataLst>
          </p:nvPr>
        </p:nvSpPr>
        <p:spPr bwMode="auto">
          <a:xfrm>
            <a:off x="561975" y="668338"/>
            <a:ext cx="20916900" cy="31678562"/>
          </a:xfrm>
          <a:prstGeom prst="rect">
            <a:avLst/>
          </a:prstGeom>
          <a:noFill/>
          <a:ln w="12700" cap="flat" cmpd="sng" algn="ctr">
            <a:solidFill>
              <a:srgbClr val="00009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solidFill>
                <a:schemeClr val="tx2"/>
              </a:solidFill>
            </a:endParaRPr>
          </a:p>
        </p:txBody>
      </p:sp>
      <p:sp>
        <p:nvSpPr>
          <p:cNvPr id="2052" name="Rectangle 6"/>
          <p:cNvSpPr>
            <a:spLocks noChangeArrowheads="1"/>
          </p:cNvSpPr>
          <p:nvPr>
            <p:custDataLst>
              <p:tags r:id="rId3"/>
            </p:custDataLst>
          </p:nvPr>
        </p:nvSpPr>
        <p:spPr bwMode="auto">
          <a:xfrm>
            <a:off x="425450" y="500063"/>
            <a:ext cx="21189950" cy="32000825"/>
          </a:xfrm>
          <a:prstGeom prst="rect">
            <a:avLst/>
          </a:prstGeom>
          <a:noFill/>
          <a:ln w="12700" cap="flat" cmpd="sng" algn="ctr">
            <a:solidFill>
              <a:srgbClr val="00009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dirty="0">
              <a:solidFill>
                <a:schemeClr val="tx2"/>
              </a:solidFill>
            </a:endParaRPr>
          </a:p>
        </p:txBody>
      </p:sp>
      <p:sp>
        <p:nvSpPr>
          <p:cNvPr id="2053" name="Rectangle 7"/>
          <p:cNvSpPr>
            <a:spLocks noChangeArrowheads="1"/>
          </p:cNvSpPr>
          <p:nvPr>
            <p:custDataLst>
              <p:tags r:id="rId4"/>
            </p:custDataLst>
          </p:nvPr>
        </p:nvSpPr>
        <p:spPr bwMode="auto">
          <a:xfrm>
            <a:off x="698500" y="855663"/>
            <a:ext cx="20654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E-µ Armband</a:t>
            </a:r>
            <a:endParaRPr lang="en-US" altLang="en-US" sz="6000" dirty="0">
              <a:solidFill>
                <a:srgbClr val="881C1C"/>
              </a:solidFill>
            </a:endParaRPr>
          </a:p>
        </p:txBody>
      </p:sp>
      <p:sp>
        <p:nvSpPr>
          <p:cNvPr id="2054" name="Rectangle 11"/>
          <p:cNvSpPr>
            <a:spLocks noChangeArrowheads="1"/>
          </p:cNvSpPr>
          <p:nvPr>
            <p:custDataLst>
              <p:tags r:id="rId5"/>
            </p:custDataLst>
          </p:nvPr>
        </p:nvSpPr>
        <p:spPr bwMode="auto">
          <a:xfrm>
            <a:off x="698501" y="2093913"/>
            <a:ext cx="20654962" cy="1712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r>
              <a:rPr lang="en-US" altLang="en-US" sz="3000" dirty="0" smtClean="0">
                <a:solidFill>
                  <a:srgbClr val="881C1C"/>
                </a:solidFill>
              </a:rPr>
              <a:t>Christopher Allum, Jeffrey Maloney,</a:t>
            </a:r>
          </a:p>
          <a:p>
            <a:pPr eaLnBrk="1" hangingPunct="1"/>
            <a:r>
              <a:rPr lang="en-US" altLang="en-US" sz="3000" dirty="0" smtClean="0">
                <a:solidFill>
                  <a:srgbClr val="881C1C"/>
                </a:solidFill>
              </a:rPr>
              <a:t>Shehzeen Hussain</a:t>
            </a:r>
            <a:endParaRPr lang="en-US" altLang="en-US" sz="3000" dirty="0">
              <a:solidFill>
                <a:srgbClr val="881C1C"/>
              </a:solidFill>
            </a:endParaRPr>
          </a:p>
          <a:p>
            <a:r>
              <a:rPr lang="en-US" altLang="en-US" sz="3000" dirty="0">
                <a:solidFill>
                  <a:srgbClr val="881C1C"/>
                </a:solidFill>
              </a:rPr>
              <a:t>Faculty Advisor: </a:t>
            </a:r>
            <a:r>
              <a:rPr lang="en-US" altLang="en-US" sz="3000" dirty="0" smtClean="0">
                <a:solidFill>
                  <a:srgbClr val="881C1C"/>
                </a:solidFill>
              </a:rPr>
              <a:t>Prof. Baird Soules</a:t>
            </a:r>
            <a:endParaRPr lang="en-US" altLang="en-US" sz="3000" dirty="0">
              <a:solidFill>
                <a:srgbClr val="881C1C"/>
              </a:solidFill>
            </a:endParaRPr>
          </a:p>
        </p:txBody>
      </p:sp>
      <p:sp>
        <p:nvSpPr>
          <p:cNvPr id="2055" name="Rectangle 306"/>
          <p:cNvSpPr>
            <a:spLocks noChangeArrowheads="1"/>
          </p:cNvSpPr>
          <p:nvPr>
            <p:custDataLst>
              <p:tags r:id="rId6"/>
            </p:custDataLst>
          </p:nvPr>
        </p:nvSpPr>
        <p:spPr bwMode="auto">
          <a:xfrm>
            <a:off x="698500" y="831850"/>
            <a:ext cx="20654963" cy="31362650"/>
          </a:xfrm>
          <a:prstGeom prst="rect">
            <a:avLst/>
          </a:prstGeom>
          <a:noFill/>
          <a:ln w="28575" cap="flat" cmpd="sng" algn="ctr">
            <a:solidFill>
              <a:srgbClr val="00009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solidFill>
                <a:schemeClr val="tx2"/>
              </a:solidFill>
            </a:endParaRPr>
          </a:p>
        </p:txBody>
      </p:sp>
      <p:sp>
        <p:nvSpPr>
          <p:cNvPr id="2056" name="Line 326"/>
          <p:cNvSpPr>
            <a:spLocks noChangeShapeType="1"/>
          </p:cNvSpPr>
          <p:nvPr>
            <p:custDataLst>
              <p:tags r:id="rId7"/>
            </p:custDataLst>
          </p:nvPr>
        </p:nvSpPr>
        <p:spPr bwMode="auto">
          <a:xfrm>
            <a:off x="703263" y="30259338"/>
            <a:ext cx="20650200" cy="0"/>
          </a:xfrm>
          <a:prstGeom prst="line">
            <a:avLst/>
          </a:prstGeom>
          <a:noFill/>
          <a:ln w="12700">
            <a:solidFill>
              <a:srgbClr val="3333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057" name="Picture 516" descr="UMass%20seal"/>
          <p:cNvPicPr>
            <a:picLocks noChangeAspect="1" noChangeArrowheads="1"/>
          </p:cNvPicPr>
          <p:nvPr>
            <p:custDataLst>
              <p:tags r:id="rId8"/>
            </p:custDataLst>
          </p:nvPr>
        </p:nvPicPr>
        <p:blipFill>
          <a:blip r:embed="rId19">
            <a:extLst>
              <a:ext uri="{28A0092B-C50C-407E-A947-70E740481C1C}">
                <a14:useLocalDpi xmlns:a14="http://schemas.microsoft.com/office/drawing/2010/main" val="0"/>
              </a:ext>
            </a:extLst>
          </a:blip>
          <a:srcRect/>
          <a:stretch>
            <a:fillRect/>
          </a:stretch>
        </p:blipFill>
        <p:spPr bwMode="auto">
          <a:xfrm>
            <a:off x="1331913" y="30480000"/>
            <a:ext cx="15748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524"/>
          <p:cNvSpPr txBox="1">
            <a:spLocks noChangeArrowheads="1"/>
          </p:cNvSpPr>
          <p:nvPr>
            <p:custDataLst>
              <p:tags r:id="rId9"/>
            </p:custDataLst>
          </p:nvPr>
        </p:nvSpPr>
        <p:spPr bwMode="auto">
          <a:xfrm>
            <a:off x="720725" y="30064075"/>
            <a:ext cx="205406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lnSpc>
                <a:spcPct val="60000"/>
              </a:lnSpc>
            </a:pPr>
            <a:r>
              <a:rPr lang="en-US" altLang="en-US" sz="2000" b="0" dirty="0">
                <a:cs typeface="Arial" charset="0"/>
              </a:rPr>
              <a:t>Department of Electrical and Computer Engineering</a:t>
            </a:r>
          </a:p>
          <a:p>
            <a:pPr eaLnBrk="1" hangingPunct="1">
              <a:lnSpc>
                <a:spcPct val="60000"/>
              </a:lnSpc>
            </a:pPr>
            <a:endParaRPr lang="en-US" altLang="en-US" sz="2000" b="0" dirty="0">
              <a:cs typeface="Arial" charset="0"/>
            </a:endParaRPr>
          </a:p>
          <a:p>
            <a:pPr eaLnBrk="1" hangingPunct="1">
              <a:lnSpc>
                <a:spcPct val="60000"/>
              </a:lnSpc>
            </a:pPr>
            <a:endParaRPr lang="en-US" altLang="en-US" sz="2000" b="0" dirty="0">
              <a:solidFill>
                <a:srgbClr val="0066CC"/>
              </a:solidFill>
              <a:latin typeface="Comic Sans MS" pitchFamily="66" charset="0"/>
              <a:cs typeface="Arial" charset="0"/>
            </a:endParaRPr>
          </a:p>
          <a:p>
            <a:pPr eaLnBrk="1" hangingPunct="1">
              <a:lnSpc>
                <a:spcPct val="60000"/>
              </a:lnSpc>
            </a:pPr>
            <a:r>
              <a:rPr lang="en-US" altLang="en-US" sz="3200" b="0" dirty="0">
                <a:solidFill>
                  <a:srgbClr val="39935B"/>
                </a:solidFill>
                <a:latin typeface="Copperplate Gothic Bold" pitchFamily="34" charset="0"/>
                <a:cs typeface="Arial" charset="0"/>
              </a:rPr>
              <a:t>ECE 415/ECE 416 – SENIOR DESIGN PROJECT </a:t>
            </a:r>
            <a:r>
              <a:rPr lang="en-US" altLang="en-US" sz="3200" b="0" dirty="0" smtClean="0">
                <a:solidFill>
                  <a:srgbClr val="39935B"/>
                </a:solidFill>
                <a:latin typeface="Copperplate Gothic Bold" pitchFamily="34" charset="0"/>
                <a:cs typeface="Arial" charset="0"/>
              </a:rPr>
              <a:t>2015</a:t>
            </a:r>
            <a:endParaRPr lang="en-US" altLang="en-US" sz="3200" b="0" dirty="0">
              <a:solidFill>
                <a:srgbClr val="39935B"/>
              </a:solidFill>
              <a:latin typeface="Copperplate Gothic Bold" pitchFamily="34"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60000"/>
              </a:lnSpc>
            </a:pPr>
            <a:endParaRPr lang="en-US" altLang="en-US" b="0" dirty="0">
              <a:latin typeface="Bradley Hand ITC" pitchFamily="66" charset="0"/>
              <a:cs typeface="Arial" charset="0"/>
            </a:endParaRPr>
          </a:p>
          <a:p>
            <a:pPr eaLnBrk="1" hangingPunct="1">
              <a:lnSpc>
                <a:spcPct val="40000"/>
              </a:lnSpc>
            </a:pPr>
            <a:r>
              <a:rPr lang="en-US" altLang="en-US" sz="2200" b="0" dirty="0">
                <a:cs typeface="Arial" charset="0"/>
              </a:rPr>
              <a:t>College of Engineering - University of Massachusetts Amherst</a:t>
            </a:r>
          </a:p>
        </p:txBody>
      </p:sp>
      <p:sp>
        <p:nvSpPr>
          <p:cNvPr id="2061" name="Text Box 13"/>
          <p:cNvSpPr txBox="1">
            <a:spLocks noChangeArrowheads="1"/>
          </p:cNvSpPr>
          <p:nvPr/>
        </p:nvSpPr>
        <p:spPr bwMode="auto">
          <a:xfrm>
            <a:off x="17206816" y="30480000"/>
            <a:ext cx="3762568"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defTabSz="703263" eaLnBrk="0" hangingPunct="0">
              <a:defRPr b="1">
                <a:solidFill>
                  <a:schemeClr val="tx1"/>
                </a:solidFill>
                <a:latin typeface="Arial" charset="0"/>
                <a:ea typeface="ＭＳ Ｐゴシック" charset="0"/>
                <a:cs typeface="ＭＳ Ｐゴシック" charset="0"/>
              </a:defRPr>
            </a:lvl1pPr>
            <a:lvl2pPr defTabSz="703263" eaLnBrk="0" hangingPunct="0">
              <a:defRPr b="1">
                <a:solidFill>
                  <a:schemeClr val="tx1"/>
                </a:solidFill>
                <a:latin typeface="Arial" charset="0"/>
                <a:ea typeface="ＭＳ Ｐゴシック" charset="0"/>
              </a:defRPr>
            </a:lvl2pPr>
            <a:lvl3pPr defTabSz="703263" eaLnBrk="0" hangingPunct="0">
              <a:defRPr b="1">
                <a:solidFill>
                  <a:schemeClr val="tx1"/>
                </a:solidFill>
                <a:latin typeface="Arial" charset="0"/>
                <a:ea typeface="ＭＳ Ｐゴシック" charset="0"/>
              </a:defRPr>
            </a:lvl3pPr>
            <a:lvl4pPr defTabSz="703263" eaLnBrk="0" hangingPunct="0">
              <a:defRPr b="1">
                <a:solidFill>
                  <a:schemeClr val="tx1"/>
                </a:solidFill>
                <a:latin typeface="Arial" charset="0"/>
                <a:ea typeface="ＭＳ Ｐゴシック" charset="0"/>
              </a:defRPr>
            </a:lvl4pPr>
            <a:lvl5pPr defTabSz="703263" eaLnBrk="0" hangingPunct="0">
              <a:defRPr b="1">
                <a:solidFill>
                  <a:schemeClr val="tx1"/>
                </a:solidFill>
                <a:latin typeface="Arial" charset="0"/>
                <a:ea typeface="ＭＳ Ｐゴシック" charset="0"/>
              </a:defRPr>
            </a:lvl5pPr>
            <a:lvl6pPr algn="ctr" defTabSz="703263" eaLnBrk="0" fontAlgn="base" hangingPunct="0">
              <a:spcBef>
                <a:spcPct val="0"/>
              </a:spcBef>
              <a:spcAft>
                <a:spcPct val="0"/>
              </a:spcAft>
              <a:defRPr b="1">
                <a:solidFill>
                  <a:schemeClr val="tx1"/>
                </a:solidFill>
                <a:latin typeface="Arial" charset="0"/>
                <a:ea typeface="ＭＳ Ｐゴシック" charset="0"/>
              </a:defRPr>
            </a:lvl6pPr>
            <a:lvl7pPr algn="ctr" defTabSz="703263" eaLnBrk="0" fontAlgn="base" hangingPunct="0">
              <a:spcBef>
                <a:spcPct val="0"/>
              </a:spcBef>
              <a:spcAft>
                <a:spcPct val="0"/>
              </a:spcAft>
              <a:defRPr b="1">
                <a:solidFill>
                  <a:schemeClr val="tx1"/>
                </a:solidFill>
                <a:latin typeface="Arial" charset="0"/>
                <a:ea typeface="ＭＳ Ｐゴシック" charset="0"/>
              </a:defRPr>
            </a:lvl7pPr>
            <a:lvl8pPr algn="ctr" defTabSz="703263" eaLnBrk="0" fontAlgn="base" hangingPunct="0">
              <a:spcBef>
                <a:spcPct val="0"/>
              </a:spcBef>
              <a:spcAft>
                <a:spcPct val="0"/>
              </a:spcAft>
              <a:defRPr b="1">
                <a:solidFill>
                  <a:schemeClr val="tx1"/>
                </a:solidFill>
                <a:latin typeface="Arial" charset="0"/>
                <a:ea typeface="ＭＳ Ｐゴシック" charset="0"/>
              </a:defRPr>
            </a:lvl8pPr>
            <a:lvl9pPr algn="ctr" defTabSz="703263" eaLnBrk="0" fontAlgn="base" hangingPunct="0">
              <a:spcBef>
                <a:spcPct val="0"/>
              </a:spcBef>
              <a:spcAft>
                <a:spcPct val="0"/>
              </a:spcAft>
              <a:defRPr b="1">
                <a:solidFill>
                  <a:schemeClr val="tx1"/>
                </a:solidFill>
                <a:latin typeface="Arial" charset="0"/>
                <a:ea typeface="ＭＳ Ｐゴシック" charset="0"/>
              </a:defRPr>
            </a:lvl9pPr>
          </a:lstStyle>
          <a:p>
            <a:pPr eaLnBrk="1" hangingPunct="1">
              <a:defRPr/>
            </a:pPr>
            <a:r>
              <a:rPr lang="en-US" sz="8800" dirty="0" smtClean="0"/>
              <a:t>SDP15</a:t>
            </a:r>
          </a:p>
        </p:txBody>
      </p:sp>
      <p:sp>
        <p:nvSpPr>
          <p:cNvPr id="2060" name="Rectangle 7"/>
          <p:cNvSpPr>
            <a:spLocks noChangeArrowheads="1"/>
          </p:cNvSpPr>
          <p:nvPr>
            <p:custDataLst>
              <p:tags r:id="rId10"/>
            </p:custDataLst>
          </p:nvPr>
        </p:nvSpPr>
        <p:spPr bwMode="auto">
          <a:xfrm>
            <a:off x="2906713" y="4343400"/>
            <a:ext cx="5813425"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a:solidFill>
                  <a:srgbClr val="881C1C"/>
                </a:solidFill>
              </a:rPr>
              <a:t>Abstract</a:t>
            </a:r>
          </a:p>
        </p:txBody>
      </p:sp>
      <p:sp>
        <p:nvSpPr>
          <p:cNvPr id="2" name="Rectangle 7"/>
          <p:cNvSpPr>
            <a:spLocks noChangeArrowheads="1"/>
          </p:cNvSpPr>
          <p:nvPr>
            <p:custDataLst>
              <p:tags r:id="rId11"/>
            </p:custDataLst>
          </p:nvPr>
        </p:nvSpPr>
        <p:spPr bwMode="auto">
          <a:xfrm>
            <a:off x="2276475" y="10589142"/>
            <a:ext cx="7073900"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a:solidFill>
                  <a:srgbClr val="881C1C"/>
                </a:solidFill>
              </a:rPr>
              <a:t>Block Diagram</a:t>
            </a:r>
          </a:p>
        </p:txBody>
      </p:sp>
      <p:sp>
        <p:nvSpPr>
          <p:cNvPr id="2062" name="Rectangle 7"/>
          <p:cNvSpPr>
            <a:spLocks noChangeArrowheads="1"/>
          </p:cNvSpPr>
          <p:nvPr>
            <p:custDataLst>
              <p:tags r:id="rId12"/>
            </p:custDataLst>
          </p:nvPr>
        </p:nvSpPr>
        <p:spPr bwMode="auto">
          <a:xfrm>
            <a:off x="12129294" y="4267200"/>
            <a:ext cx="8749506"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a:solidFill>
                  <a:srgbClr val="881C1C"/>
                </a:solidFill>
                <a:latin typeface="Arial"/>
                <a:cs typeface="Arial"/>
              </a:rPr>
              <a:t>System</a:t>
            </a:r>
            <a:r>
              <a:rPr lang="en-US" altLang="en-US" sz="5400" dirty="0" smtClean="0">
                <a:solidFill>
                  <a:srgbClr val="881C1C"/>
                </a:solidFill>
                <a:latin typeface="Arial"/>
                <a:cs typeface="Arial"/>
              </a:rPr>
              <a:t> Overview</a:t>
            </a:r>
            <a:endParaRPr lang="en-US" altLang="en-US" sz="6000" dirty="0">
              <a:solidFill>
                <a:srgbClr val="881C1C"/>
              </a:solidFill>
              <a:latin typeface="Arial"/>
              <a:cs typeface="Arial"/>
            </a:endParaRPr>
          </a:p>
        </p:txBody>
      </p:sp>
      <p:sp>
        <p:nvSpPr>
          <p:cNvPr id="2065" name="Rectangle 7"/>
          <p:cNvSpPr>
            <a:spLocks noChangeArrowheads="1"/>
          </p:cNvSpPr>
          <p:nvPr>
            <p:custDataLst>
              <p:tags r:id="rId13"/>
            </p:custDataLst>
          </p:nvPr>
        </p:nvSpPr>
        <p:spPr bwMode="auto">
          <a:xfrm>
            <a:off x="12579747" y="25129764"/>
            <a:ext cx="7848600"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6000" dirty="0" smtClean="0">
                <a:solidFill>
                  <a:srgbClr val="881C1C"/>
                </a:solidFill>
              </a:rPr>
              <a:t>Acknowledgements</a:t>
            </a:r>
            <a:endParaRPr lang="en-US" altLang="en-US" sz="6000" dirty="0">
              <a:solidFill>
                <a:srgbClr val="881C1C"/>
              </a:solidFill>
            </a:endParaRPr>
          </a:p>
        </p:txBody>
      </p:sp>
      <p:sp>
        <p:nvSpPr>
          <p:cNvPr id="3" name="Rectangle 2"/>
          <p:cNvSpPr>
            <a:spLocks noChangeAspect="1"/>
          </p:cNvSpPr>
          <p:nvPr/>
        </p:nvSpPr>
        <p:spPr>
          <a:xfrm>
            <a:off x="-877478" y="448173"/>
            <a:ext cx="9413179" cy="3770263"/>
          </a:xfrm>
          <a:prstGeom prst="rect">
            <a:avLst/>
          </a:prstGeom>
          <a:noFill/>
          <a:scene3d>
            <a:camera prst="orthographicFront"/>
            <a:lightRig rig="morning" dir="t"/>
          </a:scene3d>
          <a:sp3d>
            <a:bevelT/>
          </a:sp3d>
        </p:spPr>
        <p:txBody>
          <a:bodyPr wrap="square" lIns="91440" tIns="45720" rIns="91440" bIns="45720">
            <a:spAutoFit/>
          </a:bodyPr>
          <a:lstStyle/>
          <a:p>
            <a:r>
              <a:rPr lang="en-US" sz="23900" b="0" cap="none" spc="0" dirty="0" smtClean="0">
                <a:ln w="0">
                  <a:solidFill>
                    <a:srgbClr val="92D050"/>
                  </a:solidFill>
                </a:ln>
                <a:gradFill flip="none" rotWithShape="1">
                  <a:gsLst>
                    <a:gs pos="0">
                      <a:srgbClr val="98DA92">
                        <a:shade val="30000"/>
                        <a:satMod val="115000"/>
                      </a:srgbClr>
                    </a:gs>
                    <a:gs pos="50000">
                      <a:srgbClr val="98DA92">
                        <a:shade val="67500"/>
                        <a:satMod val="115000"/>
                      </a:srgbClr>
                    </a:gs>
                    <a:gs pos="100000">
                      <a:srgbClr val="98DA92">
                        <a:shade val="100000"/>
                        <a:satMod val="115000"/>
                      </a:srgbClr>
                    </a:gs>
                  </a:gsLst>
                  <a:lin ang="0" scaled="1"/>
                  <a:tileRect/>
                </a:gradFill>
                <a:effectLst>
                  <a:glow rad="101600">
                    <a:schemeClr val="tx1">
                      <a:alpha val="59000"/>
                    </a:schemeClr>
                  </a:glow>
                  <a:outerShdw blurRad="50800" dist="38100" algn="t" rotWithShape="0">
                    <a:prstClr val="black">
                      <a:alpha val="40000"/>
                    </a:prstClr>
                  </a:outerShdw>
                  <a:reflection blurRad="25400" stA="47000" endPos="43000" dist="12700" dir="5400000" sy="-100000" algn="bl" rotWithShape="0"/>
                </a:effectLst>
                <a:latin typeface="Palatino"/>
                <a:cs typeface="Palatino"/>
              </a:rPr>
              <a:t>E-</a:t>
            </a:r>
            <a:r>
              <a:rPr lang="el-GR" sz="23900" b="0" dirty="0" smtClean="0">
                <a:ln>
                  <a:solidFill>
                    <a:srgbClr val="92D050"/>
                  </a:solidFill>
                </a:ln>
                <a:gradFill flip="none" rotWithShape="1">
                  <a:gsLst>
                    <a:gs pos="0">
                      <a:srgbClr val="98DA92">
                        <a:shade val="30000"/>
                        <a:satMod val="115000"/>
                      </a:srgbClr>
                    </a:gs>
                    <a:gs pos="50000">
                      <a:srgbClr val="98DA92">
                        <a:shade val="67500"/>
                        <a:satMod val="115000"/>
                      </a:srgbClr>
                    </a:gs>
                    <a:gs pos="100000">
                      <a:srgbClr val="98DA92">
                        <a:shade val="100000"/>
                        <a:satMod val="115000"/>
                      </a:srgbClr>
                    </a:gs>
                  </a:gsLst>
                  <a:lin ang="0" scaled="1"/>
                  <a:tileRect/>
                </a:gradFill>
                <a:effectLst>
                  <a:glow rad="101600">
                    <a:schemeClr val="tx1">
                      <a:alpha val="59000"/>
                    </a:schemeClr>
                  </a:glow>
                  <a:outerShdw blurRad="50800" dist="38100" algn="t" rotWithShape="0">
                    <a:prstClr val="black">
                      <a:alpha val="40000"/>
                    </a:prstClr>
                  </a:outerShdw>
                  <a:reflection blurRad="25400" stA="47000" endPos="43000" dist="12700" dir="5400000" sy="-100000" algn="bl" rotWithShape="0"/>
                </a:effectLst>
                <a:latin typeface="Palatino"/>
                <a:cs typeface="Palatino"/>
              </a:rPr>
              <a:t>μ</a:t>
            </a:r>
            <a:endParaRPr lang="en-US" sz="23900" b="0" cap="none" spc="0" dirty="0">
              <a:ln>
                <a:solidFill>
                  <a:srgbClr val="92D050"/>
                </a:solidFill>
              </a:ln>
              <a:gradFill flip="none" rotWithShape="1">
                <a:gsLst>
                  <a:gs pos="0">
                    <a:srgbClr val="98DA92">
                      <a:shade val="30000"/>
                      <a:satMod val="115000"/>
                    </a:srgbClr>
                  </a:gs>
                  <a:gs pos="50000">
                    <a:srgbClr val="98DA92">
                      <a:shade val="67500"/>
                      <a:satMod val="115000"/>
                    </a:srgbClr>
                  </a:gs>
                  <a:gs pos="100000">
                    <a:srgbClr val="98DA92">
                      <a:shade val="100000"/>
                      <a:satMod val="115000"/>
                    </a:srgbClr>
                  </a:gs>
                </a:gsLst>
                <a:lin ang="0" scaled="1"/>
                <a:tileRect/>
              </a:gradFill>
              <a:effectLst>
                <a:glow rad="101600">
                  <a:schemeClr val="tx1">
                    <a:alpha val="59000"/>
                  </a:schemeClr>
                </a:glow>
                <a:outerShdw blurRad="50800" dist="38100" algn="t" rotWithShape="0">
                  <a:prstClr val="black">
                    <a:alpha val="40000"/>
                  </a:prstClr>
                </a:outerShdw>
                <a:reflection blurRad="25400" stA="47000" endPos="43000" dist="12700" dir="5400000" sy="-100000" algn="bl" rotWithShape="0"/>
              </a:effectLst>
              <a:latin typeface="Palatino"/>
              <a:cs typeface="Palatino"/>
            </a:endParaRPr>
          </a:p>
        </p:txBody>
      </p:sp>
      <p:sp>
        <p:nvSpPr>
          <p:cNvPr id="6" name="TextBox 5"/>
          <p:cNvSpPr txBox="1"/>
          <p:nvPr/>
        </p:nvSpPr>
        <p:spPr>
          <a:xfrm>
            <a:off x="12517041" y="26134706"/>
            <a:ext cx="7974012" cy="3339376"/>
          </a:xfrm>
          <a:prstGeom prst="rect">
            <a:avLst/>
          </a:prstGeom>
          <a:noFill/>
        </p:spPr>
        <p:txBody>
          <a:bodyPr wrap="square" rtlCol="0">
            <a:spAutoFit/>
          </a:bodyPr>
          <a:lstStyle/>
          <a:p>
            <a:pPr algn="just"/>
            <a:r>
              <a:rPr lang="en-US" sz="2400" dirty="0" smtClean="0"/>
              <a:t>We could not have done this project without the support of UMass faculty, friends and alumni. We would like to give special thanks to:</a:t>
            </a:r>
          </a:p>
          <a:p>
            <a:pPr algn="just"/>
            <a:endParaRPr lang="en-US" sz="1000" dirty="0" smtClean="0"/>
          </a:p>
          <a:p>
            <a:pPr algn="just"/>
            <a:endParaRPr lang="en-US" sz="500" dirty="0" smtClean="0"/>
          </a:p>
          <a:p>
            <a:pPr marL="457200" indent="-457200" algn="just">
              <a:buFontTx/>
              <a:buChar char="-"/>
            </a:pPr>
            <a:r>
              <a:rPr lang="en-US" sz="2400" dirty="0" smtClean="0"/>
              <a:t>Engineer Michael </a:t>
            </a:r>
            <a:r>
              <a:rPr lang="en-US" sz="2400" dirty="0" err="1" smtClean="0"/>
              <a:t>Mckinley</a:t>
            </a:r>
            <a:r>
              <a:rPr lang="en-US" sz="2400" dirty="0" smtClean="0"/>
              <a:t> from U.S. Bionics</a:t>
            </a:r>
          </a:p>
          <a:p>
            <a:pPr marL="457200" indent="-457200" algn="just">
              <a:buFontTx/>
              <a:buChar char="-"/>
            </a:pPr>
            <a:r>
              <a:rPr lang="en-US" sz="2400" dirty="0" smtClean="0"/>
              <a:t>Professor </a:t>
            </a:r>
            <a:r>
              <a:rPr lang="en-US" sz="2400" dirty="0" err="1" smtClean="0"/>
              <a:t>Umberger</a:t>
            </a:r>
            <a:r>
              <a:rPr lang="en-US" sz="2400" dirty="0" smtClean="0"/>
              <a:t> from the Kinesiology Dept.</a:t>
            </a:r>
          </a:p>
          <a:p>
            <a:pPr marL="457200" indent="-457200" algn="just">
              <a:buFontTx/>
              <a:buChar char="-"/>
            </a:pPr>
            <a:r>
              <a:rPr lang="en-US" sz="2400" dirty="0" smtClean="0"/>
              <a:t>Our advisors, Professors Krishna and </a:t>
            </a:r>
            <a:r>
              <a:rPr lang="en-US" sz="2400" dirty="0" err="1" smtClean="0"/>
              <a:t>Aksamija</a:t>
            </a:r>
            <a:endParaRPr lang="en-US" sz="2400" dirty="0" smtClean="0"/>
          </a:p>
          <a:p>
            <a:pPr marL="457200" indent="-457200" algn="just">
              <a:buFontTx/>
              <a:buChar char="-"/>
            </a:pPr>
            <a:r>
              <a:rPr lang="en-US" sz="2400" dirty="0" smtClean="0"/>
              <a:t>Our awesome friends </a:t>
            </a:r>
            <a:r>
              <a:rPr lang="en-US" sz="2400" dirty="0" err="1" smtClean="0"/>
              <a:t>Omid</a:t>
            </a:r>
            <a:r>
              <a:rPr lang="en-US" sz="2400" dirty="0" smtClean="0"/>
              <a:t> </a:t>
            </a:r>
            <a:r>
              <a:rPr lang="en-US" sz="2400" dirty="0" err="1" smtClean="0"/>
              <a:t>Meh</a:t>
            </a:r>
            <a:r>
              <a:rPr lang="en-US" sz="2400" dirty="0" smtClean="0"/>
              <a:t> and </a:t>
            </a:r>
            <a:r>
              <a:rPr lang="en-US" sz="2400" dirty="0" err="1" smtClean="0"/>
              <a:t>Shamit</a:t>
            </a:r>
            <a:r>
              <a:rPr lang="en-US" sz="2400" dirty="0" smtClean="0"/>
              <a:t> </a:t>
            </a:r>
            <a:r>
              <a:rPr lang="en-US" sz="2400" dirty="0" err="1" smtClean="0"/>
              <a:t>Som</a:t>
            </a:r>
            <a:endParaRPr lang="en-US" sz="2400" dirty="0" smtClean="0"/>
          </a:p>
          <a:p>
            <a:pPr marL="457200" indent="-457200" algn="just">
              <a:buFontTx/>
              <a:buChar char="-"/>
            </a:pPr>
            <a:endParaRPr lang="en-US" sz="2800" dirty="0"/>
          </a:p>
        </p:txBody>
      </p:sp>
      <p:sp>
        <p:nvSpPr>
          <p:cNvPr id="26" name="TextBox 25"/>
          <p:cNvSpPr txBox="1"/>
          <p:nvPr/>
        </p:nvSpPr>
        <p:spPr>
          <a:xfrm>
            <a:off x="11205571" y="5460149"/>
            <a:ext cx="10055816" cy="9648795"/>
          </a:xfrm>
          <a:prstGeom prst="rect">
            <a:avLst/>
          </a:prstGeom>
          <a:noFill/>
        </p:spPr>
        <p:txBody>
          <a:bodyPr wrap="square" rtlCol="0" anchor="t">
            <a:spAutoFit/>
          </a:bodyPr>
          <a:lstStyle/>
          <a:p>
            <a:pPr algn="just"/>
            <a:r>
              <a:rPr lang="en-US" sz="2800" dirty="0" smtClean="0"/>
              <a:t>A wearable device to detect hand signals and relay information to a vehicle operator via recognizable pre-recorded voice commands. The E-µ project consists of two major interfaces:</a:t>
            </a:r>
          </a:p>
          <a:p>
            <a:pPr algn="just"/>
            <a:endParaRPr lang="en-US" sz="900" dirty="0" smtClean="0"/>
          </a:p>
          <a:p>
            <a:r>
              <a:rPr lang="en-US" sz="3200" dirty="0" smtClean="0"/>
              <a:t>ARM BAND</a:t>
            </a:r>
          </a:p>
          <a:p>
            <a:pPr algn="just"/>
            <a:r>
              <a:rPr lang="en-US" sz="2800" dirty="0" smtClean="0"/>
              <a:t>● Inertial Measurement Unit (IMU): </a:t>
            </a:r>
            <a:r>
              <a:rPr lang="en-US" sz="2800" b="0" dirty="0" smtClean="0"/>
              <a:t>measures acceleration and angular velocity and sends data to the processor using the I</a:t>
            </a:r>
            <a:r>
              <a:rPr lang="en-US" sz="2800" b="0" baseline="30000" dirty="0" smtClean="0"/>
              <a:t>2</a:t>
            </a:r>
            <a:r>
              <a:rPr lang="en-US" sz="2800" b="0" dirty="0" smtClean="0"/>
              <a:t>C protocol.</a:t>
            </a:r>
          </a:p>
          <a:p>
            <a:pPr algn="just"/>
            <a:r>
              <a:rPr lang="en-US" sz="2800" dirty="0" smtClean="0"/>
              <a:t>● Electromyography Sensor Circuitry: </a:t>
            </a:r>
            <a:r>
              <a:rPr lang="en-US" sz="2800" b="0" dirty="0" smtClean="0"/>
              <a:t>muscle signals are collected through reusable surface electrodes and then conditioned with analog filters and amplifiers before being fed to processor.</a:t>
            </a:r>
          </a:p>
          <a:p>
            <a:pPr algn="just"/>
            <a:r>
              <a:rPr lang="en-US" sz="2800" dirty="0" smtClean="0"/>
              <a:t>● Electromyography Signal Processing System: </a:t>
            </a:r>
            <a:r>
              <a:rPr lang="en-US" sz="2800" b="0" dirty="0" smtClean="0"/>
              <a:t>Fast Fourier Transform is performed on signals using the processor and features describing the signal are extracted from time and frequency domain.</a:t>
            </a:r>
            <a:endParaRPr lang="en-US" sz="2800" dirty="0" smtClean="0"/>
          </a:p>
          <a:p>
            <a:pPr algn="just"/>
            <a:r>
              <a:rPr lang="en-US" sz="2800" dirty="0" smtClean="0"/>
              <a:t>● Bluetooth module: </a:t>
            </a:r>
            <a:r>
              <a:rPr lang="en-US" sz="2800" b="0" dirty="0" smtClean="0"/>
              <a:t>interfaces between microcontroller and car speaker.</a:t>
            </a:r>
          </a:p>
          <a:p>
            <a:pPr algn="just"/>
            <a:r>
              <a:rPr lang="en-US" sz="2800" dirty="0" smtClean="0"/>
              <a:t>● </a:t>
            </a:r>
            <a:r>
              <a:rPr lang="en-US" sz="2800" dirty="0" smtClean="0"/>
              <a:t>Two 3.7V </a:t>
            </a:r>
            <a:r>
              <a:rPr lang="en-US" sz="2800" dirty="0" smtClean="0"/>
              <a:t>Lithium Ion Battery Packs: </a:t>
            </a:r>
            <a:r>
              <a:rPr lang="en-US" sz="2800" b="0" smtClean="0"/>
              <a:t>rechargeable </a:t>
            </a:r>
            <a:r>
              <a:rPr lang="en-US" sz="2800" b="0" smtClean="0"/>
              <a:t>batteries.</a:t>
            </a:r>
            <a:endParaRPr lang="en-US" sz="2800" dirty="0" smtClean="0"/>
          </a:p>
          <a:p>
            <a:pPr algn="l"/>
            <a:endParaRPr lang="en-US" sz="2400" dirty="0" smtClean="0"/>
          </a:p>
          <a:p>
            <a:pPr algn="l"/>
            <a:endParaRPr lang="en-US" sz="2400" dirty="0" smtClean="0"/>
          </a:p>
        </p:txBody>
      </p:sp>
      <p:sp>
        <p:nvSpPr>
          <p:cNvPr id="34" name="TextBox 33"/>
          <p:cNvSpPr txBox="1"/>
          <p:nvPr/>
        </p:nvSpPr>
        <p:spPr>
          <a:xfrm>
            <a:off x="11144837" y="14186919"/>
            <a:ext cx="10054228" cy="3200876"/>
          </a:xfrm>
          <a:prstGeom prst="rect">
            <a:avLst/>
          </a:prstGeom>
          <a:noFill/>
        </p:spPr>
        <p:txBody>
          <a:bodyPr wrap="square" rtlCol="0">
            <a:spAutoFit/>
          </a:bodyPr>
          <a:lstStyle/>
          <a:p>
            <a:r>
              <a:rPr lang="en-US" sz="3200" dirty="0" smtClean="0"/>
              <a:t>OUTPUT</a:t>
            </a:r>
          </a:p>
          <a:p>
            <a:pPr algn="just"/>
            <a:r>
              <a:rPr lang="en-US" sz="2800" dirty="0" smtClean="0"/>
              <a:t>An audio signal delivered by a speaker inside the car upon command from arm band.</a:t>
            </a:r>
          </a:p>
          <a:p>
            <a:pPr algn="just"/>
            <a:r>
              <a:rPr lang="en-US" sz="600" dirty="0" smtClean="0"/>
              <a:t>	</a:t>
            </a:r>
          </a:p>
          <a:p>
            <a:pPr algn="just"/>
            <a:r>
              <a:rPr lang="en-US" sz="2800" dirty="0" smtClean="0"/>
              <a:t>●  Car power adapter: </a:t>
            </a:r>
            <a:r>
              <a:rPr lang="en-US" sz="2800" b="0" dirty="0" smtClean="0"/>
              <a:t>powers the Raspberry Pi</a:t>
            </a:r>
          </a:p>
          <a:p>
            <a:pPr algn="just"/>
            <a:r>
              <a:rPr lang="en-US" sz="2800" dirty="0" smtClean="0"/>
              <a:t>● Raspberry Pi: </a:t>
            </a:r>
            <a:r>
              <a:rPr lang="en-US" sz="2800" b="0" dirty="0" smtClean="0"/>
              <a:t>processes Bluetooth message and outputs stored voice commands to speaker</a:t>
            </a:r>
            <a:r>
              <a:rPr lang="en-US" sz="2400" dirty="0" smtClean="0"/>
              <a:t>	</a:t>
            </a:r>
          </a:p>
          <a:p>
            <a:endParaRPr lang="en-US" sz="2400" dirty="0"/>
          </a:p>
        </p:txBody>
      </p:sp>
      <p:sp>
        <p:nvSpPr>
          <p:cNvPr id="47" name="Rectangle 7"/>
          <p:cNvSpPr>
            <a:spLocks noChangeArrowheads="1"/>
          </p:cNvSpPr>
          <p:nvPr>
            <p:custDataLst>
              <p:tags r:id="rId14"/>
            </p:custDataLst>
          </p:nvPr>
        </p:nvSpPr>
        <p:spPr bwMode="auto">
          <a:xfrm>
            <a:off x="762794" y="18113103"/>
            <a:ext cx="10101262"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smtClean="0">
                <a:solidFill>
                  <a:srgbClr val="881C1C"/>
                </a:solidFill>
              </a:rPr>
              <a:t>Specifications</a:t>
            </a:r>
            <a:endParaRPr lang="en-US" altLang="en-US" sz="5400" dirty="0">
              <a:solidFill>
                <a:srgbClr val="881C1C"/>
              </a:solidFill>
            </a:endParaRPr>
          </a:p>
        </p:txBody>
      </p:sp>
      <p:graphicFrame>
        <p:nvGraphicFramePr>
          <p:cNvPr id="48" name="Table 47"/>
          <p:cNvGraphicFramePr>
            <a:graphicFrameLocks noGrp="1"/>
          </p:cNvGraphicFramePr>
          <p:nvPr>
            <p:extLst>
              <p:ext uri="{D42A27DB-BD31-4B8C-83A1-F6EECF244321}">
                <p14:modId xmlns:p14="http://schemas.microsoft.com/office/powerpoint/2010/main" val="3287156742"/>
              </p:ext>
            </p:extLst>
          </p:nvPr>
        </p:nvGraphicFramePr>
        <p:xfrm>
          <a:off x="1659537" y="19271922"/>
          <a:ext cx="8717438" cy="3627120"/>
        </p:xfrm>
        <a:graphic>
          <a:graphicData uri="http://schemas.openxmlformats.org/drawingml/2006/table">
            <a:tbl>
              <a:tblPr firstRow="1" bandRow="1">
                <a:tableStyleId>{073A0DAA-6AF3-43AB-8588-CEC1D06C72B9}</a:tableStyleId>
              </a:tblPr>
              <a:tblGrid>
                <a:gridCol w="4378543"/>
                <a:gridCol w="4338895"/>
              </a:tblGrid>
              <a:tr h="469791">
                <a:tc>
                  <a:txBody>
                    <a:bodyPr/>
                    <a:lstStyle/>
                    <a:p>
                      <a:pPr algn="ctr"/>
                      <a:r>
                        <a:rPr lang="en-US" sz="2800" dirty="0" smtClean="0"/>
                        <a:t>Specification</a:t>
                      </a:r>
                      <a:endParaRPr lang="en-US" sz="2800" dirty="0"/>
                    </a:p>
                  </a:txBody>
                  <a:tcPr/>
                </a:tc>
                <a:tc>
                  <a:txBody>
                    <a:bodyPr/>
                    <a:lstStyle/>
                    <a:p>
                      <a:pPr algn="ctr"/>
                      <a:r>
                        <a:rPr lang="en-US" sz="2800" dirty="0" smtClean="0"/>
                        <a:t>Value</a:t>
                      </a:r>
                      <a:endParaRPr lang="en-US" sz="2800" dirty="0"/>
                    </a:p>
                  </a:txBody>
                  <a:tcPr/>
                </a:tc>
              </a:tr>
              <a:tr h="469791">
                <a:tc>
                  <a:txBody>
                    <a:bodyPr/>
                    <a:lstStyle/>
                    <a:p>
                      <a:pPr algn="ctr"/>
                      <a:r>
                        <a:rPr lang="en-US" sz="2800" dirty="0" smtClean="0"/>
                        <a:t>Weight</a:t>
                      </a:r>
                      <a:endParaRPr lang="en-US" sz="2800" dirty="0"/>
                    </a:p>
                  </a:txBody>
                  <a:tcPr/>
                </a:tc>
                <a:tc>
                  <a:txBody>
                    <a:bodyPr/>
                    <a:lstStyle/>
                    <a:p>
                      <a:pPr algn="ctr"/>
                      <a:r>
                        <a:rPr lang="en-US" sz="2800" dirty="0" smtClean="0"/>
                        <a:t>1.5 kg</a:t>
                      </a:r>
                      <a:endParaRPr lang="en-US" sz="2800" dirty="0"/>
                    </a:p>
                  </a:txBody>
                  <a:tcPr/>
                </a:tc>
              </a:tr>
              <a:tr h="469791">
                <a:tc>
                  <a:txBody>
                    <a:bodyPr/>
                    <a:lstStyle/>
                    <a:p>
                      <a:pPr algn="ctr"/>
                      <a:r>
                        <a:rPr lang="en-US" sz="2800" dirty="0" smtClean="0"/>
                        <a:t>Height</a:t>
                      </a:r>
                      <a:endParaRPr lang="en-US" sz="2800" dirty="0"/>
                    </a:p>
                  </a:txBody>
                  <a:tcPr/>
                </a:tc>
                <a:tc>
                  <a:txBody>
                    <a:bodyPr/>
                    <a:lstStyle/>
                    <a:p>
                      <a:pPr algn="ctr"/>
                      <a:r>
                        <a:rPr lang="en-US" sz="2800" dirty="0" smtClean="0"/>
                        <a:t>2 cm</a:t>
                      </a:r>
                      <a:endParaRPr lang="en-US" sz="2800" dirty="0"/>
                    </a:p>
                  </a:txBody>
                  <a:tcPr/>
                </a:tc>
              </a:tr>
              <a:tr h="469791">
                <a:tc>
                  <a:txBody>
                    <a:bodyPr/>
                    <a:lstStyle/>
                    <a:p>
                      <a:pPr algn="ctr"/>
                      <a:r>
                        <a:rPr lang="en-US" sz="2800" dirty="0" smtClean="0"/>
                        <a:t>Length</a:t>
                      </a:r>
                      <a:endParaRPr lang="en-US" sz="2800" dirty="0"/>
                    </a:p>
                  </a:txBody>
                  <a:tcPr/>
                </a:tc>
                <a:tc>
                  <a:txBody>
                    <a:bodyPr/>
                    <a:lstStyle/>
                    <a:p>
                      <a:pPr algn="ctr"/>
                      <a:r>
                        <a:rPr lang="en-US" sz="2800" dirty="0" smtClean="0"/>
                        <a:t>40 cm</a:t>
                      </a:r>
                      <a:endParaRPr lang="en-US" sz="2800" dirty="0"/>
                    </a:p>
                  </a:txBody>
                  <a:tcPr/>
                </a:tc>
              </a:tr>
              <a:tr h="469791">
                <a:tc>
                  <a:txBody>
                    <a:bodyPr/>
                    <a:lstStyle/>
                    <a:p>
                      <a:pPr algn="ctr"/>
                      <a:r>
                        <a:rPr lang="en-US" sz="2800" dirty="0" smtClean="0"/>
                        <a:t>Battery Life</a:t>
                      </a:r>
                      <a:endParaRPr lang="en-US" sz="2800" dirty="0"/>
                    </a:p>
                  </a:txBody>
                  <a:tcPr/>
                </a:tc>
                <a:tc>
                  <a:txBody>
                    <a:bodyPr/>
                    <a:lstStyle/>
                    <a:p>
                      <a:pPr algn="ctr"/>
                      <a:r>
                        <a:rPr lang="en-US" sz="2800" dirty="0" smtClean="0"/>
                        <a:t>&gt; 8 hours</a:t>
                      </a:r>
                      <a:endParaRPr lang="en-US" sz="2800" dirty="0"/>
                    </a:p>
                  </a:txBody>
                  <a:tcPr/>
                </a:tc>
              </a:tr>
              <a:tr h="469791">
                <a:tc>
                  <a:txBody>
                    <a:bodyPr/>
                    <a:lstStyle/>
                    <a:p>
                      <a:pPr algn="ctr"/>
                      <a:r>
                        <a:rPr lang="en-US" sz="2800" dirty="0" smtClean="0"/>
                        <a:t>Range</a:t>
                      </a:r>
                      <a:endParaRPr lang="en-US" sz="2800" dirty="0"/>
                    </a:p>
                  </a:txBody>
                  <a:tcPr/>
                </a:tc>
                <a:tc>
                  <a:txBody>
                    <a:bodyPr/>
                    <a:lstStyle/>
                    <a:p>
                      <a:pPr algn="ctr"/>
                      <a:r>
                        <a:rPr lang="en-US" sz="2800" dirty="0" smtClean="0"/>
                        <a:t>&gt; 10 m</a:t>
                      </a:r>
                      <a:endParaRPr lang="en-US" sz="2800" dirty="0"/>
                    </a:p>
                  </a:txBody>
                  <a:tcPr/>
                </a:tc>
              </a:tr>
              <a:tr h="469791">
                <a:tc>
                  <a:txBody>
                    <a:bodyPr/>
                    <a:lstStyle/>
                    <a:p>
                      <a:pPr algn="ctr"/>
                      <a:r>
                        <a:rPr lang="en-US" sz="2800" dirty="0" smtClean="0"/>
                        <a:t>Hardware Cost</a:t>
                      </a:r>
                      <a:endParaRPr lang="en-US" sz="2800" dirty="0"/>
                    </a:p>
                  </a:txBody>
                  <a:tcPr/>
                </a:tc>
                <a:tc>
                  <a:txBody>
                    <a:bodyPr/>
                    <a:lstStyle/>
                    <a:p>
                      <a:pPr algn="ctr"/>
                      <a:r>
                        <a:rPr lang="en-US" sz="2800" dirty="0" smtClean="0"/>
                        <a:t>$240</a:t>
                      </a:r>
                      <a:endParaRPr lang="en-US" sz="2800" dirty="0"/>
                    </a:p>
                  </a:txBody>
                  <a:tcPr/>
                </a:tc>
              </a:tr>
            </a:tbl>
          </a:graphicData>
        </a:graphic>
      </p:graphicFrame>
      <p:cxnSp>
        <p:nvCxnSpPr>
          <p:cNvPr id="8" name="Straight Connector 7"/>
          <p:cNvCxnSpPr/>
          <p:nvPr/>
        </p:nvCxnSpPr>
        <p:spPr bwMode="auto">
          <a:xfrm flipH="1">
            <a:off x="12970446" y="19910696"/>
            <a:ext cx="6519368" cy="165255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36" name="Straight Connector 35"/>
          <p:cNvCxnSpPr/>
          <p:nvPr/>
        </p:nvCxnSpPr>
        <p:spPr bwMode="auto">
          <a:xfrm flipH="1">
            <a:off x="12737029" y="17297400"/>
            <a:ext cx="3798371" cy="3339555"/>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38" name="Rectangle 7"/>
          <p:cNvSpPr>
            <a:spLocks noChangeArrowheads="1"/>
          </p:cNvSpPr>
          <p:nvPr>
            <p:custDataLst>
              <p:tags r:id="rId15"/>
            </p:custDataLst>
          </p:nvPr>
        </p:nvSpPr>
        <p:spPr bwMode="auto">
          <a:xfrm>
            <a:off x="894556" y="23299914"/>
            <a:ext cx="10058400"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a:solidFill>
                  <a:srgbClr val="881C1C"/>
                </a:solidFill>
              </a:rPr>
              <a:t>Results</a:t>
            </a:r>
          </a:p>
        </p:txBody>
      </p:sp>
      <p:graphicFrame>
        <p:nvGraphicFramePr>
          <p:cNvPr id="39" name="Table 38"/>
          <p:cNvGraphicFramePr>
            <a:graphicFrameLocks noGrp="1"/>
          </p:cNvGraphicFramePr>
          <p:nvPr>
            <p:extLst>
              <p:ext uri="{D42A27DB-BD31-4B8C-83A1-F6EECF244321}">
                <p14:modId xmlns:p14="http://schemas.microsoft.com/office/powerpoint/2010/main" val="2182765761"/>
              </p:ext>
            </p:extLst>
          </p:nvPr>
        </p:nvGraphicFramePr>
        <p:xfrm>
          <a:off x="1469577" y="24356546"/>
          <a:ext cx="9046023" cy="2793781"/>
        </p:xfrm>
        <a:graphic>
          <a:graphicData uri="http://schemas.openxmlformats.org/drawingml/2006/table">
            <a:tbl>
              <a:tblPr firstRow="1" bandRow="1">
                <a:tableStyleId>{073A0DAA-6AF3-43AB-8588-CEC1D06C72B9}</a:tableStyleId>
              </a:tblPr>
              <a:tblGrid>
                <a:gridCol w="1403198"/>
                <a:gridCol w="1362867"/>
                <a:gridCol w="1370243"/>
                <a:gridCol w="1032848"/>
                <a:gridCol w="1292289"/>
                <a:gridCol w="1292289"/>
                <a:gridCol w="1292289"/>
              </a:tblGrid>
              <a:tr h="721141">
                <a:tc>
                  <a:txBody>
                    <a:bodyPr/>
                    <a:lstStyle/>
                    <a:p>
                      <a:endParaRPr lang="en-US" sz="2400" dirty="0"/>
                    </a:p>
                  </a:txBody>
                  <a:tcPr/>
                </a:tc>
                <a:tc>
                  <a:txBody>
                    <a:bodyPr/>
                    <a:lstStyle/>
                    <a:p>
                      <a:r>
                        <a:rPr lang="en-US" sz="2400" dirty="0" smtClean="0"/>
                        <a:t>Forward</a:t>
                      </a:r>
                      <a:endParaRPr lang="en-US" sz="2400" dirty="0"/>
                    </a:p>
                  </a:txBody>
                  <a:tcPr/>
                </a:tc>
                <a:tc>
                  <a:txBody>
                    <a:bodyPr/>
                    <a:lstStyle/>
                    <a:p>
                      <a:r>
                        <a:rPr lang="en-US" sz="2400" dirty="0" smtClean="0"/>
                        <a:t>Reverse</a:t>
                      </a:r>
                      <a:endParaRPr lang="en-US" sz="2400" dirty="0"/>
                    </a:p>
                  </a:txBody>
                  <a:tcPr/>
                </a:tc>
                <a:tc>
                  <a:txBody>
                    <a:bodyPr/>
                    <a:lstStyle/>
                    <a:p>
                      <a:r>
                        <a:rPr lang="en-US" sz="2400" dirty="0" smtClean="0"/>
                        <a:t>Left</a:t>
                      </a:r>
                      <a:endParaRPr lang="en-US" sz="2400" dirty="0"/>
                    </a:p>
                  </a:txBody>
                  <a:tcPr/>
                </a:tc>
                <a:tc>
                  <a:txBody>
                    <a:bodyPr/>
                    <a:lstStyle/>
                    <a:p>
                      <a:r>
                        <a:rPr lang="en-US" sz="2400" dirty="0" smtClean="0"/>
                        <a:t>Right</a:t>
                      </a:r>
                      <a:endParaRPr lang="en-US" sz="2400" dirty="0"/>
                    </a:p>
                  </a:txBody>
                  <a:tcPr/>
                </a:tc>
                <a:tc>
                  <a:txBody>
                    <a:bodyPr/>
                    <a:lstStyle/>
                    <a:p>
                      <a:r>
                        <a:rPr lang="en-US" sz="2400" dirty="0" smtClean="0"/>
                        <a:t>Stop</a:t>
                      </a:r>
                      <a:endParaRPr lang="en-US" sz="2400" dirty="0"/>
                    </a:p>
                  </a:txBody>
                  <a:tcPr/>
                </a:tc>
                <a:tc>
                  <a:txBody>
                    <a:bodyPr/>
                    <a:lstStyle/>
                    <a:p>
                      <a:r>
                        <a:rPr lang="en-US" sz="2400" dirty="0" smtClean="0"/>
                        <a:t>Slow</a:t>
                      </a:r>
                      <a:endParaRPr lang="en-US" sz="2400" dirty="0"/>
                    </a:p>
                  </a:txBody>
                  <a:tcPr/>
                </a:tc>
              </a:tr>
              <a:tr h="417804">
                <a:tc>
                  <a:txBody>
                    <a:bodyPr/>
                    <a:lstStyle/>
                    <a:p>
                      <a:r>
                        <a:rPr lang="en-US" sz="2800" dirty="0" smtClean="0"/>
                        <a:t>User 1</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80%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80%</a:t>
                      </a:r>
                      <a:endParaRPr lang="en-US" sz="2800" dirty="0"/>
                    </a:p>
                  </a:txBody>
                  <a:tcPr/>
                </a:tc>
              </a:tr>
              <a:tr h="417804">
                <a:tc>
                  <a:txBody>
                    <a:bodyPr/>
                    <a:lstStyle/>
                    <a:p>
                      <a:r>
                        <a:rPr lang="en-US" sz="2800" dirty="0" smtClean="0"/>
                        <a:t>User 2</a:t>
                      </a:r>
                      <a:endParaRPr lang="en-US" sz="2800" dirty="0"/>
                    </a:p>
                  </a:txBody>
                  <a:tcPr/>
                </a:tc>
                <a:tc>
                  <a:txBody>
                    <a:bodyPr/>
                    <a:lstStyle/>
                    <a:p>
                      <a:r>
                        <a:rPr lang="en-US" sz="2800" dirty="0" smtClean="0"/>
                        <a:t>80%</a:t>
                      </a:r>
                      <a:endParaRPr lang="en-US" sz="2800" dirty="0"/>
                    </a:p>
                  </a:txBody>
                  <a:tcPr/>
                </a:tc>
                <a:tc>
                  <a:txBody>
                    <a:bodyPr/>
                    <a:lstStyle/>
                    <a:p>
                      <a:r>
                        <a:rPr lang="en-US" sz="2800" dirty="0" smtClean="0"/>
                        <a:t>60%</a:t>
                      </a:r>
                      <a:endParaRPr lang="en-US" sz="2800" dirty="0"/>
                    </a:p>
                  </a:txBody>
                  <a:tcPr/>
                </a:tc>
                <a:tc>
                  <a:txBody>
                    <a:bodyPr/>
                    <a:lstStyle/>
                    <a:p>
                      <a:r>
                        <a:rPr lang="en-US" sz="2800" dirty="0" smtClean="0"/>
                        <a:t>80%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80%</a:t>
                      </a:r>
                      <a:endParaRPr lang="en-US" sz="2800" dirty="0"/>
                    </a:p>
                  </a:txBody>
                  <a:tcPr/>
                </a:tc>
                <a:tc>
                  <a:txBody>
                    <a:bodyPr/>
                    <a:lstStyle/>
                    <a:p>
                      <a:r>
                        <a:rPr lang="en-US" sz="2800" dirty="0" smtClean="0"/>
                        <a:t>80%</a:t>
                      </a:r>
                      <a:endParaRPr lang="en-US" sz="2800" dirty="0"/>
                    </a:p>
                  </a:txBody>
                  <a:tcPr/>
                </a:tc>
              </a:tr>
              <a:tr h="417804">
                <a:tc>
                  <a:txBody>
                    <a:bodyPr/>
                    <a:lstStyle/>
                    <a:p>
                      <a:r>
                        <a:rPr lang="en-US" sz="2800" dirty="0" smtClean="0"/>
                        <a:t>User 3</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40%</a:t>
                      </a:r>
                      <a:endParaRPr lang="en-US" sz="2800" dirty="0"/>
                    </a:p>
                  </a:txBody>
                  <a:tcPr/>
                </a:tc>
                <a:tc>
                  <a:txBody>
                    <a:bodyPr/>
                    <a:lstStyle/>
                    <a:p>
                      <a:r>
                        <a:rPr lang="en-US" sz="2800" dirty="0" smtClean="0"/>
                        <a:t>60%</a:t>
                      </a:r>
                      <a:endParaRPr lang="en-US" sz="2800" dirty="0"/>
                    </a:p>
                  </a:txBody>
                  <a:tcPr/>
                </a:tc>
                <a:tc>
                  <a:txBody>
                    <a:bodyPr/>
                    <a:lstStyle/>
                    <a:p>
                      <a:r>
                        <a:rPr lang="en-US" sz="2800" dirty="0" smtClean="0"/>
                        <a:t>100%</a:t>
                      </a:r>
                      <a:endParaRPr lang="en-US" sz="2800" dirty="0"/>
                    </a:p>
                  </a:txBody>
                  <a:tcPr/>
                </a:tc>
                <a:tc>
                  <a:txBody>
                    <a:bodyPr/>
                    <a:lstStyle/>
                    <a:p>
                      <a:r>
                        <a:rPr lang="en-US" sz="2800" dirty="0" smtClean="0"/>
                        <a:t>100%</a:t>
                      </a:r>
                      <a:endParaRPr lang="en-US" sz="2800" dirty="0"/>
                    </a:p>
                  </a:txBody>
                  <a:tcPr/>
                </a:tc>
              </a:tr>
              <a:tr h="417804">
                <a:tc>
                  <a:txBody>
                    <a:bodyPr/>
                    <a:lstStyle/>
                    <a:p>
                      <a:r>
                        <a:rPr lang="en-US" sz="2800" dirty="0" smtClean="0"/>
                        <a:t>Overall</a:t>
                      </a:r>
                      <a:endParaRPr lang="en-US" sz="2800" dirty="0"/>
                    </a:p>
                  </a:txBody>
                  <a:tcPr/>
                </a:tc>
                <a:tc>
                  <a:txBody>
                    <a:bodyPr/>
                    <a:lstStyle/>
                    <a:p>
                      <a:r>
                        <a:rPr lang="en-US" sz="2800" dirty="0" smtClean="0"/>
                        <a:t>93%</a:t>
                      </a:r>
                      <a:endParaRPr lang="en-US" sz="2800" dirty="0"/>
                    </a:p>
                  </a:txBody>
                  <a:tcPr/>
                </a:tc>
                <a:tc>
                  <a:txBody>
                    <a:bodyPr/>
                    <a:lstStyle/>
                    <a:p>
                      <a:r>
                        <a:rPr lang="en-US" sz="2800" dirty="0" smtClean="0"/>
                        <a:t>87%</a:t>
                      </a:r>
                      <a:endParaRPr lang="en-US" sz="2800" dirty="0"/>
                    </a:p>
                  </a:txBody>
                  <a:tcPr/>
                </a:tc>
                <a:tc>
                  <a:txBody>
                    <a:bodyPr/>
                    <a:lstStyle/>
                    <a:p>
                      <a:r>
                        <a:rPr lang="en-US" sz="2800" dirty="0" smtClean="0"/>
                        <a:t>67%</a:t>
                      </a:r>
                      <a:endParaRPr lang="en-US" sz="2800" dirty="0"/>
                    </a:p>
                  </a:txBody>
                  <a:tcPr/>
                </a:tc>
                <a:tc>
                  <a:txBody>
                    <a:bodyPr/>
                    <a:lstStyle/>
                    <a:p>
                      <a:r>
                        <a:rPr lang="en-US" sz="2800" dirty="0" smtClean="0"/>
                        <a:t>87%</a:t>
                      </a:r>
                      <a:endParaRPr lang="en-US" sz="2800" dirty="0"/>
                    </a:p>
                  </a:txBody>
                  <a:tcPr/>
                </a:tc>
                <a:tc>
                  <a:txBody>
                    <a:bodyPr/>
                    <a:lstStyle/>
                    <a:p>
                      <a:r>
                        <a:rPr lang="en-US" sz="2800" dirty="0" smtClean="0"/>
                        <a:t>93%</a:t>
                      </a:r>
                      <a:endParaRPr lang="en-US" sz="2800" dirty="0"/>
                    </a:p>
                  </a:txBody>
                  <a:tcPr/>
                </a:tc>
                <a:tc>
                  <a:txBody>
                    <a:bodyPr/>
                    <a:lstStyle/>
                    <a:p>
                      <a:r>
                        <a:rPr lang="en-US" sz="2800" dirty="0" smtClean="0"/>
                        <a:t>87%</a:t>
                      </a:r>
                      <a:endParaRPr lang="en-US" sz="2800" dirty="0"/>
                    </a:p>
                  </a:txBody>
                  <a:tcPr/>
                </a:tc>
              </a:tr>
            </a:tbl>
          </a:graphicData>
        </a:graphic>
      </p:graphicFrame>
      <p:sp>
        <p:nvSpPr>
          <p:cNvPr id="40" name="TextBox 39"/>
          <p:cNvSpPr txBox="1"/>
          <p:nvPr/>
        </p:nvSpPr>
        <p:spPr>
          <a:xfrm>
            <a:off x="1331178" y="27267635"/>
            <a:ext cx="9252200" cy="1815882"/>
          </a:xfrm>
          <a:prstGeom prst="rect">
            <a:avLst/>
          </a:prstGeom>
          <a:noFill/>
        </p:spPr>
        <p:txBody>
          <a:bodyPr wrap="square" rtlCol="0">
            <a:spAutoFit/>
          </a:bodyPr>
          <a:lstStyle/>
          <a:p>
            <a:pPr algn="just"/>
            <a:r>
              <a:rPr lang="en-US" sz="2800" b="0" dirty="0" smtClean="0"/>
              <a:t>The system was tested by three users. Each user recorded five separate sets of each gesture and tested the success. Success was defined as the system outputting the correct command in under two seconds.</a:t>
            </a:r>
            <a:endParaRPr lang="en-US" sz="2800" b="0" dirty="0"/>
          </a:p>
        </p:txBody>
      </p:sp>
      <p:grpSp>
        <p:nvGrpSpPr>
          <p:cNvPr id="128" name="Group 127"/>
          <p:cNvGrpSpPr/>
          <p:nvPr/>
        </p:nvGrpSpPr>
        <p:grpSpPr>
          <a:xfrm>
            <a:off x="510626" y="11633669"/>
            <a:ext cx="10606569" cy="6337941"/>
            <a:chOff x="-35697" y="210448"/>
            <a:chExt cx="11862851" cy="6600667"/>
          </a:xfrm>
        </p:grpSpPr>
        <p:grpSp>
          <p:nvGrpSpPr>
            <p:cNvPr id="129" name="Group 128"/>
            <p:cNvGrpSpPr/>
            <p:nvPr/>
          </p:nvGrpSpPr>
          <p:grpSpPr>
            <a:xfrm>
              <a:off x="295167" y="210448"/>
              <a:ext cx="8596755" cy="6518218"/>
              <a:chOff x="190499" y="276225"/>
              <a:chExt cx="8596755" cy="6518218"/>
            </a:xfrm>
          </p:grpSpPr>
          <p:sp>
            <p:nvSpPr>
              <p:cNvPr id="207" name="Rectangle 206"/>
              <p:cNvSpPr/>
              <p:nvPr/>
            </p:nvSpPr>
            <p:spPr>
              <a:xfrm>
                <a:off x="190499" y="276225"/>
                <a:ext cx="8192228" cy="651821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extBox 207"/>
              <p:cNvSpPr txBox="1"/>
              <p:nvPr/>
            </p:nvSpPr>
            <p:spPr>
              <a:xfrm>
                <a:off x="719579" y="276225"/>
                <a:ext cx="8067675" cy="673123"/>
              </a:xfrm>
              <a:prstGeom prst="rect">
                <a:avLst/>
              </a:prstGeom>
              <a:noFill/>
            </p:spPr>
            <p:txBody>
              <a:bodyPr wrap="square" rtlCol="0">
                <a:spAutoFit/>
              </a:bodyPr>
              <a:lstStyle/>
              <a:p>
                <a:pPr algn="ctr"/>
                <a:r>
                  <a:rPr lang="en-US" sz="3600" b="1" dirty="0" smtClean="0"/>
                  <a:t>Arm Band</a:t>
                </a:r>
                <a:endParaRPr lang="en-US" sz="3600" b="1" dirty="0"/>
              </a:p>
            </p:txBody>
          </p:sp>
        </p:grpSp>
        <p:grpSp>
          <p:nvGrpSpPr>
            <p:cNvPr id="130" name="Group 129"/>
            <p:cNvGrpSpPr/>
            <p:nvPr/>
          </p:nvGrpSpPr>
          <p:grpSpPr>
            <a:xfrm>
              <a:off x="8855354" y="210448"/>
              <a:ext cx="2971800" cy="2195185"/>
              <a:chOff x="9058275" y="666751"/>
              <a:chExt cx="2971800" cy="2914650"/>
            </a:xfrm>
          </p:grpSpPr>
          <p:sp>
            <p:nvSpPr>
              <p:cNvPr id="205" name="Rectangle 204"/>
              <p:cNvSpPr/>
              <p:nvPr/>
            </p:nvSpPr>
            <p:spPr>
              <a:xfrm>
                <a:off x="9058275" y="666751"/>
                <a:ext cx="2971800" cy="2914650"/>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Box 205"/>
              <p:cNvSpPr txBox="1"/>
              <p:nvPr/>
            </p:nvSpPr>
            <p:spPr>
              <a:xfrm>
                <a:off x="9058275" y="666751"/>
                <a:ext cx="2971800" cy="523220"/>
              </a:xfrm>
              <a:prstGeom prst="rect">
                <a:avLst/>
              </a:prstGeom>
              <a:noFill/>
            </p:spPr>
            <p:txBody>
              <a:bodyPr wrap="square" rtlCol="0">
                <a:spAutoFit/>
              </a:bodyPr>
              <a:lstStyle/>
              <a:p>
                <a:pPr algn="ctr"/>
                <a:r>
                  <a:rPr lang="en-US" sz="2800" b="1" dirty="0" smtClean="0"/>
                  <a:t>Output Device</a:t>
                </a:r>
                <a:endParaRPr lang="en-US" sz="2800" b="1" dirty="0"/>
              </a:p>
            </p:txBody>
          </p:sp>
        </p:grpSp>
        <p:grpSp>
          <p:nvGrpSpPr>
            <p:cNvPr id="131" name="Group 130"/>
            <p:cNvGrpSpPr/>
            <p:nvPr/>
          </p:nvGrpSpPr>
          <p:grpSpPr>
            <a:xfrm>
              <a:off x="3328629" y="1559679"/>
              <a:ext cx="3286664" cy="3572529"/>
              <a:chOff x="4830793" y="1216324"/>
              <a:chExt cx="3286664" cy="4166559"/>
            </a:xfrm>
          </p:grpSpPr>
          <p:grpSp>
            <p:nvGrpSpPr>
              <p:cNvPr id="197" name="Group 196"/>
              <p:cNvGrpSpPr/>
              <p:nvPr/>
            </p:nvGrpSpPr>
            <p:grpSpPr>
              <a:xfrm>
                <a:off x="4830793" y="1216324"/>
                <a:ext cx="3286664" cy="4166559"/>
                <a:chOff x="4761781" y="319177"/>
                <a:chExt cx="3286664" cy="4166559"/>
              </a:xfrm>
            </p:grpSpPr>
            <p:sp>
              <p:nvSpPr>
                <p:cNvPr id="203" name="Rectangle 202"/>
                <p:cNvSpPr/>
                <p:nvPr/>
              </p:nvSpPr>
              <p:spPr>
                <a:xfrm>
                  <a:off x="4813540" y="336430"/>
                  <a:ext cx="3157268" cy="4149306"/>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p:cNvSpPr txBox="1"/>
                <p:nvPr/>
              </p:nvSpPr>
              <p:spPr>
                <a:xfrm>
                  <a:off x="4761781" y="319177"/>
                  <a:ext cx="3286664" cy="523220"/>
                </a:xfrm>
                <a:prstGeom prst="rect">
                  <a:avLst/>
                </a:prstGeom>
                <a:noFill/>
                <a:ln>
                  <a:noFill/>
                </a:ln>
              </p:spPr>
              <p:txBody>
                <a:bodyPr wrap="square" rtlCol="0">
                  <a:spAutoFit/>
                </a:bodyPr>
                <a:lstStyle/>
                <a:p>
                  <a:pPr algn="ctr"/>
                  <a:r>
                    <a:rPr lang="en-US" sz="2800" dirty="0" smtClean="0"/>
                    <a:t>MCU</a:t>
                  </a:r>
                </a:p>
              </p:txBody>
            </p:sp>
          </p:grpSp>
          <p:grpSp>
            <p:nvGrpSpPr>
              <p:cNvPr id="198" name="Group 197"/>
              <p:cNvGrpSpPr/>
              <p:nvPr/>
            </p:nvGrpSpPr>
            <p:grpSpPr>
              <a:xfrm>
                <a:off x="5178007" y="2021383"/>
                <a:ext cx="2578219" cy="3095518"/>
                <a:chOff x="5178007" y="2021383"/>
                <a:chExt cx="2578219" cy="3095518"/>
              </a:xfrm>
            </p:grpSpPr>
            <p:sp>
              <p:nvSpPr>
                <p:cNvPr id="199" name="Rectangle 198"/>
                <p:cNvSpPr/>
                <p:nvPr/>
              </p:nvSpPr>
              <p:spPr>
                <a:xfrm>
                  <a:off x="5178007" y="4280139"/>
                  <a:ext cx="1147313" cy="836762"/>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EMG</a:t>
                  </a:r>
                </a:p>
                <a:p>
                  <a:pPr algn="ctr"/>
                  <a:r>
                    <a:rPr lang="en-US" sz="2400" dirty="0" smtClean="0">
                      <a:solidFill>
                        <a:schemeClr val="tx1"/>
                      </a:solidFill>
                    </a:rPr>
                    <a:t>DSP</a:t>
                  </a:r>
                  <a:endParaRPr lang="en-US" sz="2400" dirty="0">
                    <a:solidFill>
                      <a:schemeClr val="tx1"/>
                    </a:solidFill>
                  </a:endParaRPr>
                </a:p>
              </p:txBody>
            </p:sp>
            <p:sp>
              <p:nvSpPr>
                <p:cNvPr id="200" name="Rectangle 199"/>
                <p:cNvSpPr/>
                <p:nvPr/>
              </p:nvSpPr>
              <p:spPr>
                <a:xfrm>
                  <a:off x="6608913" y="4280139"/>
                  <a:ext cx="1147313" cy="836762"/>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IMU</a:t>
                  </a:r>
                </a:p>
                <a:p>
                  <a:pPr algn="ctr"/>
                  <a:r>
                    <a:rPr lang="en-US" sz="2400" dirty="0" smtClean="0">
                      <a:solidFill>
                        <a:schemeClr val="tx1"/>
                      </a:solidFill>
                    </a:rPr>
                    <a:t>DSP</a:t>
                  </a:r>
                  <a:endParaRPr lang="en-US" sz="2400" dirty="0">
                    <a:solidFill>
                      <a:schemeClr val="tx1"/>
                    </a:solidFill>
                  </a:endParaRPr>
                </a:p>
              </p:txBody>
            </p:sp>
            <p:sp>
              <p:nvSpPr>
                <p:cNvPr id="201" name="Rectangle 200"/>
                <p:cNvSpPr/>
                <p:nvPr/>
              </p:nvSpPr>
              <p:spPr>
                <a:xfrm>
                  <a:off x="5303808" y="2021383"/>
                  <a:ext cx="2314755" cy="836762"/>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Controller</a:t>
                  </a:r>
                  <a:endParaRPr lang="en-US" dirty="0">
                    <a:solidFill>
                      <a:schemeClr val="tx1"/>
                    </a:solidFill>
                  </a:endParaRPr>
                </a:p>
              </p:txBody>
            </p:sp>
            <p:sp>
              <p:nvSpPr>
                <p:cNvPr id="202" name="Rectangle 201"/>
                <p:cNvSpPr/>
                <p:nvPr/>
              </p:nvSpPr>
              <p:spPr>
                <a:xfrm>
                  <a:off x="5316747" y="3139984"/>
                  <a:ext cx="2314755" cy="909169"/>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Pattern Recognition</a:t>
                  </a:r>
                  <a:endParaRPr lang="en-US" sz="2400" dirty="0">
                    <a:solidFill>
                      <a:schemeClr val="tx1"/>
                    </a:solidFill>
                  </a:endParaRPr>
                </a:p>
              </p:txBody>
            </p:sp>
          </p:grpSp>
        </p:grpSp>
        <p:grpSp>
          <p:nvGrpSpPr>
            <p:cNvPr id="132" name="Group 131"/>
            <p:cNvGrpSpPr/>
            <p:nvPr/>
          </p:nvGrpSpPr>
          <p:grpSpPr>
            <a:xfrm>
              <a:off x="-35697" y="437652"/>
              <a:ext cx="3837341" cy="2067992"/>
              <a:chOff x="5375809" y="550928"/>
              <a:chExt cx="4244849" cy="2856507"/>
            </a:xfrm>
          </p:grpSpPr>
          <p:grpSp>
            <p:nvGrpSpPr>
              <p:cNvPr id="185" name="Group 184"/>
              <p:cNvGrpSpPr/>
              <p:nvPr/>
            </p:nvGrpSpPr>
            <p:grpSpPr>
              <a:xfrm>
                <a:off x="5375809" y="550928"/>
                <a:ext cx="4244849" cy="2856507"/>
                <a:chOff x="2856895" y="1215161"/>
                <a:chExt cx="4244849" cy="2856507"/>
              </a:xfrm>
            </p:grpSpPr>
            <p:grpSp>
              <p:nvGrpSpPr>
                <p:cNvPr id="187" name="Group 186"/>
                <p:cNvGrpSpPr/>
                <p:nvPr/>
              </p:nvGrpSpPr>
              <p:grpSpPr>
                <a:xfrm>
                  <a:off x="2856895" y="1215161"/>
                  <a:ext cx="4244849" cy="2856507"/>
                  <a:chOff x="2856895" y="1215161"/>
                  <a:chExt cx="4244849" cy="2856507"/>
                </a:xfrm>
              </p:grpSpPr>
              <p:grpSp>
                <p:nvGrpSpPr>
                  <p:cNvPr id="190" name="Group 189"/>
                  <p:cNvGrpSpPr/>
                  <p:nvPr/>
                </p:nvGrpSpPr>
                <p:grpSpPr>
                  <a:xfrm>
                    <a:off x="2856895" y="1215161"/>
                    <a:ext cx="4244849" cy="2856507"/>
                    <a:chOff x="2856895" y="1215161"/>
                    <a:chExt cx="4244849" cy="2856507"/>
                  </a:xfrm>
                </p:grpSpPr>
                <p:sp>
                  <p:nvSpPr>
                    <p:cNvPr id="195" name="Rectangle 194"/>
                    <p:cNvSpPr/>
                    <p:nvPr/>
                  </p:nvSpPr>
                  <p:spPr>
                    <a:xfrm>
                      <a:off x="3467875" y="1301697"/>
                      <a:ext cx="3001281" cy="276997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6" name="TextBox 195"/>
                    <p:cNvSpPr txBox="1"/>
                    <p:nvPr/>
                  </p:nvSpPr>
                  <p:spPr>
                    <a:xfrm>
                      <a:off x="2856895" y="1215161"/>
                      <a:ext cx="4244849" cy="664130"/>
                    </a:xfrm>
                    <a:prstGeom prst="rect">
                      <a:avLst/>
                    </a:prstGeom>
                    <a:noFill/>
                  </p:spPr>
                  <p:txBody>
                    <a:bodyPr wrap="square" rtlCol="0">
                      <a:spAutoFit/>
                    </a:bodyPr>
                    <a:lstStyle/>
                    <a:p>
                      <a:pPr algn="ctr"/>
                      <a:r>
                        <a:rPr lang="en-US" sz="2400" dirty="0" smtClean="0"/>
                        <a:t>Power Supply</a:t>
                      </a:r>
                      <a:endParaRPr lang="en-US" sz="2400" dirty="0"/>
                    </a:p>
                  </p:txBody>
                </p:sp>
              </p:grpSp>
              <p:grpSp>
                <p:nvGrpSpPr>
                  <p:cNvPr id="191" name="Group 190"/>
                  <p:cNvGrpSpPr/>
                  <p:nvPr/>
                </p:nvGrpSpPr>
                <p:grpSpPr>
                  <a:xfrm>
                    <a:off x="3609918" y="1931127"/>
                    <a:ext cx="2739424" cy="2002393"/>
                    <a:chOff x="3609918" y="1931127"/>
                    <a:chExt cx="2739424" cy="2002393"/>
                  </a:xfrm>
                </p:grpSpPr>
                <p:sp>
                  <p:nvSpPr>
                    <p:cNvPr id="192" name="Rectangle 191"/>
                    <p:cNvSpPr/>
                    <p:nvPr/>
                  </p:nvSpPr>
                  <p:spPr>
                    <a:xfrm>
                      <a:off x="5005680" y="1931127"/>
                      <a:ext cx="1343662" cy="697523"/>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3.7V</a:t>
                      </a:r>
                    </a:p>
                    <a:p>
                      <a:pPr algn="ctr"/>
                      <a:r>
                        <a:rPr lang="en-US" sz="1600" dirty="0" smtClean="0">
                          <a:solidFill>
                            <a:schemeClr val="tx1"/>
                          </a:solidFill>
                        </a:rPr>
                        <a:t>Battery</a:t>
                      </a:r>
                      <a:endParaRPr lang="en-US" sz="1600" dirty="0">
                        <a:solidFill>
                          <a:schemeClr val="tx1"/>
                        </a:solidFill>
                      </a:endParaRPr>
                    </a:p>
                  </p:txBody>
                </p:sp>
                <p:sp>
                  <p:nvSpPr>
                    <p:cNvPr id="193" name="Rectangle 192"/>
                    <p:cNvSpPr/>
                    <p:nvPr/>
                  </p:nvSpPr>
                  <p:spPr>
                    <a:xfrm>
                      <a:off x="3609918" y="1932568"/>
                      <a:ext cx="1320459" cy="67295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3.7V</a:t>
                      </a:r>
                    </a:p>
                    <a:p>
                      <a:pPr algn="ctr"/>
                      <a:r>
                        <a:rPr lang="en-US" sz="1600" dirty="0" smtClean="0">
                          <a:solidFill>
                            <a:schemeClr val="tx1"/>
                          </a:solidFill>
                        </a:rPr>
                        <a:t>Battery</a:t>
                      </a:r>
                    </a:p>
                  </p:txBody>
                </p:sp>
                <p:sp>
                  <p:nvSpPr>
                    <p:cNvPr id="194" name="Rectangle 193"/>
                    <p:cNvSpPr/>
                    <p:nvPr/>
                  </p:nvSpPr>
                  <p:spPr>
                    <a:xfrm>
                      <a:off x="3609918" y="3246408"/>
                      <a:ext cx="1337329" cy="68711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+3.3V</a:t>
                      </a:r>
                    </a:p>
                    <a:p>
                      <a:pPr algn="ctr"/>
                      <a:r>
                        <a:rPr lang="en-US" sz="1600" dirty="0" err="1" smtClean="0">
                          <a:solidFill>
                            <a:schemeClr val="tx1"/>
                          </a:solidFill>
                        </a:rPr>
                        <a:t>Reg</a:t>
                      </a:r>
                      <a:endParaRPr lang="en-US" sz="1600" dirty="0">
                        <a:solidFill>
                          <a:schemeClr val="tx1"/>
                        </a:solidFill>
                      </a:endParaRPr>
                    </a:p>
                  </p:txBody>
                </p:sp>
              </p:grpSp>
            </p:grpSp>
            <p:sp>
              <p:nvSpPr>
                <p:cNvPr id="188" name="Rectangle 187"/>
                <p:cNvSpPr/>
                <p:nvPr/>
              </p:nvSpPr>
              <p:spPr>
                <a:xfrm>
                  <a:off x="5044295" y="3246407"/>
                  <a:ext cx="1290804" cy="687112"/>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-3.0V</a:t>
                  </a:r>
                </a:p>
                <a:p>
                  <a:pPr algn="ctr"/>
                  <a:r>
                    <a:rPr lang="en-US" sz="1600" dirty="0" err="1" smtClean="0">
                      <a:solidFill>
                        <a:schemeClr val="tx1"/>
                      </a:solidFill>
                    </a:rPr>
                    <a:t>Reg</a:t>
                  </a:r>
                  <a:endParaRPr lang="en-US" sz="1600" dirty="0">
                    <a:solidFill>
                      <a:schemeClr val="tx1"/>
                    </a:solidFill>
                  </a:endParaRPr>
                </a:p>
              </p:txBody>
            </p:sp>
            <p:sp>
              <p:nvSpPr>
                <p:cNvPr id="189" name="Down Arrow 188"/>
                <p:cNvSpPr/>
                <p:nvPr/>
              </p:nvSpPr>
              <p:spPr>
                <a:xfrm>
                  <a:off x="4231254" y="2718644"/>
                  <a:ext cx="284671" cy="527766"/>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Down Arrow 185"/>
              <p:cNvSpPr/>
              <p:nvPr/>
            </p:nvSpPr>
            <p:spPr>
              <a:xfrm>
                <a:off x="7994528" y="2042966"/>
                <a:ext cx="284671" cy="539210"/>
              </a:xfrm>
              <a:prstGeom prst="downArrow">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656180" y="2925801"/>
              <a:ext cx="2353160" cy="2396165"/>
              <a:chOff x="4388676" y="1644694"/>
              <a:chExt cx="3042307" cy="3632553"/>
            </a:xfrm>
          </p:grpSpPr>
          <p:grpSp>
            <p:nvGrpSpPr>
              <p:cNvPr id="174" name="Group 173"/>
              <p:cNvGrpSpPr/>
              <p:nvPr/>
            </p:nvGrpSpPr>
            <p:grpSpPr>
              <a:xfrm>
                <a:off x="4388676" y="1644694"/>
                <a:ext cx="3042307" cy="3632553"/>
                <a:chOff x="4388676" y="1644694"/>
                <a:chExt cx="3042307" cy="3632553"/>
              </a:xfrm>
            </p:grpSpPr>
            <p:grpSp>
              <p:nvGrpSpPr>
                <p:cNvPr id="178" name="Group 177"/>
                <p:cNvGrpSpPr/>
                <p:nvPr/>
              </p:nvGrpSpPr>
              <p:grpSpPr>
                <a:xfrm>
                  <a:off x="4388676" y="1644694"/>
                  <a:ext cx="3042307" cy="3632553"/>
                  <a:chOff x="4388676" y="1644694"/>
                  <a:chExt cx="3042307" cy="3632553"/>
                </a:xfrm>
              </p:grpSpPr>
              <p:sp>
                <p:nvSpPr>
                  <p:cNvPr id="183" name="Rectangle 182"/>
                  <p:cNvSpPr/>
                  <p:nvPr/>
                </p:nvSpPr>
                <p:spPr>
                  <a:xfrm>
                    <a:off x="4388676" y="1669066"/>
                    <a:ext cx="3042307" cy="360818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p:cNvSpPr txBox="1"/>
                  <p:nvPr/>
                </p:nvSpPr>
                <p:spPr>
                  <a:xfrm>
                    <a:off x="4659275" y="1644694"/>
                    <a:ext cx="2751154" cy="1020444"/>
                  </a:xfrm>
                  <a:prstGeom prst="rect">
                    <a:avLst/>
                  </a:prstGeom>
                  <a:noFill/>
                </p:spPr>
                <p:txBody>
                  <a:bodyPr wrap="square" rtlCol="0">
                    <a:spAutoFit/>
                  </a:bodyPr>
                  <a:lstStyle/>
                  <a:p>
                    <a:pPr algn="ctr"/>
                    <a:r>
                      <a:rPr lang="en-US" dirty="0" smtClean="0"/>
                      <a:t>EMG Signal Conditioning</a:t>
                    </a:r>
                    <a:endParaRPr lang="en-US" dirty="0"/>
                  </a:p>
                </p:txBody>
              </p:sp>
            </p:grpSp>
            <p:grpSp>
              <p:nvGrpSpPr>
                <p:cNvPr id="179" name="Group 178"/>
                <p:cNvGrpSpPr/>
                <p:nvPr/>
              </p:nvGrpSpPr>
              <p:grpSpPr>
                <a:xfrm>
                  <a:off x="4616234" y="2731149"/>
                  <a:ext cx="2553593" cy="2160730"/>
                  <a:chOff x="4616234" y="2731149"/>
                  <a:chExt cx="2553593" cy="2160730"/>
                </a:xfrm>
              </p:grpSpPr>
              <p:sp>
                <p:nvSpPr>
                  <p:cNvPr id="180" name="Rectangle 179"/>
                  <p:cNvSpPr/>
                  <p:nvPr/>
                </p:nvSpPr>
                <p:spPr>
                  <a:xfrm>
                    <a:off x="4660822" y="2731149"/>
                    <a:ext cx="2509005" cy="774807"/>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Amplifier</a:t>
                    </a:r>
                    <a:endParaRPr lang="en-US" sz="2000" dirty="0">
                      <a:solidFill>
                        <a:schemeClr val="tx1"/>
                      </a:solidFill>
                    </a:endParaRPr>
                  </a:p>
                </p:txBody>
              </p:sp>
              <p:sp>
                <p:nvSpPr>
                  <p:cNvPr id="181" name="Rectangle 180"/>
                  <p:cNvSpPr/>
                  <p:nvPr/>
                </p:nvSpPr>
                <p:spPr>
                  <a:xfrm>
                    <a:off x="4616234" y="3967583"/>
                    <a:ext cx="1301313" cy="924296"/>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Feed-</a:t>
                    </a:r>
                  </a:p>
                  <a:p>
                    <a:pPr algn="ctr"/>
                    <a:r>
                      <a:rPr lang="en-US" dirty="0" smtClean="0">
                        <a:solidFill>
                          <a:schemeClr val="tx1"/>
                        </a:solidFill>
                      </a:rPr>
                      <a:t>back</a:t>
                    </a:r>
                    <a:endParaRPr lang="en-US" dirty="0">
                      <a:solidFill>
                        <a:schemeClr val="tx1"/>
                      </a:solidFill>
                    </a:endParaRPr>
                  </a:p>
                </p:txBody>
              </p:sp>
              <p:sp>
                <p:nvSpPr>
                  <p:cNvPr id="182" name="Rectangle 181"/>
                  <p:cNvSpPr/>
                  <p:nvPr/>
                </p:nvSpPr>
                <p:spPr>
                  <a:xfrm>
                    <a:off x="6131616" y="3967583"/>
                    <a:ext cx="993315" cy="787458"/>
                  </a:xfrm>
                  <a:prstGeom prst="rect">
                    <a:avLst/>
                  </a:prstGeom>
                  <a:solidFill>
                    <a:schemeClr val="bg1"/>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LPF</a:t>
                    </a:r>
                    <a:endParaRPr lang="en-US" sz="2000" dirty="0">
                      <a:solidFill>
                        <a:schemeClr val="tx1"/>
                      </a:solidFill>
                    </a:endParaRPr>
                  </a:p>
                </p:txBody>
              </p:sp>
            </p:grpSp>
          </p:grpSp>
          <p:sp>
            <p:nvSpPr>
              <p:cNvPr id="175" name="Down Arrow 174"/>
              <p:cNvSpPr/>
              <p:nvPr/>
            </p:nvSpPr>
            <p:spPr>
              <a:xfrm>
                <a:off x="4786814" y="3547439"/>
                <a:ext cx="232913" cy="379561"/>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Down Arrow 175"/>
              <p:cNvSpPr/>
              <p:nvPr/>
            </p:nvSpPr>
            <p:spPr>
              <a:xfrm>
                <a:off x="6176513" y="3473021"/>
                <a:ext cx="232913" cy="379562"/>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Down Arrow 176"/>
              <p:cNvSpPr/>
              <p:nvPr/>
            </p:nvSpPr>
            <p:spPr>
              <a:xfrm rot="10800000">
                <a:off x="5242434" y="3530042"/>
                <a:ext cx="232913" cy="379561"/>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603282" y="5321966"/>
              <a:ext cx="1615905" cy="1210835"/>
              <a:chOff x="796263" y="5420091"/>
              <a:chExt cx="1615905" cy="1210835"/>
            </a:xfrm>
          </p:grpSpPr>
          <p:sp>
            <p:nvSpPr>
              <p:cNvPr id="172" name="Rectangle 171"/>
              <p:cNvSpPr/>
              <p:nvPr/>
            </p:nvSpPr>
            <p:spPr>
              <a:xfrm>
                <a:off x="796263" y="5898642"/>
                <a:ext cx="1615905" cy="7322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Surface Electrodes</a:t>
                </a:r>
              </a:p>
            </p:txBody>
          </p:sp>
          <p:sp>
            <p:nvSpPr>
              <p:cNvPr id="173" name="Down Arrow 172"/>
              <p:cNvSpPr/>
              <p:nvPr/>
            </p:nvSpPr>
            <p:spPr>
              <a:xfrm rot="10800000">
                <a:off x="1113360" y="5420091"/>
                <a:ext cx="223906" cy="487310"/>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5" name="Down Arrow 134"/>
            <p:cNvSpPr/>
            <p:nvPr/>
          </p:nvSpPr>
          <p:spPr>
            <a:xfrm rot="16200000">
              <a:off x="3146905" y="4127841"/>
              <a:ext cx="185391" cy="864511"/>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6" name="Group 135"/>
            <p:cNvGrpSpPr/>
            <p:nvPr/>
          </p:nvGrpSpPr>
          <p:grpSpPr>
            <a:xfrm>
              <a:off x="5151140" y="4904146"/>
              <a:ext cx="1438275" cy="1543724"/>
              <a:chOff x="5361299" y="4890045"/>
              <a:chExt cx="1438275" cy="1543724"/>
            </a:xfrm>
          </p:grpSpPr>
          <p:sp>
            <p:nvSpPr>
              <p:cNvPr id="170" name="Rectangle 169"/>
              <p:cNvSpPr/>
              <p:nvPr/>
            </p:nvSpPr>
            <p:spPr>
              <a:xfrm>
                <a:off x="5361299" y="5701485"/>
                <a:ext cx="1438275" cy="7322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IMU</a:t>
                </a:r>
              </a:p>
              <a:p>
                <a:pPr algn="ctr"/>
                <a:r>
                  <a:rPr lang="en-US" sz="2400" dirty="0" smtClean="0">
                    <a:solidFill>
                      <a:schemeClr val="tx1"/>
                    </a:solidFill>
                  </a:rPr>
                  <a:t>Sensor</a:t>
                </a:r>
              </a:p>
            </p:txBody>
          </p:sp>
          <p:sp>
            <p:nvSpPr>
              <p:cNvPr id="171" name="Down Arrow 170"/>
              <p:cNvSpPr/>
              <p:nvPr/>
            </p:nvSpPr>
            <p:spPr>
              <a:xfrm rot="10800000">
                <a:off x="5734048" y="4890045"/>
                <a:ext cx="247092" cy="842512"/>
              </a:xfrm>
              <a:prstGeom prst="downArrow">
                <a:avLst/>
              </a:prstGeom>
              <a:solidFill>
                <a:srgbClr val="159B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Down Arrow 136"/>
            <p:cNvSpPr/>
            <p:nvPr/>
          </p:nvSpPr>
          <p:spPr>
            <a:xfrm>
              <a:off x="594642" y="2756305"/>
              <a:ext cx="257342" cy="382081"/>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Down Arrow 137"/>
            <p:cNvSpPr/>
            <p:nvPr/>
          </p:nvSpPr>
          <p:spPr>
            <a:xfrm>
              <a:off x="891915" y="2756780"/>
              <a:ext cx="257342" cy="390366"/>
            </a:xfrm>
            <a:prstGeom prst="downArrow">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wn Arrow 138"/>
            <p:cNvSpPr/>
            <p:nvPr/>
          </p:nvSpPr>
          <p:spPr>
            <a:xfrm>
              <a:off x="5151140" y="5446225"/>
              <a:ext cx="257342" cy="382081"/>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Down Arrow 139"/>
            <p:cNvSpPr/>
            <p:nvPr/>
          </p:nvSpPr>
          <p:spPr>
            <a:xfrm>
              <a:off x="3362021" y="1299541"/>
              <a:ext cx="257342" cy="382081"/>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589415" y="636290"/>
              <a:ext cx="1438275" cy="7322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BT Module</a:t>
              </a:r>
            </a:p>
          </p:txBody>
        </p:sp>
        <p:sp>
          <p:nvSpPr>
            <p:cNvPr id="142" name="Down Arrow 141"/>
            <p:cNvSpPr/>
            <p:nvPr/>
          </p:nvSpPr>
          <p:spPr>
            <a:xfrm rot="13500000">
              <a:off x="6279570" y="1162598"/>
              <a:ext cx="265510" cy="1303963"/>
            </a:xfrm>
            <a:prstGeom prst="downArrow">
              <a:avLst/>
            </a:prstGeom>
            <a:solidFill>
              <a:srgbClr val="159B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wn Arrow 142"/>
            <p:cNvSpPr/>
            <p:nvPr/>
          </p:nvSpPr>
          <p:spPr>
            <a:xfrm>
              <a:off x="6590635" y="349697"/>
              <a:ext cx="257342" cy="382081"/>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4" name="Group 143"/>
            <p:cNvGrpSpPr/>
            <p:nvPr/>
          </p:nvGrpSpPr>
          <p:grpSpPr>
            <a:xfrm>
              <a:off x="8939745" y="3313051"/>
              <a:ext cx="2848144" cy="3498064"/>
              <a:chOff x="3448050" y="1085850"/>
              <a:chExt cx="3164604" cy="3886737"/>
            </a:xfrm>
          </p:grpSpPr>
          <p:grpSp>
            <p:nvGrpSpPr>
              <p:cNvPr id="157" name="Group 156"/>
              <p:cNvGrpSpPr/>
              <p:nvPr/>
            </p:nvGrpSpPr>
            <p:grpSpPr>
              <a:xfrm>
                <a:off x="3448050" y="1085850"/>
                <a:ext cx="3164604" cy="3886737"/>
                <a:chOff x="3133725" y="1209675"/>
                <a:chExt cx="3164604" cy="3886737"/>
              </a:xfrm>
            </p:grpSpPr>
            <p:grpSp>
              <p:nvGrpSpPr>
                <p:cNvPr id="161" name="Group 160"/>
                <p:cNvGrpSpPr/>
                <p:nvPr/>
              </p:nvGrpSpPr>
              <p:grpSpPr>
                <a:xfrm>
                  <a:off x="3133725" y="1209675"/>
                  <a:ext cx="2952750" cy="3743325"/>
                  <a:chOff x="3133725" y="1209675"/>
                  <a:chExt cx="2952750" cy="3743325"/>
                </a:xfrm>
              </p:grpSpPr>
              <p:grpSp>
                <p:nvGrpSpPr>
                  <p:cNvPr id="163" name="Group 162"/>
                  <p:cNvGrpSpPr/>
                  <p:nvPr/>
                </p:nvGrpSpPr>
                <p:grpSpPr>
                  <a:xfrm>
                    <a:off x="3133725" y="1209675"/>
                    <a:ext cx="2952750" cy="3743325"/>
                    <a:chOff x="3133725" y="1209675"/>
                    <a:chExt cx="2952750" cy="3743325"/>
                  </a:xfrm>
                </p:grpSpPr>
                <p:sp>
                  <p:nvSpPr>
                    <p:cNvPr id="168" name="Rectangle 167"/>
                    <p:cNvSpPr/>
                    <p:nvPr/>
                  </p:nvSpPr>
                  <p:spPr>
                    <a:xfrm>
                      <a:off x="3133725" y="1276350"/>
                      <a:ext cx="2952750" cy="36766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p:cNvSpPr txBox="1"/>
                    <p:nvPr/>
                  </p:nvSpPr>
                  <p:spPr>
                    <a:xfrm>
                      <a:off x="3133725" y="1209675"/>
                      <a:ext cx="2952750" cy="534225"/>
                    </a:xfrm>
                    <a:prstGeom prst="rect">
                      <a:avLst/>
                    </a:prstGeom>
                    <a:noFill/>
                  </p:spPr>
                  <p:txBody>
                    <a:bodyPr wrap="square" rtlCol="0">
                      <a:spAutoFit/>
                    </a:bodyPr>
                    <a:lstStyle/>
                    <a:p>
                      <a:pPr algn="ctr"/>
                      <a:r>
                        <a:rPr lang="en-US" sz="2400" dirty="0" smtClean="0"/>
                        <a:t>Legend</a:t>
                      </a:r>
                    </a:p>
                  </p:txBody>
                </p:sp>
              </p:grpSp>
              <p:sp>
                <p:nvSpPr>
                  <p:cNvPr id="164" name="Down Arrow 163"/>
                  <p:cNvSpPr/>
                  <p:nvPr/>
                </p:nvSpPr>
                <p:spPr>
                  <a:xfrm rot="16200000">
                    <a:off x="3476101" y="1556488"/>
                    <a:ext cx="217161" cy="526842"/>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own Arrow 164"/>
                  <p:cNvSpPr/>
                  <p:nvPr/>
                </p:nvSpPr>
                <p:spPr>
                  <a:xfrm rot="16200000">
                    <a:off x="3469859" y="1978031"/>
                    <a:ext cx="217161" cy="526842"/>
                  </a:xfrm>
                  <a:prstGeom prst="downArrow">
                    <a:avLst/>
                  </a:prstGeom>
                  <a:solidFill>
                    <a:srgbClr val="FF99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Down Arrow 165"/>
                  <p:cNvSpPr/>
                  <p:nvPr/>
                </p:nvSpPr>
                <p:spPr>
                  <a:xfrm rot="16200000">
                    <a:off x="3476422" y="2845767"/>
                    <a:ext cx="217161" cy="526842"/>
                  </a:xfrm>
                  <a:prstGeom prst="downArrow">
                    <a:avLst/>
                  </a:prstGeom>
                  <a:solidFill>
                    <a:srgbClr val="159B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own Arrow 166"/>
                  <p:cNvSpPr/>
                  <p:nvPr/>
                </p:nvSpPr>
                <p:spPr>
                  <a:xfrm rot="16200000">
                    <a:off x="3469858" y="2424225"/>
                    <a:ext cx="217161" cy="526842"/>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2" name="TextBox 161"/>
                <p:cNvSpPr txBox="1"/>
                <p:nvPr/>
              </p:nvSpPr>
              <p:spPr>
                <a:xfrm>
                  <a:off x="3904551" y="1671438"/>
                  <a:ext cx="2393778" cy="3424974"/>
                </a:xfrm>
                <a:prstGeom prst="rect">
                  <a:avLst/>
                </a:prstGeom>
                <a:noFill/>
              </p:spPr>
              <p:txBody>
                <a:bodyPr wrap="square" rtlCol="0">
                  <a:spAutoFit/>
                </a:bodyPr>
                <a:lstStyle/>
                <a:p>
                  <a:pPr algn="l">
                    <a:spcAft>
                      <a:spcPts val="1000"/>
                    </a:spcAft>
                  </a:pPr>
                  <a:r>
                    <a:rPr lang="en-US" sz="1600" dirty="0" smtClean="0"/>
                    <a:t>+3.3V</a:t>
                  </a:r>
                </a:p>
                <a:p>
                  <a:pPr algn="l">
                    <a:spcAft>
                      <a:spcPts val="1000"/>
                    </a:spcAft>
                  </a:pPr>
                  <a:r>
                    <a:rPr lang="en-US" sz="1600" dirty="0" smtClean="0"/>
                    <a:t>-3.0V</a:t>
                  </a:r>
                </a:p>
                <a:p>
                  <a:pPr algn="l">
                    <a:spcAft>
                      <a:spcPts val="1000"/>
                    </a:spcAft>
                  </a:pPr>
                  <a:r>
                    <a:rPr lang="en-US" sz="1600" dirty="0" smtClean="0"/>
                    <a:t>Analog Signal</a:t>
                  </a:r>
                </a:p>
                <a:p>
                  <a:pPr algn="l">
                    <a:spcAft>
                      <a:spcPts val="1000"/>
                    </a:spcAft>
                  </a:pPr>
                  <a:r>
                    <a:rPr lang="en-US" sz="1600" dirty="0" smtClean="0"/>
                    <a:t>Digital Signal</a:t>
                  </a:r>
                </a:p>
                <a:p>
                  <a:pPr algn="l">
                    <a:spcAft>
                      <a:spcPts val="1000"/>
                    </a:spcAft>
                  </a:pPr>
                  <a:r>
                    <a:rPr lang="en-US" sz="1600" dirty="0" smtClean="0"/>
                    <a:t>Bluetooth Signal</a:t>
                  </a:r>
                </a:p>
                <a:p>
                  <a:pPr algn="l">
                    <a:spcAft>
                      <a:spcPts val="1000"/>
                    </a:spcAft>
                  </a:pPr>
                  <a:r>
                    <a:rPr lang="en-US" sz="1600" dirty="0" smtClean="0"/>
                    <a:t>Software Block</a:t>
                  </a:r>
                </a:p>
                <a:p>
                  <a:pPr algn="l">
                    <a:spcAft>
                      <a:spcPts val="1000"/>
                    </a:spcAft>
                  </a:pPr>
                  <a:r>
                    <a:rPr lang="en-US" sz="1600" dirty="0" smtClean="0"/>
                    <a:t>Hardware Block</a:t>
                  </a:r>
                  <a:endParaRPr lang="en-US" sz="1600" dirty="0"/>
                </a:p>
                <a:p>
                  <a:pPr algn="l">
                    <a:spcAft>
                      <a:spcPts val="1000"/>
                    </a:spcAft>
                  </a:pPr>
                  <a:endParaRPr lang="en-US" sz="1600" dirty="0"/>
                </a:p>
              </p:txBody>
            </p:sp>
          </p:grpSp>
          <p:sp>
            <p:nvSpPr>
              <p:cNvPr id="158" name="Down Arrow 157"/>
              <p:cNvSpPr/>
              <p:nvPr/>
            </p:nvSpPr>
            <p:spPr>
              <a:xfrm rot="16200000">
                <a:off x="3790748" y="3168135"/>
                <a:ext cx="217161" cy="526842"/>
              </a:xfrm>
              <a:prstGeom prst="downArrow">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3635906" y="4137310"/>
                <a:ext cx="638175" cy="31941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3635906" y="3681254"/>
                <a:ext cx="638175" cy="319410"/>
              </a:xfrm>
              <a:prstGeom prst="rect">
                <a:avLst/>
              </a:prstGeom>
              <a:solidFill>
                <a:schemeClr val="bg1"/>
              </a:solid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p:cNvSpPr/>
            <p:nvPr/>
          </p:nvSpPr>
          <p:spPr>
            <a:xfrm>
              <a:off x="9206564" y="764494"/>
              <a:ext cx="2145811" cy="53504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Raspberry Pi</a:t>
              </a:r>
              <a:endParaRPr lang="en-US" sz="2400" dirty="0">
                <a:solidFill>
                  <a:schemeClr val="tx1"/>
                </a:solidFill>
              </a:endParaRPr>
            </a:p>
          </p:txBody>
        </p:sp>
        <p:sp>
          <p:nvSpPr>
            <p:cNvPr id="146" name="Rectangle 145"/>
            <p:cNvSpPr/>
            <p:nvPr/>
          </p:nvSpPr>
          <p:spPr>
            <a:xfrm>
              <a:off x="9232079" y="1611718"/>
              <a:ext cx="2145811" cy="535047"/>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Speaker</a:t>
              </a:r>
              <a:endParaRPr lang="en-US" sz="2400" dirty="0">
                <a:solidFill>
                  <a:schemeClr val="tx1"/>
                </a:solidFill>
              </a:endParaRPr>
            </a:p>
          </p:txBody>
        </p:sp>
        <p:sp>
          <p:nvSpPr>
            <p:cNvPr id="147" name="Down Arrow 146"/>
            <p:cNvSpPr/>
            <p:nvPr/>
          </p:nvSpPr>
          <p:spPr>
            <a:xfrm>
              <a:off x="10138098" y="1287756"/>
              <a:ext cx="231448" cy="323962"/>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Down Arrow 147"/>
            <p:cNvSpPr/>
            <p:nvPr/>
          </p:nvSpPr>
          <p:spPr>
            <a:xfrm rot="16200000">
              <a:off x="8482858" y="111673"/>
              <a:ext cx="321262" cy="1259669"/>
            </a:xfrm>
            <a:prstGeom prst="downArrow">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p:cNvGrpSpPr/>
            <p:nvPr/>
          </p:nvGrpSpPr>
          <p:grpSpPr>
            <a:xfrm>
              <a:off x="8965385" y="2150775"/>
              <a:ext cx="1628589" cy="1113282"/>
              <a:chOff x="9434731" y="2153553"/>
              <a:chExt cx="1628589" cy="1113282"/>
            </a:xfrm>
          </p:grpSpPr>
          <p:sp>
            <p:nvSpPr>
              <p:cNvPr id="155" name="Rectangle 154"/>
              <p:cNvSpPr/>
              <p:nvPr/>
            </p:nvSpPr>
            <p:spPr>
              <a:xfrm>
                <a:off x="9487982" y="2494801"/>
                <a:ext cx="1575338" cy="77203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5V Car Charger</a:t>
                </a:r>
              </a:p>
            </p:txBody>
          </p:sp>
          <p:sp>
            <p:nvSpPr>
              <p:cNvPr id="156" name="Down Arrow 155"/>
              <p:cNvSpPr/>
              <p:nvPr/>
            </p:nvSpPr>
            <p:spPr>
              <a:xfrm rot="10800000">
                <a:off x="9434731" y="2153553"/>
                <a:ext cx="284671" cy="527766"/>
              </a:xfrm>
              <a:prstGeom prst="down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Rectangle 149"/>
            <p:cNvSpPr/>
            <p:nvPr/>
          </p:nvSpPr>
          <p:spPr>
            <a:xfrm>
              <a:off x="6690108" y="2706164"/>
              <a:ext cx="1628859" cy="7559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Mode Select</a:t>
              </a:r>
            </a:p>
            <a:p>
              <a:pPr algn="ctr"/>
              <a:r>
                <a:rPr lang="en-US" dirty="0" smtClean="0">
                  <a:solidFill>
                    <a:schemeClr val="tx1"/>
                  </a:solidFill>
                </a:rPr>
                <a:t>Pushbutton</a:t>
              </a:r>
            </a:p>
          </p:txBody>
        </p:sp>
        <p:sp>
          <p:nvSpPr>
            <p:cNvPr id="151" name="Rectangle 150"/>
            <p:cNvSpPr/>
            <p:nvPr/>
          </p:nvSpPr>
          <p:spPr>
            <a:xfrm>
              <a:off x="6757688" y="4114318"/>
              <a:ext cx="1438275" cy="73228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Piezo</a:t>
              </a:r>
            </a:p>
            <a:p>
              <a:pPr algn="ctr"/>
              <a:r>
                <a:rPr lang="en-US" sz="2400" dirty="0" smtClean="0">
                  <a:solidFill>
                    <a:schemeClr val="tx1"/>
                  </a:solidFill>
                </a:rPr>
                <a:t>Beeper</a:t>
              </a:r>
            </a:p>
          </p:txBody>
        </p:sp>
        <p:sp>
          <p:nvSpPr>
            <p:cNvPr id="152" name="Down Arrow 151"/>
            <p:cNvSpPr/>
            <p:nvPr/>
          </p:nvSpPr>
          <p:spPr>
            <a:xfrm rot="5400000">
              <a:off x="6422886" y="2660414"/>
              <a:ext cx="195445" cy="474158"/>
            </a:xfrm>
            <a:prstGeom prst="downArrow">
              <a:avLst/>
            </a:prstGeom>
            <a:solidFill>
              <a:srgbClr val="159B1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Down Arrow 152"/>
            <p:cNvSpPr/>
            <p:nvPr/>
          </p:nvSpPr>
          <p:spPr>
            <a:xfrm rot="16200000">
              <a:off x="6507993" y="3979380"/>
              <a:ext cx="195445" cy="474158"/>
            </a:xfrm>
            <a:prstGeom prst="downArrow">
              <a:avLst/>
            </a:prstGeom>
            <a:solidFill>
              <a:srgbClr val="0070C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Down Arrow 153"/>
            <p:cNvSpPr/>
            <p:nvPr/>
          </p:nvSpPr>
          <p:spPr>
            <a:xfrm rot="5400000">
              <a:off x="8439601" y="483406"/>
              <a:ext cx="321262" cy="1259669"/>
            </a:xfrm>
            <a:prstGeom prst="downArrow">
              <a:avLst/>
            </a:prstGeom>
            <a:solidFill>
              <a:schemeClr val="bg1"/>
            </a:solid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p:cNvPicPr>
            <a:picLocks noChangeAspect="1"/>
          </p:cNvPicPr>
          <p:nvPr/>
        </p:nvPicPr>
        <p:blipFill rotWithShape="1">
          <a:blip r:embed="rId20">
            <a:lum bright="2000"/>
          </a:blip>
          <a:srcRect b="18348"/>
          <a:stretch/>
        </p:blipFill>
        <p:spPr>
          <a:xfrm>
            <a:off x="15087600" y="812183"/>
            <a:ext cx="6265863" cy="2921618"/>
          </a:xfrm>
          <a:prstGeom prst="rect">
            <a:avLst/>
          </a:prstGeom>
        </p:spPr>
      </p:pic>
      <p:pic>
        <p:nvPicPr>
          <p:cNvPr id="51" name="Picture 50"/>
          <p:cNvPicPr>
            <a:picLocks noChangeAspect="1"/>
          </p:cNvPicPr>
          <p:nvPr/>
        </p:nvPicPr>
        <p:blipFill>
          <a:blip r:embed="rId21"/>
          <a:stretch>
            <a:fillRect/>
          </a:stretch>
        </p:blipFill>
        <p:spPr>
          <a:xfrm rot="5400000">
            <a:off x="17475028" y="16194802"/>
            <a:ext cx="2716727" cy="47150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01564" y="475989"/>
            <a:ext cx="10058400" cy="31805108"/>
          </a:xfrm>
          <a:prstGeom prst="rect">
            <a:avLst/>
          </a:prstGeom>
          <a:ln>
            <a:solidFill>
              <a:srgbClr val="000066"/>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wrap="none" anchor="ctr"/>
          <a:lstStyle/>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5" name="Rectangle 4"/>
          <p:cNvSpPr/>
          <p:nvPr/>
        </p:nvSpPr>
        <p:spPr bwMode="auto">
          <a:xfrm>
            <a:off x="10983925" y="423041"/>
            <a:ext cx="10058400" cy="31805109"/>
          </a:xfrm>
          <a:prstGeom prst="rect">
            <a:avLst/>
          </a:prstGeom>
          <a:ln>
            <a:solidFill>
              <a:srgbClr val="000066"/>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none" anchor="ctr"/>
          <a:lstStyle/>
          <a:p>
            <a:pPr defTabSz="703263">
              <a:defRPr/>
            </a:pPr>
            <a:endParaRPr lang="en-US" dirty="0" smtClean="0">
              <a:solidFill>
                <a:schemeClr val="tx1"/>
              </a:solidFill>
              <a:latin typeface="Arial" pitchFamily="-111" charset="0"/>
            </a:endParaRPr>
          </a:p>
          <a:p>
            <a:pPr defTabSz="703263">
              <a:defRPr/>
            </a:pPr>
            <a:endParaRPr lang="en-US" dirty="0" smtClean="0">
              <a:solidFill>
                <a:schemeClr val="tx1"/>
              </a:solidFill>
              <a:latin typeface="Arial" pitchFamily="-111" charset="0"/>
            </a:endParaRPr>
          </a:p>
          <a:p>
            <a:pPr defTabSz="703263">
              <a:defRPr/>
            </a:pPr>
            <a:endParaRPr lang="en-US" dirty="0">
              <a:solidFill>
                <a:schemeClr val="tx1"/>
              </a:solidFill>
              <a:latin typeface="Arial" pitchFamily="-111" charset="0"/>
            </a:endParaRPr>
          </a:p>
        </p:txBody>
      </p:sp>
      <p:sp>
        <p:nvSpPr>
          <p:cNvPr id="3078" name="Rectangle 7"/>
          <p:cNvSpPr>
            <a:spLocks noChangeArrowheads="1"/>
          </p:cNvSpPr>
          <p:nvPr>
            <p:custDataLst>
              <p:tags r:id="rId1"/>
            </p:custDataLst>
          </p:nvPr>
        </p:nvSpPr>
        <p:spPr bwMode="auto">
          <a:xfrm>
            <a:off x="11125200" y="1295399"/>
            <a:ext cx="10058400" cy="109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000" dirty="0" smtClean="0">
                <a:solidFill>
                  <a:srgbClr val="881C1C"/>
                </a:solidFill>
              </a:rPr>
              <a:t>EMG Digital Signal Processing</a:t>
            </a:r>
            <a:endParaRPr lang="en-US" altLang="en-US" sz="5000" dirty="0">
              <a:solidFill>
                <a:srgbClr val="881C1C"/>
              </a:solidFill>
            </a:endParaRPr>
          </a:p>
        </p:txBody>
      </p:sp>
      <p:sp>
        <p:nvSpPr>
          <p:cNvPr id="3081" name="Rectangle 10"/>
          <p:cNvSpPr>
            <a:spLocks noChangeArrowheads="1"/>
          </p:cNvSpPr>
          <p:nvPr>
            <p:custDataLst>
              <p:tags r:id="rId2"/>
            </p:custDataLst>
          </p:nvPr>
        </p:nvSpPr>
        <p:spPr bwMode="auto">
          <a:xfrm>
            <a:off x="480865" y="17406939"/>
            <a:ext cx="10058400"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smtClean="0">
                <a:solidFill>
                  <a:srgbClr val="881C1C"/>
                </a:solidFill>
              </a:rPr>
              <a:t>Recorded Data and PCA</a:t>
            </a:r>
            <a:endParaRPr lang="en-US" altLang="en-US" sz="5400" dirty="0">
              <a:solidFill>
                <a:srgbClr val="881C1C"/>
              </a:solidFill>
            </a:endParaRPr>
          </a:p>
        </p:txBody>
      </p:sp>
      <p:sp>
        <p:nvSpPr>
          <p:cNvPr id="17" name="TextBox 16"/>
          <p:cNvSpPr txBox="1"/>
          <p:nvPr/>
        </p:nvSpPr>
        <p:spPr>
          <a:xfrm>
            <a:off x="12115800" y="3405350"/>
            <a:ext cx="8458200" cy="646331"/>
          </a:xfrm>
          <a:prstGeom prst="rect">
            <a:avLst/>
          </a:prstGeom>
          <a:noFill/>
        </p:spPr>
        <p:txBody>
          <a:bodyPr wrap="square" rtlCol="0">
            <a:spAutoFit/>
          </a:bodyPr>
          <a:lstStyle/>
          <a:p>
            <a:pPr algn="l"/>
            <a:endParaRPr lang="en-US" dirty="0" smtClean="0"/>
          </a:p>
          <a:p>
            <a:pPr algn="l"/>
            <a:endParaRPr lang="en-US" dirty="0" smtClean="0"/>
          </a:p>
        </p:txBody>
      </p:sp>
      <p:grpSp>
        <p:nvGrpSpPr>
          <p:cNvPr id="49" name="Group 48"/>
          <p:cNvGrpSpPr/>
          <p:nvPr/>
        </p:nvGrpSpPr>
        <p:grpSpPr>
          <a:xfrm>
            <a:off x="11114902" y="11682748"/>
            <a:ext cx="9927424" cy="4331732"/>
            <a:chOff x="11295585" y="9917668"/>
            <a:chExt cx="9126015" cy="3722132"/>
          </a:xfrm>
        </p:grpSpPr>
        <p:pic>
          <p:nvPicPr>
            <p:cNvPr id="41" name="Picture 40"/>
            <p:cNvPicPr>
              <a:picLocks noChangeAspect="1"/>
            </p:cNvPicPr>
            <p:nvPr/>
          </p:nvPicPr>
          <p:blipFill>
            <a:blip r:embed="rId11"/>
            <a:srcRect t="2928"/>
            <a:stretch>
              <a:fillRect/>
            </a:stretch>
          </p:blipFill>
          <p:spPr>
            <a:xfrm>
              <a:off x="11295585" y="9917668"/>
              <a:ext cx="4858815" cy="3300819"/>
            </a:xfrm>
            <a:prstGeom prst="rect">
              <a:avLst/>
            </a:prstGeom>
          </p:spPr>
        </p:pic>
        <p:sp>
          <p:nvSpPr>
            <p:cNvPr id="43" name="Rectangle 42"/>
            <p:cNvSpPr/>
            <p:nvPr/>
          </p:nvSpPr>
          <p:spPr>
            <a:xfrm>
              <a:off x="11506201" y="13270468"/>
              <a:ext cx="4403770" cy="369332"/>
            </a:xfrm>
            <a:prstGeom prst="rect">
              <a:avLst/>
            </a:prstGeom>
          </p:spPr>
          <p:txBody>
            <a:bodyPr wrap="none">
              <a:spAutoFit/>
            </a:bodyPr>
            <a:lstStyle/>
            <a:p>
              <a:r>
                <a:rPr lang="en-US" dirty="0" smtClean="0"/>
                <a:t>Fig: MATLAB Unprocessed Signal FFT</a:t>
              </a:r>
              <a:endParaRPr lang="en-US" dirty="0"/>
            </a:p>
          </p:txBody>
        </p:sp>
        <p:sp>
          <p:nvSpPr>
            <p:cNvPr id="44" name="Rectangle 43"/>
            <p:cNvSpPr/>
            <p:nvPr/>
          </p:nvSpPr>
          <p:spPr>
            <a:xfrm>
              <a:off x="16492319" y="13270468"/>
              <a:ext cx="3929281" cy="369332"/>
            </a:xfrm>
            <a:prstGeom prst="rect">
              <a:avLst/>
            </a:prstGeom>
          </p:spPr>
          <p:txBody>
            <a:bodyPr wrap="none">
              <a:spAutoFit/>
            </a:bodyPr>
            <a:lstStyle/>
            <a:p>
              <a:r>
                <a:rPr lang="en-US" dirty="0" smtClean="0"/>
                <a:t>Fig: Teensy Processed Signal FFT</a:t>
              </a:r>
              <a:endParaRPr lang="en-US" dirty="0"/>
            </a:p>
          </p:txBody>
        </p:sp>
        <p:grpSp>
          <p:nvGrpSpPr>
            <p:cNvPr id="47" name="Group 46"/>
            <p:cNvGrpSpPr/>
            <p:nvPr/>
          </p:nvGrpSpPr>
          <p:grpSpPr>
            <a:xfrm>
              <a:off x="16644719" y="9993868"/>
              <a:ext cx="3578198" cy="3245823"/>
              <a:chOff x="16306800" y="9753600"/>
              <a:chExt cx="3578198" cy="3245823"/>
            </a:xfrm>
          </p:grpSpPr>
          <p:pic>
            <p:nvPicPr>
              <p:cNvPr id="42" name="Picture 41"/>
              <p:cNvPicPr>
                <a:picLocks noChangeAspect="1"/>
              </p:cNvPicPr>
              <p:nvPr/>
            </p:nvPicPr>
            <p:blipFill>
              <a:blip r:embed="rId12"/>
              <a:stretch>
                <a:fillRect/>
              </a:stretch>
            </p:blipFill>
            <p:spPr>
              <a:xfrm>
                <a:off x="16306800" y="9753600"/>
                <a:ext cx="3578198" cy="3148419"/>
              </a:xfrm>
              <a:prstGeom prst="rect">
                <a:avLst/>
              </a:prstGeom>
              <a:solidFill>
                <a:srgbClr val="FFFFFF">
                  <a:shade val="85000"/>
                </a:srgbClr>
              </a:solidFill>
              <a:ln w="104775" cap="sq" cmpd="sng" algn="ctr">
                <a:solidFill>
                  <a:schemeClr val="accent3">
                    <a:lumMod val="75000"/>
                  </a:schemeClr>
                </a:solidFill>
                <a:prstDash val="solid"/>
                <a:miter lim="800000"/>
                <a:headEnd type="none" w="med" len="med"/>
                <a:tailEnd type="none" w="med" len="med"/>
              </a:ln>
              <a:effectLst/>
              <a:scene3d>
                <a:camera prst="orthographicFront"/>
                <a:lightRig rig="twoPt" dir="t">
                  <a:rot lat="0" lon="0" rev="7200000"/>
                </a:lightRig>
              </a:scene3d>
              <a:sp3d>
                <a:bevelT w="25400" h="19050"/>
                <a:contourClr>
                  <a:srgbClr val="FFFFFF"/>
                </a:contourClr>
              </a:sp3d>
            </p:spPr>
          </p:pic>
          <p:sp>
            <p:nvSpPr>
              <p:cNvPr id="45" name="TextBox 44"/>
              <p:cNvSpPr txBox="1"/>
              <p:nvPr/>
            </p:nvSpPr>
            <p:spPr>
              <a:xfrm>
                <a:off x="17754600" y="12799368"/>
                <a:ext cx="990600" cy="200055"/>
              </a:xfrm>
              <a:prstGeom prst="rect">
                <a:avLst/>
              </a:prstGeom>
              <a:noFill/>
            </p:spPr>
            <p:txBody>
              <a:bodyPr wrap="square" rtlCol="0">
                <a:spAutoFit/>
              </a:bodyPr>
              <a:lstStyle/>
              <a:p>
                <a:pPr algn="just"/>
                <a:r>
                  <a:rPr lang="en-US" sz="700" dirty="0" smtClean="0"/>
                  <a:t>Frequency</a:t>
                </a:r>
                <a:endParaRPr lang="en-US" sz="700" dirty="0"/>
              </a:p>
            </p:txBody>
          </p:sp>
          <p:sp>
            <p:nvSpPr>
              <p:cNvPr id="46" name="TextBox 45"/>
              <p:cNvSpPr txBox="1"/>
              <p:nvPr/>
            </p:nvSpPr>
            <p:spPr>
              <a:xfrm>
                <a:off x="16306800" y="10607619"/>
                <a:ext cx="292388" cy="1066800"/>
              </a:xfrm>
              <a:prstGeom prst="rect">
                <a:avLst/>
              </a:prstGeom>
              <a:noFill/>
            </p:spPr>
            <p:txBody>
              <a:bodyPr vert="vert270" wrap="square" rtlCol="0">
                <a:spAutoFit/>
              </a:bodyPr>
              <a:lstStyle/>
              <a:p>
                <a:r>
                  <a:rPr lang="en-US" sz="700" dirty="0" smtClean="0"/>
                  <a:t>Magnitude</a:t>
                </a:r>
                <a:endParaRPr lang="en-US" sz="700" dirty="0"/>
              </a:p>
            </p:txBody>
          </p:sp>
        </p:grpSp>
      </p:grpSp>
      <p:cxnSp>
        <p:nvCxnSpPr>
          <p:cNvPr id="68" name="Shape 148"/>
          <p:cNvCxnSpPr>
            <a:stCxn id="60" idx="2"/>
          </p:cNvCxnSpPr>
          <p:nvPr/>
        </p:nvCxnSpPr>
        <p:spPr>
          <a:xfrm rot="5400000">
            <a:off x="16264091" y="5145222"/>
            <a:ext cx="149424" cy="794667"/>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sp>
        <p:nvSpPr>
          <p:cNvPr id="67" name="Rectangle 66"/>
          <p:cNvSpPr/>
          <p:nvPr/>
        </p:nvSpPr>
        <p:spPr>
          <a:xfrm>
            <a:off x="15064224" y="5199587"/>
            <a:ext cx="194228" cy="646331"/>
          </a:xfrm>
          <a:prstGeom prst="rect">
            <a:avLst/>
          </a:prstGeom>
        </p:spPr>
        <p:txBody>
          <a:bodyPr wrap="square">
            <a:spAutoFit/>
          </a:bodyPr>
          <a:lstStyle/>
          <a:p>
            <a:r>
              <a:rPr lang="en-US" dirty="0" smtClean="0"/>
              <a:t> </a:t>
            </a:r>
            <a:endParaRPr lang="en-US" dirty="0"/>
          </a:p>
        </p:txBody>
      </p:sp>
      <p:sp>
        <p:nvSpPr>
          <p:cNvPr id="19" name="TextBox 18"/>
          <p:cNvSpPr txBox="1"/>
          <p:nvPr/>
        </p:nvSpPr>
        <p:spPr>
          <a:xfrm>
            <a:off x="11430000" y="2392663"/>
            <a:ext cx="9296400" cy="9248688"/>
          </a:xfrm>
          <a:prstGeom prst="rect">
            <a:avLst/>
          </a:prstGeom>
          <a:noFill/>
        </p:spPr>
        <p:txBody>
          <a:bodyPr wrap="square" rtlCol="0">
            <a:spAutoFit/>
          </a:bodyPr>
          <a:lstStyle/>
          <a:p>
            <a:pPr algn="just"/>
            <a:r>
              <a:rPr lang="en-US" sz="2100" b="0" dirty="0" smtClean="0"/>
              <a:t>EMG signals provide distinctive features in both time and frequency domain. EMG </a:t>
            </a:r>
            <a:r>
              <a:rPr lang="en-US" sz="2100" b="0" dirty="0"/>
              <a:t>signals are composed of action potentials fired by muscle fibers when performing </a:t>
            </a:r>
            <a:r>
              <a:rPr lang="en-US" sz="2100" b="0" dirty="0" smtClean="0"/>
              <a:t>gestures. The features are extracted and compared for classification of samples and building of a gesture library.</a:t>
            </a:r>
          </a:p>
          <a:p>
            <a:pPr algn="just"/>
            <a:endParaRPr lang="en-US" sz="2100" b="0" dirty="0" smtClean="0"/>
          </a:p>
          <a:p>
            <a:pPr algn="just"/>
            <a:endParaRPr lang="en-US" sz="2100" dirty="0" smtClean="0"/>
          </a:p>
          <a:p>
            <a:pPr algn="just"/>
            <a:endParaRPr lang="en-US" sz="2100" dirty="0" smtClean="0"/>
          </a:p>
          <a:p>
            <a:pPr algn="just"/>
            <a:endParaRPr lang="en-US" sz="2100" dirty="0" smtClean="0"/>
          </a:p>
          <a:p>
            <a:pPr algn="just"/>
            <a:endParaRPr lang="en-US" sz="2100" dirty="0" smtClean="0"/>
          </a:p>
          <a:p>
            <a:pPr algn="just"/>
            <a:endParaRPr lang="en-US" sz="2100" dirty="0" smtClean="0"/>
          </a:p>
          <a:p>
            <a:pPr algn="just"/>
            <a:endParaRPr lang="en-US" sz="2100" dirty="0" smtClean="0"/>
          </a:p>
          <a:p>
            <a:pPr algn="just"/>
            <a:endParaRPr lang="en-US" sz="2100" dirty="0" smtClean="0"/>
          </a:p>
          <a:p>
            <a:pPr algn="just"/>
            <a:endParaRPr lang="en-US" sz="2100" dirty="0" smtClean="0"/>
          </a:p>
          <a:p>
            <a:pPr algn="just"/>
            <a:endParaRPr lang="en-US" sz="2200" dirty="0" smtClean="0"/>
          </a:p>
          <a:p>
            <a:pPr algn="just"/>
            <a:r>
              <a:rPr lang="en-US" sz="2200" dirty="0" smtClean="0"/>
              <a:t>● Mean Amplitude (Time &amp; Frequency Domain): </a:t>
            </a:r>
            <a:r>
              <a:rPr lang="en-US" sz="2200" b="0" dirty="0" smtClean="0"/>
              <a:t>Captures signal strength</a:t>
            </a:r>
            <a:r>
              <a:rPr lang="en-US" sz="2100" b="0" dirty="0" smtClean="0"/>
              <a:t>.</a:t>
            </a:r>
          </a:p>
          <a:p>
            <a:pPr algn="just"/>
            <a:endParaRPr lang="en-US" sz="500" dirty="0" smtClean="0"/>
          </a:p>
          <a:p>
            <a:pPr algn="just"/>
            <a:r>
              <a:rPr lang="en-US" sz="2100" dirty="0" smtClean="0"/>
              <a:t>● </a:t>
            </a:r>
            <a:r>
              <a:rPr lang="en-US" sz="2200" dirty="0" smtClean="0"/>
              <a:t>Root Mean Square of Amplitude (Time &amp; Frequency Domain): </a:t>
            </a:r>
            <a:r>
              <a:rPr lang="en-US" sz="2200" b="0" dirty="0" smtClean="0"/>
              <a:t>Power of the signal calculated by squaring each data point, summing the squares, dividing the </a:t>
            </a:r>
            <a:r>
              <a:rPr lang="en-US" sz="2100" b="0" dirty="0" smtClean="0"/>
              <a:t>sum by the number of observations, and taking the square root of result.</a:t>
            </a:r>
          </a:p>
          <a:p>
            <a:pPr algn="just"/>
            <a:endParaRPr lang="en-US" sz="500" dirty="0" smtClean="0"/>
          </a:p>
          <a:p>
            <a:pPr algn="just"/>
            <a:r>
              <a:rPr lang="en-US" sz="2100" dirty="0" smtClean="0"/>
              <a:t>● </a:t>
            </a:r>
            <a:r>
              <a:rPr lang="en-US" sz="2200" dirty="0" smtClean="0"/>
              <a:t>Number of Zero Crossings (Time Domain): </a:t>
            </a:r>
            <a:r>
              <a:rPr lang="en-US" sz="2200" b="0" dirty="0" smtClean="0"/>
              <a:t>Counting the number of times the amplitude of the signal crosses the zero line. A more active muscle will generate more action potentials causing more zero crossings in the signal.</a:t>
            </a:r>
          </a:p>
          <a:p>
            <a:pPr algn="just"/>
            <a:endParaRPr lang="en-US" sz="500" dirty="0" smtClean="0"/>
          </a:p>
          <a:p>
            <a:pPr algn="just"/>
            <a:r>
              <a:rPr lang="en-US" sz="2200" dirty="0" smtClean="0"/>
              <a:t>● Mod Frequency (Frequency Domain): </a:t>
            </a:r>
            <a:r>
              <a:rPr lang="en-US" sz="2200" b="0" dirty="0" smtClean="0"/>
              <a:t>Fast Fourier Transformation is used to break the EMG signal into its frequency components. Mod frequencies detect highest peaks.</a:t>
            </a:r>
          </a:p>
        </p:txBody>
      </p:sp>
      <p:grpSp>
        <p:nvGrpSpPr>
          <p:cNvPr id="125" name="Group 124"/>
          <p:cNvGrpSpPr/>
          <p:nvPr/>
        </p:nvGrpSpPr>
        <p:grpSpPr>
          <a:xfrm>
            <a:off x="11734799" y="4051681"/>
            <a:ext cx="7844681" cy="2657592"/>
            <a:chOff x="11429999" y="4001902"/>
            <a:chExt cx="7081620" cy="1941698"/>
          </a:xfrm>
        </p:grpSpPr>
        <p:cxnSp>
          <p:nvCxnSpPr>
            <p:cNvPr id="55" name="Shape 139"/>
            <p:cNvCxnSpPr/>
            <p:nvPr/>
          </p:nvCxnSpPr>
          <p:spPr>
            <a:xfrm>
              <a:off x="16336904" y="4625643"/>
              <a:ext cx="1036696" cy="1588"/>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sp>
          <p:nvSpPr>
            <p:cNvPr id="54" name="Shape 113"/>
            <p:cNvSpPr>
              <a:spLocks noChangeArrowheads="1"/>
            </p:cNvSpPr>
            <p:nvPr/>
          </p:nvSpPr>
          <p:spPr bwMode="auto">
            <a:xfrm>
              <a:off x="12917256" y="4001902"/>
              <a:ext cx="4075343" cy="1941698"/>
            </a:xfrm>
            <a:prstGeom prst="rect">
              <a:avLst/>
            </a:prstGeom>
            <a:solidFill>
              <a:srgbClr val="D9D9D9"/>
            </a:solidFill>
            <a:ln w="28575">
              <a:solidFill>
                <a:schemeClr val="tx2"/>
              </a:solidFill>
              <a:prstDash val="dashDot"/>
              <a:round/>
              <a:headEnd/>
              <a:tailEnd/>
            </a:ln>
          </p:spPr>
          <p:txBody>
            <a:bodyPr lIns="91425" tIns="91425" rIns="91425" bIns="91425"/>
            <a:lstStyle/>
            <a:p>
              <a:r>
                <a:rPr lang="en-US" sz="1800" b="1" dirty="0" smtClean="0">
                  <a:solidFill>
                    <a:schemeClr val="tx1"/>
                  </a:solidFill>
                  <a:latin typeface="+mj-lt"/>
                </a:rPr>
                <a:t>EMG DSP</a:t>
              </a:r>
              <a:endParaRPr lang="en-US" sz="1800" b="1" dirty="0">
                <a:solidFill>
                  <a:schemeClr val="tx1"/>
                </a:solidFill>
                <a:latin typeface="+mj-lt"/>
              </a:endParaRPr>
            </a:p>
          </p:txBody>
        </p:sp>
        <p:sp>
          <p:nvSpPr>
            <p:cNvPr id="56" name="Shape 135"/>
            <p:cNvSpPr>
              <a:spLocks noChangeArrowheads="1"/>
            </p:cNvSpPr>
            <p:nvPr/>
          </p:nvSpPr>
          <p:spPr bwMode="auto">
            <a:xfrm>
              <a:off x="13398131" y="4327228"/>
              <a:ext cx="1195600" cy="730772"/>
            </a:xfrm>
            <a:prstGeom prst="rect">
              <a:avLst/>
            </a:prstGeom>
            <a:solidFill>
              <a:schemeClr val="bg1"/>
            </a:solidFill>
            <a:ln w="28575">
              <a:solidFill>
                <a:srgbClr val="000000"/>
              </a:solidFill>
              <a:prstDash val="sysDash"/>
              <a:round/>
              <a:headEnd/>
              <a:tailEnd/>
            </a:ln>
          </p:spPr>
          <p:txBody>
            <a:bodyPr lIns="91425" tIns="91425" rIns="91425" bIns="91425" anchor="ctr"/>
            <a:lstStyle/>
            <a:p>
              <a:r>
                <a:rPr lang="en-US" sz="1400" dirty="0" smtClean="0">
                  <a:solidFill>
                    <a:schemeClr val="tx1"/>
                  </a:solidFill>
                  <a:latin typeface="+mj-lt"/>
                </a:rPr>
                <a:t>Time Domain Feature Extraction</a:t>
              </a:r>
              <a:endParaRPr lang="en-US" sz="1400" dirty="0">
                <a:solidFill>
                  <a:schemeClr val="tx1"/>
                </a:solidFill>
                <a:latin typeface="+mj-lt"/>
              </a:endParaRPr>
            </a:p>
          </p:txBody>
        </p:sp>
        <p:sp>
          <p:nvSpPr>
            <p:cNvPr id="57" name="Shape 113"/>
            <p:cNvSpPr>
              <a:spLocks noChangeArrowheads="1"/>
            </p:cNvSpPr>
            <p:nvPr/>
          </p:nvSpPr>
          <p:spPr bwMode="auto">
            <a:xfrm>
              <a:off x="16987827" y="4100308"/>
              <a:ext cx="1523792" cy="721731"/>
            </a:xfrm>
            <a:prstGeom prst="rect">
              <a:avLst/>
            </a:prstGeom>
            <a:noFill/>
            <a:ln w="28575">
              <a:noFill/>
              <a:prstDash val="dashDot"/>
              <a:round/>
              <a:headEnd/>
              <a:tailEnd/>
            </a:ln>
          </p:spPr>
          <p:txBody>
            <a:bodyPr lIns="91425" tIns="91425" rIns="91425" bIns="91425"/>
            <a:lstStyle/>
            <a:p>
              <a:r>
                <a:rPr lang="en-US" sz="1300" b="1" i="1" dirty="0" smtClean="0">
                  <a:solidFill>
                    <a:schemeClr val="tx1"/>
                  </a:solidFill>
                  <a:latin typeface="+mj-lt"/>
                </a:rPr>
                <a:t>Pattern Recognition Subsystem</a:t>
              </a:r>
              <a:endParaRPr lang="en-US" sz="1300" b="1" i="1" dirty="0">
                <a:solidFill>
                  <a:schemeClr val="tx1"/>
                </a:solidFill>
                <a:latin typeface="+mj-lt"/>
              </a:endParaRPr>
            </a:p>
          </p:txBody>
        </p:sp>
        <p:cxnSp>
          <p:nvCxnSpPr>
            <p:cNvPr id="58" name="Shape 138"/>
            <p:cNvCxnSpPr/>
            <p:nvPr/>
          </p:nvCxnSpPr>
          <p:spPr>
            <a:xfrm>
              <a:off x="12115800" y="4668911"/>
              <a:ext cx="1202186" cy="0"/>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sp>
          <p:nvSpPr>
            <p:cNvPr id="60" name="Shape 135"/>
            <p:cNvSpPr>
              <a:spLocks noChangeArrowheads="1"/>
            </p:cNvSpPr>
            <p:nvPr/>
          </p:nvSpPr>
          <p:spPr bwMode="auto">
            <a:xfrm>
              <a:off x="15163799" y="4419600"/>
              <a:ext cx="1562101" cy="616983"/>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400" dirty="0" smtClean="0">
                  <a:solidFill>
                    <a:schemeClr val="tx1"/>
                  </a:solidFill>
                  <a:latin typeface="+mj-lt"/>
                </a:rPr>
                <a:t>FFT to Frequency Domain</a:t>
              </a:r>
            </a:p>
            <a:p>
              <a:pPr algn="ctr"/>
              <a:r>
                <a:rPr lang="en-US" sz="1400" dirty="0" smtClean="0">
                  <a:latin typeface="+mj-lt"/>
                </a:rPr>
                <a:t>Fs = 2kHz, N =256</a:t>
              </a:r>
              <a:endParaRPr lang="en-US" sz="1400" dirty="0">
                <a:solidFill>
                  <a:schemeClr val="tx1"/>
                </a:solidFill>
                <a:latin typeface="+mj-lt"/>
              </a:endParaRPr>
            </a:p>
          </p:txBody>
        </p:sp>
        <p:cxnSp>
          <p:nvCxnSpPr>
            <p:cNvPr id="63" name="Shape 148"/>
            <p:cNvCxnSpPr/>
            <p:nvPr/>
          </p:nvCxnSpPr>
          <p:spPr>
            <a:xfrm rot="16200000" flipH="1">
              <a:off x="12470101" y="4688661"/>
              <a:ext cx="363019" cy="1366776"/>
            </a:xfrm>
            <a:prstGeom prst="bentConnector2">
              <a:avLst/>
            </a:prstGeom>
            <a:noFill/>
            <a:ln w="38100" cap="flat">
              <a:solidFill>
                <a:srgbClr val="66FF33"/>
              </a:solidFill>
              <a:prstDash val="solid"/>
              <a:round/>
              <a:headEnd type="none" w="lg" len="lg"/>
              <a:tailEnd type="triangle" w="lg" len="lg"/>
            </a:ln>
            <a:effectLst>
              <a:glow rad="25400">
                <a:schemeClr val="tx1"/>
              </a:glow>
            </a:effectLst>
          </p:spPr>
        </p:cxnSp>
        <p:sp>
          <p:nvSpPr>
            <p:cNvPr id="64" name="Shape 135"/>
            <p:cNvSpPr>
              <a:spLocks noChangeArrowheads="1"/>
            </p:cNvSpPr>
            <p:nvPr/>
          </p:nvSpPr>
          <p:spPr bwMode="auto">
            <a:xfrm>
              <a:off x="15163799" y="5271017"/>
              <a:ext cx="1562101" cy="583177"/>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400" dirty="0" smtClean="0">
                  <a:solidFill>
                    <a:schemeClr val="tx1"/>
                  </a:solidFill>
                  <a:latin typeface="+mj-lt"/>
                </a:rPr>
                <a:t>Frequency Domain Feature Extraction</a:t>
              </a:r>
              <a:endParaRPr lang="en-US" sz="1400" dirty="0">
                <a:solidFill>
                  <a:schemeClr val="tx1"/>
                </a:solidFill>
                <a:latin typeface="+mj-lt"/>
              </a:endParaRPr>
            </a:p>
          </p:txBody>
        </p:sp>
        <p:cxnSp>
          <p:nvCxnSpPr>
            <p:cNvPr id="66" name="Shape 138"/>
            <p:cNvCxnSpPr/>
            <p:nvPr/>
          </p:nvCxnSpPr>
          <p:spPr>
            <a:xfrm>
              <a:off x="12268199" y="4899608"/>
              <a:ext cx="1049787" cy="1"/>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sp>
          <p:nvSpPr>
            <p:cNvPr id="71" name="Shape 110"/>
            <p:cNvSpPr>
              <a:spLocks noChangeArrowheads="1"/>
            </p:cNvSpPr>
            <p:nvPr/>
          </p:nvSpPr>
          <p:spPr bwMode="auto">
            <a:xfrm>
              <a:off x="11429999" y="4468808"/>
              <a:ext cx="1271024" cy="730779"/>
            </a:xfrm>
            <a:prstGeom prst="rect">
              <a:avLst/>
            </a:prstGeom>
            <a:solidFill>
              <a:srgbClr val="D9D9D9"/>
            </a:solidFill>
            <a:ln w="6350">
              <a:solidFill>
                <a:schemeClr val="tx2"/>
              </a:solidFill>
              <a:round/>
              <a:headEnd/>
              <a:tailEnd/>
            </a:ln>
            <a:scene3d>
              <a:camera prst="orthographicFront"/>
              <a:lightRig rig="threePt" dir="t"/>
            </a:scene3d>
            <a:sp3d>
              <a:bevelT/>
            </a:sp3d>
          </p:spPr>
          <p:txBody>
            <a:bodyPr lIns="91425" tIns="91425" rIns="91425" bIns="91425"/>
            <a:lstStyle/>
            <a:p>
              <a:pPr algn="ctr"/>
              <a:r>
                <a:rPr lang="en-US" sz="1400" b="1" dirty="0" smtClean="0">
                  <a:solidFill>
                    <a:schemeClr val="tx1"/>
                  </a:solidFill>
                  <a:latin typeface="+mj-lt"/>
                </a:rPr>
                <a:t>EMG Conditioning Circuitry</a:t>
              </a:r>
              <a:endParaRPr lang="en-US" sz="1400" b="1" dirty="0">
                <a:solidFill>
                  <a:schemeClr val="tx1"/>
                </a:solidFill>
                <a:latin typeface="+mj-lt"/>
              </a:endParaRPr>
            </a:p>
          </p:txBody>
        </p:sp>
        <p:sp>
          <p:nvSpPr>
            <p:cNvPr id="61" name="Shape 135"/>
            <p:cNvSpPr>
              <a:spLocks noChangeArrowheads="1"/>
            </p:cNvSpPr>
            <p:nvPr/>
          </p:nvSpPr>
          <p:spPr bwMode="auto">
            <a:xfrm>
              <a:off x="13398132" y="5190540"/>
              <a:ext cx="945720" cy="562261"/>
            </a:xfrm>
            <a:prstGeom prst="rect">
              <a:avLst/>
            </a:prstGeom>
            <a:solidFill>
              <a:schemeClr val="bg1"/>
            </a:solidFill>
            <a:ln w="28575">
              <a:solidFill>
                <a:srgbClr val="000000"/>
              </a:solidFill>
              <a:prstDash val="sysDash"/>
              <a:round/>
              <a:headEnd/>
              <a:tailEnd/>
            </a:ln>
          </p:spPr>
          <p:txBody>
            <a:bodyPr lIns="91425" tIns="91425" rIns="91425" bIns="91425" anchor="ctr"/>
            <a:lstStyle/>
            <a:p>
              <a:pPr algn="ctr"/>
              <a:r>
                <a:rPr lang="en-US" sz="1400" dirty="0" smtClean="0">
                  <a:solidFill>
                    <a:schemeClr val="tx1"/>
                  </a:solidFill>
                  <a:latin typeface="+mj-lt"/>
                </a:rPr>
                <a:t>Digital </a:t>
              </a:r>
              <a:r>
                <a:rPr lang="en-US" sz="1400" dirty="0" smtClean="0">
                  <a:latin typeface="+mj-lt"/>
                </a:rPr>
                <a:t>Noise </a:t>
              </a:r>
              <a:r>
                <a:rPr lang="en-US" sz="1400" dirty="0" smtClean="0">
                  <a:solidFill>
                    <a:schemeClr val="tx1"/>
                  </a:solidFill>
                  <a:latin typeface="+mj-lt"/>
                </a:rPr>
                <a:t>Filter </a:t>
              </a:r>
              <a:endParaRPr lang="en-US" sz="1400" dirty="0">
                <a:solidFill>
                  <a:schemeClr val="tx1"/>
                </a:solidFill>
                <a:latin typeface="+mj-lt"/>
              </a:endParaRPr>
            </a:p>
          </p:txBody>
        </p:sp>
        <p:cxnSp>
          <p:nvCxnSpPr>
            <p:cNvPr id="116" name="Shape 148"/>
            <p:cNvCxnSpPr/>
            <p:nvPr/>
          </p:nvCxnSpPr>
          <p:spPr>
            <a:xfrm flipV="1">
              <a:off x="14349450" y="4899608"/>
              <a:ext cx="819946" cy="581862"/>
            </a:xfrm>
            <a:prstGeom prst="bentConnector3">
              <a:avLst>
                <a:gd name="adj1" fmla="val 50000"/>
              </a:avLst>
            </a:prstGeom>
            <a:noFill/>
            <a:ln w="38100" cap="flat">
              <a:solidFill>
                <a:srgbClr val="66FF33"/>
              </a:solidFill>
              <a:prstDash val="solid"/>
              <a:round/>
              <a:headEnd type="none" w="lg" len="lg"/>
              <a:tailEnd type="triangle" w="lg" len="lg"/>
            </a:ln>
            <a:effectLst>
              <a:glow rad="25400">
                <a:schemeClr val="tx1"/>
              </a:glow>
            </a:effectLst>
          </p:spPr>
        </p:cxnSp>
      </p:grpSp>
      <p:grpSp>
        <p:nvGrpSpPr>
          <p:cNvPr id="139" name="Group 138"/>
          <p:cNvGrpSpPr/>
          <p:nvPr/>
        </p:nvGrpSpPr>
        <p:grpSpPr>
          <a:xfrm>
            <a:off x="19083119" y="4285068"/>
            <a:ext cx="1630261" cy="1335864"/>
            <a:chOff x="19050000" y="4166468"/>
            <a:chExt cx="1660038" cy="1674938"/>
          </a:xfrm>
        </p:grpSpPr>
        <p:sp>
          <p:nvSpPr>
            <p:cNvPr id="130" name="Shape 146"/>
            <p:cNvSpPr txBox="1">
              <a:spLocks noChangeArrowheads="1"/>
            </p:cNvSpPr>
            <p:nvPr/>
          </p:nvSpPr>
          <p:spPr bwMode="auto">
            <a:xfrm>
              <a:off x="19407605" y="4594583"/>
              <a:ext cx="1302433" cy="124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200" dirty="0" smtClean="0">
                  <a:solidFill>
                    <a:schemeClr val="tx1"/>
                  </a:solidFill>
                  <a:latin typeface="+mj-lt"/>
                </a:rPr>
                <a:t>Data </a:t>
              </a:r>
              <a:r>
                <a:rPr lang="en-US" sz="1200" dirty="0">
                  <a:solidFill>
                    <a:schemeClr val="tx1"/>
                  </a:solidFill>
                  <a:latin typeface="+mj-lt"/>
                </a:rPr>
                <a:t>Signal</a:t>
              </a:r>
              <a:endParaRPr lang="en-US" sz="1200" dirty="0" smtClean="0">
                <a:solidFill>
                  <a:schemeClr val="tx1"/>
                </a:solidFill>
                <a:latin typeface="+mj-lt"/>
              </a:endParaRPr>
            </a:p>
            <a:p>
              <a:pPr>
                <a:spcAft>
                  <a:spcPts val="400"/>
                </a:spcAft>
              </a:pPr>
              <a:r>
                <a:rPr lang="en-US" sz="1200" dirty="0" smtClean="0">
                  <a:solidFill>
                    <a:schemeClr val="tx1"/>
                  </a:solidFill>
                  <a:latin typeface="+mj-lt"/>
                </a:rPr>
                <a:t>Hardware Block</a:t>
              </a:r>
            </a:p>
            <a:p>
              <a:pPr>
                <a:spcAft>
                  <a:spcPts val="400"/>
                </a:spcAft>
              </a:pPr>
              <a:r>
                <a:rPr lang="en-US" sz="1200" dirty="0" smtClean="0">
                  <a:solidFill>
                    <a:schemeClr val="tx1"/>
                  </a:solidFill>
                  <a:latin typeface="+mj-lt"/>
                </a:rPr>
                <a:t>Software Block</a:t>
              </a:r>
              <a:endParaRPr lang="en-US" sz="1200" dirty="0">
                <a:solidFill>
                  <a:schemeClr val="tx1"/>
                </a:solidFill>
                <a:latin typeface="+mj-lt"/>
              </a:endParaRPr>
            </a:p>
            <a:p>
              <a:endParaRPr lang="en-US" sz="1600" dirty="0">
                <a:solidFill>
                  <a:schemeClr val="tx1"/>
                </a:solidFill>
                <a:latin typeface="+mj-lt"/>
              </a:endParaRPr>
            </a:p>
          </p:txBody>
        </p:sp>
        <p:cxnSp>
          <p:nvCxnSpPr>
            <p:cNvPr id="132" name="Shape 148"/>
            <p:cNvCxnSpPr/>
            <p:nvPr/>
          </p:nvCxnSpPr>
          <p:spPr>
            <a:xfrm>
              <a:off x="19050000" y="4796770"/>
              <a:ext cx="405547" cy="4050"/>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sp>
          <p:nvSpPr>
            <p:cNvPr id="134" name="Shape 119"/>
            <p:cNvSpPr>
              <a:spLocks noChangeArrowheads="1"/>
            </p:cNvSpPr>
            <p:nvPr/>
          </p:nvSpPr>
          <p:spPr bwMode="auto">
            <a:xfrm>
              <a:off x="19109857" y="5065723"/>
              <a:ext cx="321143" cy="138643"/>
            </a:xfrm>
            <a:prstGeom prst="rect">
              <a:avLst/>
            </a:prstGeom>
            <a:solidFill>
              <a:srgbClr val="FFFFFF"/>
            </a:solidFill>
            <a:ln w="38100">
              <a:solidFill>
                <a:srgbClr val="000000"/>
              </a:solidFill>
              <a:round/>
              <a:headEnd/>
              <a:tailEnd/>
            </a:ln>
          </p:spPr>
          <p:txBody>
            <a:bodyPr lIns="91425" tIns="91425" rIns="91425" bIns="91425" anchor="ctr"/>
            <a:lstStyle/>
            <a:p>
              <a:pPr algn="ctr"/>
              <a:endParaRPr lang="en-US" sz="1200" dirty="0">
                <a:solidFill>
                  <a:schemeClr val="tx1"/>
                </a:solidFill>
                <a:latin typeface="+mj-lt"/>
              </a:endParaRPr>
            </a:p>
          </p:txBody>
        </p:sp>
        <p:sp>
          <p:nvSpPr>
            <p:cNvPr id="135" name="Shape 119"/>
            <p:cNvSpPr>
              <a:spLocks noChangeArrowheads="1"/>
            </p:cNvSpPr>
            <p:nvPr/>
          </p:nvSpPr>
          <p:spPr bwMode="auto">
            <a:xfrm>
              <a:off x="19109857" y="5352347"/>
              <a:ext cx="321143" cy="138643"/>
            </a:xfrm>
            <a:prstGeom prst="rect">
              <a:avLst/>
            </a:prstGeom>
            <a:solidFill>
              <a:srgbClr val="FFFFFF"/>
            </a:solidFill>
            <a:ln w="28575">
              <a:solidFill>
                <a:srgbClr val="000000"/>
              </a:solidFill>
              <a:prstDash val="sysDash"/>
              <a:round/>
              <a:headEnd/>
              <a:tailEnd/>
            </a:ln>
          </p:spPr>
          <p:txBody>
            <a:bodyPr lIns="91425" tIns="91425" rIns="91425" bIns="91425" anchor="ctr"/>
            <a:lstStyle/>
            <a:p>
              <a:pPr algn="ctr"/>
              <a:endParaRPr lang="en-US" sz="1200" dirty="0">
                <a:solidFill>
                  <a:schemeClr val="tx1"/>
                </a:solidFill>
                <a:latin typeface="+mj-lt"/>
              </a:endParaRPr>
            </a:p>
          </p:txBody>
        </p:sp>
        <p:sp>
          <p:nvSpPr>
            <p:cNvPr id="136" name="Shape 146"/>
            <p:cNvSpPr txBox="1">
              <a:spLocks noChangeArrowheads="1"/>
            </p:cNvSpPr>
            <p:nvPr/>
          </p:nvSpPr>
          <p:spPr bwMode="auto">
            <a:xfrm>
              <a:off x="19555427" y="4166468"/>
              <a:ext cx="970346" cy="42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600" b="1" u="sng" dirty="0" smtClean="0">
                  <a:solidFill>
                    <a:schemeClr val="tx1"/>
                  </a:solidFill>
                  <a:latin typeface="+mj-lt"/>
                </a:rPr>
                <a:t>Legend</a:t>
              </a:r>
              <a:endParaRPr lang="en-US" sz="1600" b="1" u="sng" dirty="0">
                <a:solidFill>
                  <a:schemeClr val="tx1"/>
                </a:solidFill>
                <a:latin typeface="+mj-lt"/>
              </a:endParaRPr>
            </a:p>
          </p:txBody>
        </p:sp>
      </p:grpSp>
      <p:cxnSp>
        <p:nvCxnSpPr>
          <p:cNvPr id="141" name="Shape 139"/>
          <p:cNvCxnSpPr/>
          <p:nvPr/>
        </p:nvCxnSpPr>
        <p:spPr>
          <a:xfrm rot="5400000">
            <a:off x="16190376" y="5673187"/>
            <a:ext cx="234436" cy="1589"/>
          </a:xfrm>
          <a:prstGeom prst="straightConnector1">
            <a:avLst/>
          </a:prstGeom>
          <a:noFill/>
          <a:ln w="19050" cap="flat">
            <a:solidFill>
              <a:srgbClr val="66FF33"/>
            </a:solidFill>
            <a:prstDash val="solid"/>
            <a:round/>
            <a:headEnd type="none" w="lg" len="lg"/>
            <a:tailEnd type="triangle" w="lg" len="lg"/>
          </a:ln>
          <a:effectLst>
            <a:glow rad="25400">
              <a:schemeClr val="tx1"/>
            </a:glow>
          </a:effectLst>
        </p:spPr>
      </p:cxnSp>
      <p:grpSp>
        <p:nvGrpSpPr>
          <p:cNvPr id="162" name="Group 161"/>
          <p:cNvGrpSpPr/>
          <p:nvPr/>
        </p:nvGrpSpPr>
        <p:grpSpPr>
          <a:xfrm>
            <a:off x="298450" y="152400"/>
            <a:ext cx="21189950" cy="32452286"/>
            <a:chOff x="425450" y="500063"/>
            <a:chExt cx="21189950" cy="32000825"/>
          </a:xfrm>
        </p:grpSpPr>
        <p:sp>
          <p:nvSpPr>
            <p:cNvPr id="159" name="Rectangle 5"/>
            <p:cNvSpPr>
              <a:spLocks noChangeArrowheads="1"/>
            </p:cNvSpPr>
            <p:nvPr>
              <p:custDataLst>
                <p:tags r:id="rId7"/>
              </p:custDataLst>
            </p:nvPr>
          </p:nvSpPr>
          <p:spPr bwMode="auto">
            <a:xfrm>
              <a:off x="561975" y="668338"/>
              <a:ext cx="20916900" cy="31678562"/>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dirty="0">
                <a:solidFill>
                  <a:srgbClr val="0000FF"/>
                </a:solidFill>
              </a:endParaRPr>
            </a:p>
          </p:txBody>
        </p:sp>
        <p:sp>
          <p:nvSpPr>
            <p:cNvPr id="160" name="Rectangle 6"/>
            <p:cNvSpPr>
              <a:spLocks noChangeArrowheads="1"/>
            </p:cNvSpPr>
            <p:nvPr>
              <p:custDataLst>
                <p:tags r:id="rId8"/>
              </p:custDataLst>
            </p:nvPr>
          </p:nvSpPr>
          <p:spPr bwMode="auto">
            <a:xfrm>
              <a:off x="425450" y="500063"/>
              <a:ext cx="21189950" cy="32000825"/>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sp>
          <p:nvSpPr>
            <p:cNvPr id="161" name="Rectangle 306"/>
            <p:cNvSpPr>
              <a:spLocks noChangeArrowheads="1"/>
            </p:cNvSpPr>
            <p:nvPr>
              <p:custDataLst>
                <p:tags r:id="rId9"/>
              </p:custDataLst>
            </p:nvPr>
          </p:nvSpPr>
          <p:spPr bwMode="auto">
            <a:xfrm>
              <a:off x="698500" y="831850"/>
              <a:ext cx="20654963" cy="31362650"/>
            </a:xfrm>
            <a:prstGeom prst="rect">
              <a:avLst/>
            </a:prstGeom>
            <a:noFill/>
            <a:ln w="12700">
              <a:solidFill>
                <a:srgbClr val="3333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charset="0"/>
                  <a:ea typeface="ＭＳ Ｐゴシック" pitchFamily="34" charset="-128"/>
                </a:defRPr>
              </a:lvl1pPr>
              <a:lvl2pPr marL="742950" indent="-285750" eaLnBrk="0" hangingPunct="0">
                <a:defRPr b="1">
                  <a:solidFill>
                    <a:schemeClr val="tx1"/>
                  </a:solidFill>
                  <a:latin typeface="Arial" charset="0"/>
                  <a:ea typeface="ＭＳ Ｐゴシック" pitchFamily="34" charset="-128"/>
                </a:defRPr>
              </a:lvl2pPr>
              <a:lvl3pPr marL="1143000" indent="-228600" eaLnBrk="0" hangingPunct="0">
                <a:defRPr b="1">
                  <a:solidFill>
                    <a:schemeClr val="tx1"/>
                  </a:solidFill>
                  <a:latin typeface="Arial" charset="0"/>
                  <a:ea typeface="ＭＳ Ｐゴシック" pitchFamily="34" charset="-128"/>
                </a:defRPr>
              </a:lvl3pPr>
              <a:lvl4pPr marL="1600200" indent="-228600" eaLnBrk="0" hangingPunct="0">
                <a:defRPr b="1">
                  <a:solidFill>
                    <a:schemeClr val="tx1"/>
                  </a:solidFill>
                  <a:latin typeface="Arial" charset="0"/>
                  <a:ea typeface="ＭＳ Ｐゴシック" pitchFamily="34" charset="-128"/>
                </a:defRPr>
              </a:lvl4pPr>
              <a:lvl5pPr marL="2057400" indent="-228600" eaLnBrk="0" hangingPunct="0">
                <a:defRPr b="1">
                  <a:solidFill>
                    <a:schemeClr val="tx1"/>
                  </a:solidFill>
                  <a:latin typeface="Arial" charset="0"/>
                  <a:ea typeface="ＭＳ Ｐゴシック" pitchFamily="34" charset="-128"/>
                </a:defRPr>
              </a:lvl5pPr>
              <a:lvl6pPr marL="2514600" indent="-228600" algn="ctr"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eaLnBrk="0" fontAlgn="base" hangingPunct="0">
                <a:spcBef>
                  <a:spcPct val="0"/>
                </a:spcBef>
                <a:spcAft>
                  <a:spcPct val="0"/>
                </a:spcAft>
                <a:defRPr b="1">
                  <a:solidFill>
                    <a:schemeClr val="tx1"/>
                  </a:solidFill>
                  <a:latin typeface="Arial" charset="0"/>
                  <a:ea typeface="ＭＳ Ｐゴシック" pitchFamily="34" charset="-128"/>
                </a:defRPr>
              </a:lvl9pPr>
            </a:lstStyle>
            <a:p>
              <a:pPr eaLnBrk="1" hangingPunct="1"/>
              <a:endParaRPr lang="en-US" altLang="en-US"/>
            </a:p>
          </p:txBody>
        </p:sp>
      </p:grpSp>
      <p:grpSp>
        <p:nvGrpSpPr>
          <p:cNvPr id="72" name="Group 71"/>
          <p:cNvGrpSpPr/>
          <p:nvPr/>
        </p:nvGrpSpPr>
        <p:grpSpPr>
          <a:xfrm>
            <a:off x="1374152" y="18453214"/>
            <a:ext cx="8225790" cy="6082937"/>
            <a:chOff x="2225040" y="470262"/>
            <a:chExt cx="8225790" cy="6082937"/>
          </a:xfrm>
        </p:grpSpPr>
        <p:pic>
          <p:nvPicPr>
            <p:cNvPr id="73" name="Picture 72"/>
            <p:cNvPicPr>
              <a:picLocks noChangeAspect="1"/>
            </p:cNvPicPr>
            <p:nvPr/>
          </p:nvPicPr>
          <p:blipFill>
            <a:blip r:embed="rId13"/>
            <a:stretch>
              <a:fillRect/>
            </a:stretch>
          </p:blipFill>
          <p:spPr>
            <a:xfrm>
              <a:off x="2225040" y="470262"/>
              <a:ext cx="8225790" cy="6082937"/>
            </a:xfrm>
            <a:prstGeom prst="rect">
              <a:avLst/>
            </a:prstGeom>
          </p:spPr>
        </p:pic>
        <p:grpSp>
          <p:nvGrpSpPr>
            <p:cNvPr id="74" name="Group 73"/>
            <p:cNvGrpSpPr/>
            <p:nvPr/>
          </p:nvGrpSpPr>
          <p:grpSpPr>
            <a:xfrm>
              <a:off x="9037994" y="737885"/>
              <a:ext cx="1289366" cy="1384995"/>
              <a:chOff x="861059" y="1982306"/>
              <a:chExt cx="1289366" cy="1384995"/>
            </a:xfrm>
          </p:grpSpPr>
          <p:grpSp>
            <p:nvGrpSpPr>
              <p:cNvPr id="75" name="Group 74"/>
              <p:cNvGrpSpPr/>
              <p:nvPr/>
            </p:nvGrpSpPr>
            <p:grpSpPr>
              <a:xfrm>
                <a:off x="861059" y="1982306"/>
                <a:ext cx="1289366" cy="1384995"/>
                <a:chOff x="861059" y="1982306"/>
                <a:chExt cx="1289366" cy="1384995"/>
              </a:xfrm>
            </p:grpSpPr>
            <p:sp>
              <p:nvSpPr>
                <p:cNvPr id="77" name="Rectangle 76"/>
                <p:cNvSpPr/>
                <p:nvPr/>
              </p:nvSpPr>
              <p:spPr>
                <a:xfrm>
                  <a:off x="861059" y="1982306"/>
                  <a:ext cx="1289366" cy="138499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905686" y="2131798"/>
                  <a:ext cx="99060" cy="9772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905686" y="2674804"/>
                  <a:ext cx="99060" cy="97721"/>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906780" y="2859914"/>
                  <a:ext cx="99060" cy="977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903498" y="3045025"/>
                  <a:ext cx="99060" cy="97721"/>
                </a:xfrm>
                <a:prstGeom prst="ellipse">
                  <a:avLst/>
                </a:prstGeom>
                <a:solidFill>
                  <a:srgbClr val="E64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905686" y="2515938"/>
                  <a:ext cx="99060" cy="97721"/>
                </a:xfrm>
                <a:prstGeom prst="ellipse">
                  <a:avLst/>
                </a:prstGeom>
                <a:solidFill>
                  <a:srgbClr val="209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905686" y="2323868"/>
                  <a:ext cx="99060" cy="97721"/>
                </a:xfrm>
                <a:prstGeom prst="ellipse">
                  <a:avLst/>
                </a:prstGeom>
                <a:solidFill>
                  <a:srgbClr val="0029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923605" y="2034540"/>
                <a:ext cx="1150620" cy="1200329"/>
              </a:xfrm>
              <a:prstGeom prst="rect">
                <a:avLst/>
              </a:prstGeom>
              <a:noFill/>
            </p:spPr>
            <p:txBody>
              <a:bodyPr wrap="square" rtlCol="0">
                <a:spAutoFit/>
              </a:bodyPr>
              <a:lstStyle/>
              <a:p>
                <a:r>
                  <a:rPr lang="en-US" sz="1200" dirty="0" smtClean="0"/>
                  <a:t>Forward</a:t>
                </a:r>
              </a:p>
              <a:p>
                <a:r>
                  <a:rPr lang="en-US" sz="1200" dirty="0" smtClean="0"/>
                  <a:t>Backward</a:t>
                </a:r>
              </a:p>
              <a:p>
                <a:r>
                  <a:rPr lang="en-US" sz="1200" dirty="0" smtClean="0"/>
                  <a:t>Left</a:t>
                </a:r>
              </a:p>
              <a:p>
                <a:r>
                  <a:rPr lang="en-US" sz="1200" dirty="0" smtClean="0"/>
                  <a:t>Right</a:t>
                </a:r>
              </a:p>
              <a:p>
                <a:r>
                  <a:rPr lang="en-US" sz="1200" dirty="0" smtClean="0"/>
                  <a:t>Stop</a:t>
                </a:r>
              </a:p>
              <a:p>
                <a:r>
                  <a:rPr lang="en-US" sz="1200" dirty="0" smtClean="0"/>
                  <a:t>Slow </a:t>
                </a:r>
                <a:endParaRPr lang="en-US" sz="1200" dirty="0"/>
              </a:p>
            </p:txBody>
          </p:sp>
        </p:grpSp>
      </p:grpSp>
      <p:grpSp>
        <p:nvGrpSpPr>
          <p:cNvPr id="4" name="Group 3"/>
          <p:cNvGrpSpPr/>
          <p:nvPr/>
        </p:nvGrpSpPr>
        <p:grpSpPr>
          <a:xfrm>
            <a:off x="829786" y="8105814"/>
            <a:ext cx="9401955" cy="9354119"/>
            <a:chOff x="888675" y="12569731"/>
            <a:chExt cx="9401955" cy="9354119"/>
          </a:xfrm>
        </p:grpSpPr>
        <p:grpSp>
          <p:nvGrpSpPr>
            <p:cNvPr id="3" name="Group 2"/>
            <p:cNvGrpSpPr/>
            <p:nvPr/>
          </p:nvGrpSpPr>
          <p:grpSpPr>
            <a:xfrm>
              <a:off x="888675" y="12569731"/>
              <a:ext cx="9401955" cy="9354119"/>
              <a:chOff x="888675" y="12569731"/>
              <a:chExt cx="9401955" cy="9354119"/>
            </a:xfrm>
          </p:grpSpPr>
          <p:sp>
            <p:nvSpPr>
              <p:cNvPr id="3079" name="Rectangle 8"/>
              <p:cNvSpPr>
                <a:spLocks noChangeArrowheads="1"/>
              </p:cNvSpPr>
              <p:nvPr>
                <p:custDataLst>
                  <p:tags r:id="rId6"/>
                </p:custDataLst>
              </p:nvPr>
            </p:nvSpPr>
            <p:spPr bwMode="auto">
              <a:xfrm>
                <a:off x="1729581" y="12569731"/>
                <a:ext cx="7875587" cy="109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000" dirty="0" smtClean="0">
                    <a:solidFill>
                      <a:srgbClr val="881C1C"/>
                    </a:solidFill>
                  </a:rPr>
                  <a:t>Pattern Recognition</a:t>
                </a:r>
                <a:endParaRPr lang="en-US" altLang="en-US" sz="5000" dirty="0">
                  <a:solidFill>
                    <a:srgbClr val="881C1C"/>
                  </a:solidFill>
                </a:endParaRPr>
              </a:p>
            </p:txBody>
          </p:sp>
          <p:grpSp>
            <p:nvGrpSpPr>
              <p:cNvPr id="128" name="Group 127"/>
              <p:cNvGrpSpPr/>
              <p:nvPr/>
            </p:nvGrpSpPr>
            <p:grpSpPr>
              <a:xfrm>
                <a:off x="888675" y="13644660"/>
                <a:ext cx="9401955" cy="8279190"/>
                <a:chOff x="782776" y="12461036"/>
                <a:chExt cx="9401955" cy="8279190"/>
              </a:xfrm>
            </p:grpSpPr>
            <p:sp>
              <p:nvSpPr>
                <p:cNvPr id="129" name="TextBox 128"/>
                <p:cNvSpPr txBox="1"/>
                <p:nvPr/>
              </p:nvSpPr>
              <p:spPr>
                <a:xfrm>
                  <a:off x="942305" y="12461036"/>
                  <a:ext cx="9242426" cy="8279190"/>
                </a:xfrm>
                <a:prstGeom prst="rect">
                  <a:avLst/>
                </a:prstGeom>
                <a:noFill/>
              </p:spPr>
              <p:txBody>
                <a:bodyPr wrap="square" rtlCol="0">
                  <a:spAutoFit/>
                </a:bodyPr>
                <a:lstStyle/>
                <a:p>
                  <a:pPr algn="l"/>
                  <a:r>
                    <a:rPr lang="en-US" sz="2800" dirty="0" smtClean="0"/>
                    <a:t>Overview:</a:t>
                  </a:r>
                  <a:r>
                    <a:rPr lang="en-US" sz="2400" dirty="0" smtClean="0"/>
                    <a:t> </a:t>
                  </a:r>
                  <a:r>
                    <a:rPr lang="en-US" sz="2400" b="0" dirty="0" smtClean="0"/>
                    <a:t>The pattern recognition system uses the K-Nearest Neighbors Algorithm (KNN) to map the wearer’s motions to gestures. It takes in IMU data and EMG data and outputs a score for each gesture.</a:t>
                  </a:r>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endParaRPr lang="en-US" sz="2400" dirty="0"/>
                </a:p>
                <a:p>
                  <a:pPr algn="l"/>
                  <a:endParaRPr lang="en-US" sz="2400" dirty="0" smtClean="0"/>
                </a:p>
                <a:p>
                  <a:pPr algn="l"/>
                  <a:r>
                    <a:rPr lang="en-US" sz="2400" dirty="0" smtClean="0"/>
                    <a:t>Causes of variability in gesture data include:</a:t>
                  </a:r>
                </a:p>
                <a:p>
                  <a:pPr algn="l"/>
                  <a:r>
                    <a:rPr lang="en-US" sz="2400" b="0" dirty="0"/>
                    <a:t>	</a:t>
                  </a:r>
                  <a:r>
                    <a:rPr lang="en-US" sz="2400" b="0" dirty="0" smtClean="0"/>
                    <a:t>- Unique muscle characteristics</a:t>
                  </a:r>
                </a:p>
                <a:p>
                  <a:pPr algn="l"/>
                  <a:r>
                    <a:rPr lang="en-US" sz="2400" b="0" dirty="0"/>
                    <a:t>	</a:t>
                  </a:r>
                  <a:r>
                    <a:rPr lang="en-US" sz="2400" b="0" dirty="0" smtClean="0"/>
                    <a:t>- Differing arm length between users </a:t>
                  </a:r>
                </a:p>
                <a:p>
                  <a:pPr algn="l"/>
                  <a:r>
                    <a:rPr lang="en-US" sz="2400" b="0" dirty="0"/>
                    <a:t>	- Inconsistent sensor </a:t>
                  </a:r>
                  <a:r>
                    <a:rPr lang="en-US" sz="2400" b="0" dirty="0" smtClean="0"/>
                    <a:t>placement</a:t>
                  </a:r>
                </a:p>
                <a:p>
                  <a:pPr algn="l"/>
                  <a:endParaRPr lang="en-US" sz="2400" b="0" dirty="0" smtClean="0"/>
                </a:p>
                <a:p>
                  <a:pPr algn="l"/>
                  <a:r>
                    <a:rPr lang="en-US" sz="2400" b="0" dirty="0" smtClean="0"/>
                    <a:t>To overcome </a:t>
                  </a:r>
                  <a:r>
                    <a:rPr lang="en-US" sz="2400" b="0" dirty="0"/>
                    <a:t>this variability, we record new gestures upon each use. This allows for a more robust </a:t>
                  </a:r>
                  <a:r>
                    <a:rPr lang="en-US" sz="2400" b="0" dirty="0" smtClean="0"/>
                    <a:t>system. After completing a recording, all of the data is sent through a post-processing algorithm which removes outliers from the sample space.</a:t>
                  </a:r>
                  <a:endParaRPr lang="en-US" sz="2400" b="0" dirty="0"/>
                </a:p>
              </p:txBody>
            </p:sp>
            <p:grpSp>
              <p:nvGrpSpPr>
                <p:cNvPr id="133" name="Group 132"/>
                <p:cNvGrpSpPr/>
                <p:nvPr/>
              </p:nvGrpSpPr>
              <p:grpSpPr>
                <a:xfrm>
                  <a:off x="782776" y="14358818"/>
                  <a:ext cx="9201081" cy="2719707"/>
                  <a:chOff x="7225539" y="4933836"/>
                  <a:chExt cx="9201081" cy="2719707"/>
                </a:xfrm>
              </p:grpSpPr>
              <p:grpSp>
                <p:nvGrpSpPr>
                  <p:cNvPr id="137" name="Group 136"/>
                  <p:cNvGrpSpPr/>
                  <p:nvPr/>
                </p:nvGrpSpPr>
                <p:grpSpPr>
                  <a:xfrm>
                    <a:off x="7225539" y="4933836"/>
                    <a:ext cx="9201081" cy="2719707"/>
                    <a:chOff x="7225539" y="4933836"/>
                    <a:chExt cx="9201081" cy="2719707"/>
                  </a:xfrm>
                </p:grpSpPr>
                <p:sp>
                  <p:nvSpPr>
                    <p:cNvPr id="140" name="Shape 113"/>
                    <p:cNvSpPr>
                      <a:spLocks noChangeArrowheads="1"/>
                    </p:cNvSpPr>
                    <p:nvPr/>
                  </p:nvSpPr>
                  <p:spPr bwMode="auto">
                    <a:xfrm>
                      <a:off x="8850572" y="4933836"/>
                      <a:ext cx="5597680" cy="2719707"/>
                    </a:xfrm>
                    <a:prstGeom prst="rect">
                      <a:avLst/>
                    </a:prstGeom>
                    <a:solidFill>
                      <a:srgbClr val="D9D9D9"/>
                    </a:solidFill>
                    <a:ln w="57150">
                      <a:solidFill>
                        <a:schemeClr val="tx2"/>
                      </a:solidFill>
                      <a:prstDash val="dashDot"/>
                      <a:round/>
                      <a:headEnd/>
                      <a:tailEnd/>
                    </a:ln>
                  </p:spPr>
                  <p:txBody>
                    <a:bodyPr lIns="91425" tIns="91425" rIns="91425" bIns="91425"/>
                    <a:lstStyle/>
                    <a:p>
                      <a:r>
                        <a:rPr lang="en-US" sz="3200" b="1" dirty="0" smtClean="0">
                          <a:solidFill>
                            <a:schemeClr val="tx1"/>
                          </a:solidFill>
                          <a:latin typeface="+mj-lt"/>
                        </a:rPr>
                        <a:t>Pattern Recognition</a:t>
                      </a:r>
                      <a:endParaRPr lang="en-US" sz="3200" b="1" dirty="0">
                        <a:solidFill>
                          <a:schemeClr val="tx1"/>
                        </a:solidFill>
                        <a:latin typeface="+mj-lt"/>
                      </a:endParaRPr>
                    </a:p>
                  </p:txBody>
                </p:sp>
                <p:sp>
                  <p:nvSpPr>
                    <p:cNvPr id="142" name="Shape 135"/>
                    <p:cNvSpPr>
                      <a:spLocks noChangeArrowheads="1"/>
                    </p:cNvSpPr>
                    <p:nvPr/>
                  </p:nvSpPr>
                  <p:spPr bwMode="auto">
                    <a:xfrm>
                      <a:off x="11094521" y="5593204"/>
                      <a:ext cx="1100897" cy="729385"/>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solidFill>
                            <a:schemeClr val="tx1"/>
                          </a:solidFill>
                          <a:latin typeface="+mj-lt"/>
                        </a:rPr>
                        <a:t>Stored Patterns</a:t>
                      </a:r>
                      <a:endParaRPr lang="en-US" sz="2000" dirty="0">
                        <a:solidFill>
                          <a:schemeClr val="tx1"/>
                        </a:solidFill>
                        <a:latin typeface="+mj-lt"/>
                      </a:endParaRPr>
                    </a:p>
                  </p:txBody>
                </p:sp>
                <p:cxnSp>
                  <p:nvCxnSpPr>
                    <p:cNvPr id="143" name="Shape 139"/>
                    <p:cNvCxnSpPr>
                      <a:stCxn id="142" idx="1"/>
                      <a:endCxn id="146" idx="3"/>
                    </p:cNvCxnSpPr>
                    <p:nvPr/>
                  </p:nvCxnSpPr>
                  <p:spPr>
                    <a:xfrm flipH="1">
                      <a:off x="10460932" y="5957897"/>
                      <a:ext cx="633589" cy="1479"/>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cxnSp>
                  <p:nvCxnSpPr>
                    <p:cNvPr id="144" name="Shape 138"/>
                    <p:cNvCxnSpPr>
                      <a:endCxn id="146" idx="1"/>
                    </p:cNvCxnSpPr>
                    <p:nvPr/>
                  </p:nvCxnSpPr>
                  <p:spPr>
                    <a:xfrm>
                      <a:off x="8474095" y="5959376"/>
                      <a:ext cx="546253" cy="0"/>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cxnSp>
                  <p:nvCxnSpPr>
                    <p:cNvPr id="145" name="Shape 138"/>
                    <p:cNvCxnSpPr>
                      <a:stCxn id="146" idx="2"/>
                      <a:endCxn id="138" idx="0"/>
                    </p:cNvCxnSpPr>
                    <p:nvPr/>
                  </p:nvCxnSpPr>
                  <p:spPr>
                    <a:xfrm flipH="1">
                      <a:off x="9738184" y="6325234"/>
                      <a:ext cx="2456" cy="463123"/>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sp>
                  <p:nvSpPr>
                    <p:cNvPr id="146" name="Shape 135"/>
                    <p:cNvSpPr>
                      <a:spLocks noChangeArrowheads="1"/>
                    </p:cNvSpPr>
                    <p:nvPr/>
                  </p:nvSpPr>
                  <p:spPr bwMode="auto">
                    <a:xfrm>
                      <a:off x="9020348" y="5593518"/>
                      <a:ext cx="1440584" cy="731716"/>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solidFill>
                            <a:schemeClr val="tx1"/>
                          </a:solidFill>
                          <a:latin typeface="+mj-lt"/>
                        </a:rPr>
                        <a:t>Calculate Distances</a:t>
                      </a:r>
                      <a:endParaRPr lang="en-US" sz="2000" dirty="0">
                        <a:solidFill>
                          <a:schemeClr val="tx1"/>
                        </a:solidFill>
                        <a:latin typeface="+mj-lt"/>
                      </a:endParaRPr>
                    </a:p>
                  </p:txBody>
                </p:sp>
                <p:sp>
                  <p:nvSpPr>
                    <p:cNvPr id="147" name="TextBox 146"/>
                    <p:cNvSpPr txBox="1"/>
                    <p:nvPr/>
                  </p:nvSpPr>
                  <p:spPr>
                    <a:xfrm>
                      <a:off x="7225539" y="5440570"/>
                      <a:ext cx="1586933" cy="707886"/>
                    </a:xfrm>
                    <a:prstGeom prst="rect">
                      <a:avLst/>
                    </a:prstGeom>
                    <a:noFill/>
                  </p:spPr>
                  <p:txBody>
                    <a:bodyPr wrap="square" rtlCol="0">
                      <a:spAutoFit/>
                    </a:bodyPr>
                    <a:lstStyle/>
                    <a:p>
                      <a:r>
                        <a:rPr lang="en-US" sz="2000" i="1" dirty="0" smtClean="0">
                          <a:latin typeface="+mn-lt"/>
                        </a:rPr>
                        <a:t>EMG/IMU Data</a:t>
                      </a:r>
                      <a:endParaRPr lang="en-US" sz="2000" i="1" dirty="0">
                        <a:latin typeface="+mn-lt"/>
                      </a:endParaRPr>
                    </a:p>
                  </p:txBody>
                </p:sp>
                <p:sp>
                  <p:nvSpPr>
                    <p:cNvPr id="148" name="Shape 135"/>
                    <p:cNvSpPr>
                      <a:spLocks noChangeArrowheads="1"/>
                    </p:cNvSpPr>
                    <p:nvPr/>
                  </p:nvSpPr>
                  <p:spPr bwMode="auto">
                    <a:xfrm>
                      <a:off x="10847231" y="6789163"/>
                      <a:ext cx="1749637" cy="677521"/>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latin typeface="+mj-lt"/>
                        </a:rPr>
                        <a:t>Get N Nearest Neighbors</a:t>
                      </a:r>
                      <a:endParaRPr lang="en-US" sz="2000" dirty="0">
                        <a:solidFill>
                          <a:schemeClr val="tx1"/>
                        </a:solidFill>
                        <a:latin typeface="+mj-lt"/>
                      </a:endParaRPr>
                    </a:p>
                  </p:txBody>
                </p:sp>
                <p:sp>
                  <p:nvSpPr>
                    <p:cNvPr id="151" name="Shape 135"/>
                    <p:cNvSpPr>
                      <a:spLocks noChangeArrowheads="1"/>
                    </p:cNvSpPr>
                    <p:nvPr/>
                  </p:nvSpPr>
                  <p:spPr bwMode="auto">
                    <a:xfrm>
                      <a:off x="12988081" y="6788357"/>
                      <a:ext cx="1362886" cy="679697"/>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latin typeface="+mj-lt"/>
                        </a:rPr>
                        <a:t>Scoring Algorithm</a:t>
                      </a:r>
                      <a:endParaRPr lang="en-US" sz="2000" dirty="0">
                        <a:solidFill>
                          <a:schemeClr val="tx1"/>
                        </a:solidFill>
                        <a:latin typeface="+mj-lt"/>
                      </a:endParaRPr>
                    </a:p>
                  </p:txBody>
                </p:sp>
                <p:sp>
                  <p:nvSpPr>
                    <p:cNvPr id="155" name="Shape 135"/>
                    <p:cNvSpPr>
                      <a:spLocks noChangeArrowheads="1"/>
                    </p:cNvSpPr>
                    <p:nvPr/>
                  </p:nvSpPr>
                  <p:spPr bwMode="auto">
                    <a:xfrm>
                      <a:off x="12988081" y="5593204"/>
                      <a:ext cx="1362886" cy="784225"/>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latin typeface="+mj-lt"/>
                        </a:rPr>
                        <a:t>Moving Window</a:t>
                      </a:r>
                      <a:endParaRPr lang="en-US" sz="2000" dirty="0">
                        <a:solidFill>
                          <a:schemeClr val="tx1"/>
                        </a:solidFill>
                        <a:latin typeface="+mj-lt"/>
                      </a:endParaRPr>
                    </a:p>
                  </p:txBody>
                </p:sp>
                <p:cxnSp>
                  <p:nvCxnSpPr>
                    <p:cNvPr id="156" name="Shape 139"/>
                    <p:cNvCxnSpPr>
                      <a:stCxn id="148" idx="3"/>
                      <a:endCxn id="151" idx="1"/>
                    </p:cNvCxnSpPr>
                    <p:nvPr/>
                  </p:nvCxnSpPr>
                  <p:spPr>
                    <a:xfrm>
                      <a:off x="12596868" y="7127924"/>
                      <a:ext cx="391213" cy="282"/>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cxnSp>
                  <p:nvCxnSpPr>
                    <p:cNvPr id="157" name="Shape 138"/>
                    <p:cNvCxnSpPr>
                      <a:stCxn id="138" idx="3"/>
                      <a:endCxn id="148" idx="1"/>
                    </p:cNvCxnSpPr>
                    <p:nvPr/>
                  </p:nvCxnSpPr>
                  <p:spPr>
                    <a:xfrm flipV="1">
                      <a:off x="10456019" y="7127924"/>
                      <a:ext cx="391212" cy="282"/>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cxnSp>
                  <p:nvCxnSpPr>
                    <p:cNvPr id="158" name="Shape 139"/>
                    <p:cNvCxnSpPr>
                      <a:stCxn id="151" idx="0"/>
                      <a:endCxn id="155" idx="2"/>
                    </p:cNvCxnSpPr>
                    <p:nvPr/>
                  </p:nvCxnSpPr>
                  <p:spPr>
                    <a:xfrm flipV="1">
                      <a:off x="13669524" y="6377429"/>
                      <a:ext cx="0" cy="410928"/>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cxnSp>
                  <p:nvCxnSpPr>
                    <p:cNvPr id="163" name="Shape 138"/>
                    <p:cNvCxnSpPr>
                      <a:stCxn id="155" idx="3"/>
                    </p:cNvCxnSpPr>
                    <p:nvPr/>
                  </p:nvCxnSpPr>
                  <p:spPr>
                    <a:xfrm flipV="1">
                      <a:off x="14350967" y="5981885"/>
                      <a:ext cx="602357" cy="3432"/>
                    </a:xfrm>
                    <a:prstGeom prst="straightConnector1">
                      <a:avLst/>
                    </a:prstGeom>
                    <a:noFill/>
                    <a:ln w="57150" cap="flat">
                      <a:solidFill>
                        <a:srgbClr val="66FF33"/>
                      </a:solidFill>
                      <a:prstDash val="solid"/>
                      <a:round/>
                      <a:headEnd type="none" w="lg" len="lg"/>
                      <a:tailEnd type="triangle" w="lg" len="lg"/>
                    </a:ln>
                    <a:effectLst>
                      <a:glow rad="25400">
                        <a:schemeClr val="tx1"/>
                      </a:glow>
                    </a:effectLst>
                  </p:spPr>
                </p:cxnSp>
                <p:sp>
                  <p:nvSpPr>
                    <p:cNvPr id="164" name="TextBox 163"/>
                    <p:cNvSpPr txBox="1"/>
                    <p:nvPr/>
                  </p:nvSpPr>
                  <p:spPr>
                    <a:xfrm>
                      <a:off x="14351758" y="5478127"/>
                      <a:ext cx="2074862" cy="400110"/>
                    </a:xfrm>
                    <a:prstGeom prst="rect">
                      <a:avLst/>
                    </a:prstGeom>
                    <a:noFill/>
                  </p:spPr>
                  <p:txBody>
                    <a:bodyPr wrap="square" rtlCol="0">
                      <a:spAutoFit/>
                    </a:bodyPr>
                    <a:lstStyle/>
                    <a:p>
                      <a:r>
                        <a:rPr lang="en-US" sz="2000" i="1" dirty="0" smtClean="0">
                          <a:latin typeface="+mn-lt"/>
                        </a:rPr>
                        <a:t>Pattern Scores</a:t>
                      </a:r>
                      <a:endParaRPr lang="en-US" sz="2000" i="1" dirty="0">
                        <a:latin typeface="+mn-lt"/>
                      </a:endParaRPr>
                    </a:p>
                  </p:txBody>
                </p:sp>
              </p:grpSp>
              <p:sp>
                <p:nvSpPr>
                  <p:cNvPr id="138" name="Shape 135"/>
                  <p:cNvSpPr>
                    <a:spLocks noChangeArrowheads="1"/>
                  </p:cNvSpPr>
                  <p:nvPr/>
                </p:nvSpPr>
                <p:spPr bwMode="auto">
                  <a:xfrm>
                    <a:off x="9020348" y="6788357"/>
                    <a:ext cx="1435671" cy="679697"/>
                  </a:xfrm>
                  <a:prstGeom prst="rect">
                    <a:avLst/>
                  </a:prstGeom>
                  <a:solidFill>
                    <a:schemeClr val="bg1"/>
                  </a:solidFill>
                  <a:ln w="57150">
                    <a:solidFill>
                      <a:srgbClr val="000000"/>
                    </a:solidFill>
                    <a:prstDash val="sysDash"/>
                    <a:round/>
                    <a:headEnd/>
                    <a:tailEnd/>
                  </a:ln>
                </p:spPr>
                <p:txBody>
                  <a:bodyPr lIns="91425" tIns="91425" rIns="91425" bIns="91425" anchor="ctr"/>
                  <a:lstStyle/>
                  <a:p>
                    <a:pPr algn="ctr"/>
                    <a:r>
                      <a:rPr lang="en-US" sz="2000" dirty="0" smtClean="0">
                        <a:solidFill>
                          <a:schemeClr val="tx1"/>
                        </a:solidFill>
                        <a:latin typeface="+mj-lt"/>
                      </a:rPr>
                      <a:t>Sort</a:t>
                    </a:r>
                  </a:p>
                  <a:p>
                    <a:pPr algn="ctr"/>
                    <a:r>
                      <a:rPr lang="en-US" sz="2000" dirty="0" smtClean="0">
                        <a:solidFill>
                          <a:schemeClr val="tx1"/>
                        </a:solidFill>
                        <a:latin typeface="+mj-lt"/>
                      </a:rPr>
                      <a:t>Distances</a:t>
                    </a:r>
                    <a:endParaRPr lang="en-US" sz="2000" dirty="0">
                      <a:solidFill>
                        <a:schemeClr val="tx1"/>
                      </a:solidFill>
                      <a:latin typeface="+mj-lt"/>
                    </a:endParaRPr>
                  </a:p>
                </p:txBody>
              </p:sp>
            </p:grpSp>
          </p:grpSp>
        </p:grpSp>
        <p:grpSp>
          <p:nvGrpSpPr>
            <p:cNvPr id="104" name="Group 103"/>
            <p:cNvGrpSpPr/>
            <p:nvPr/>
          </p:nvGrpSpPr>
          <p:grpSpPr>
            <a:xfrm>
              <a:off x="8427313" y="17264860"/>
              <a:ext cx="1630261" cy="1335864"/>
              <a:chOff x="19050000" y="4166468"/>
              <a:chExt cx="1660038" cy="1674938"/>
            </a:xfrm>
          </p:grpSpPr>
          <p:sp>
            <p:nvSpPr>
              <p:cNvPr id="105" name="Shape 146"/>
              <p:cNvSpPr txBox="1">
                <a:spLocks noChangeArrowheads="1"/>
              </p:cNvSpPr>
              <p:nvPr/>
            </p:nvSpPr>
            <p:spPr bwMode="auto">
              <a:xfrm>
                <a:off x="19407605" y="4594583"/>
                <a:ext cx="1302433" cy="124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100" dirty="0" smtClean="0">
                    <a:solidFill>
                      <a:schemeClr val="tx1"/>
                    </a:solidFill>
                    <a:latin typeface="+mj-lt"/>
                  </a:rPr>
                  <a:t>Data </a:t>
                </a:r>
                <a:r>
                  <a:rPr lang="en-US" sz="1100" dirty="0">
                    <a:solidFill>
                      <a:schemeClr val="tx1"/>
                    </a:solidFill>
                    <a:latin typeface="+mj-lt"/>
                  </a:rPr>
                  <a:t>Signal</a:t>
                </a:r>
                <a:endParaRPr lang="en-US" sz="1100" dirty="0" smtClean="0">
                  <a:solidFill>
                    <a:schemeClr val="tx1"/>
                  </a:solidFill>
                  <a:latin typeface="+mj-lt"/>
                </a:endParaRPr>
              </a:p>
              <a:p>
                <a:pPr>
                  <a:spcAft>
                    <a:spcPts val="400"/>
                  </a:spcAft>
                </a:pPr>
                <a:r>
                  <a:rPr lang="en-US" sz="1100" dirty="0" smtClean="0">
                    <a:solidFill>
                      <a:schemeClr val="tx1"/>
                    </a:solidFill>
                    <a:latin typeface="+mj-lt"/>
                  </a:rPr>
                  <a:t>Software Block</a:t>
                </a:r>
                <a:endParaRPr lang="en-US" sz="1100" dirty="0">
                  <a:solidFill>
                    <a:schemeClr val="tx1"/>
                  </a:solidFill>
                  <a:latin typeface="+mj-lt"/>
                </a:endParaRPr>
              </a:p>
              <a:p>
                <a:endParaRPr lang="en-US" sz="1600" dirty="0">
                  <a:solidFill>
                    <a:schemeClr val="tx1"/>
                  </a:solidFill>
                  <a:latin typeface="+mj-lt"/>
                </a:endParaRPr>
              </a:p>
            </p:txBody>
          </p:sp>
          <p:cxnSp>
            <p:nvCxnSpPr>
              <p:cNvPr id="106" name="Shape 148"/>
              <p:cNvCxnSpPr/>
              <p:nvPr/>
            </p:nvCxnSpPr>
            <p:spPr>
              <a:xfrm>
                <a:off x="19050000" y="4796770"/>
                <a:ext cx="405547" cy="4050"/>
              </a:xfrm>
              <a:prstGeom prst="straightConnector1">
                <a:avLst/>
              </a:prstGeom>
              <a:noFill/>
              <a:ln w="38100" cap="flat">
                <a:solidFill>
                  <a:srgbClr val="66FF33"/>
                </a:solidFill>
                <a:prstDash val="solid"/>
                <a:round/>
                <a:headEnd type="none" w="lg" len="lg"/>
                <a:tailEnd type="triangle" w="lg" len="lg"/>
              </a:ln>
              <a:effectLst>
                <a:glow rad="25400">
                  <a:schemeClr val="tx1"/>
                </a:glow>
              </a:effectLst>
            </p:spPr>
          </p:cxnSp>
          <p:sp>
            <p:nvSpPr>
              <p:cNvPr id="108" name="Shape 119"/>
              <p:cNvSpPr>
                <a:spLocks noChangeArrowheads="1"/>
              </p:cNvSpPr>
              <p:nvPr/>
            </p:nvSpPr>
            <p:spPr bwMode="auto">
              <a:xfrm>
                <a:off x="19066069" y="5018790"/>
                <a:ext cx="321143" cy="138643"/>
              </a:xfrm>
              <a:prstGeom prst="rect">
                <a:avLst/>
              </a:prstGeom>
              <a:solidFill>
                <a:srgbClr val="FFFFFF"/>
              </a:solidFill>
              <a:ln w="28575">
                <a:solidFill>
                  <a:srgbClr val="000000"/>
                </a:solidFill>
                <a:prstDash val="sysDash"/>
                <a:round/>
                <a:headEnd/>
                <a:tailEnd/>
              </a:ln>
            </p:spPr>
            <p:txBody>
              <a:bodyPr lIns="91425" tIns="91425" rIns="91425" bIns="91425" anchor="ctr"/>
              <a:lstStyle/>
              <a:p>
                <a:pPr algn="ctr"/>
                <a:endParaRPr lang="en-US" sz="1200" dirty="0">
                  <a:solidFill>
                    <a:schemeClr val="tx1"/>
                  </a:solidFill>
                  <a:latin typeface="+mj-lt"/>
                </a:endParaRPr>
              </a:p>
            </p:txBody>
          </p:sp>
          <p:sp>
            <p:nvSpPr>
              <p:cNvPr id="109" name="Shape 146"/>
              <p:cNvSpPr txBox="1">
                <a:spLocks noChangeArrowheads="1"/>
              </p:cNvSpPr>
              <p:nvPr/>
            </p:nvSpPr>
            <p:spPr bwMode="auto">
              <a:xfrm>
                <a:off x="19555427" y="4166468"/>
                <a:ext cx="970346" cy="428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600" b="1" u="sng" dirty="0" smtClean="0">
                    <a:solidFill>
                      <a:schemeClr val="tx1"/>
                    </a:solidFill>
                    <a:latin typeface="+mj-lt"/>
                  </a:rPr>
                  <a:t>Legend</a:t>
                </a:r>
                <a:endParaRPr lang="en-US" sz="1600" b="1" u="sng" dirty="0">
                  <a:solidFill>
                    <a:schemeClr val="tx1"/>
                  </a:solidFill>
                  <a:latin typeface="+mj-lt"/>
                </a:endParaRPr>
              </a:p>
            </p:txBody>
          </p:sp>
        </p:grpSp>
      </p:grpSp>
      <p:sp>
        <p:nvSpPr>
          <p:cNvPr id="6" name="TextBox 5"/>
          <p:cNvSpPr txBox="1"/>
          <p:nvPr/>
        </p:nvSpPr>
        <p:spPr>
          <a:xfrm>
            <a:off x="775626" y="24564372"/>
            <a:ext cx="9242426" cy="2677656"/>
          </a:xfrm>
          <a:prstGeom prst="rect">
            <a:avLst/>
          </a:prstGeom>
          <a:noFill/>
        </p:spPr>
        <p:txBody>
          <a:bodyPr wrap="square" rtlCol="0">
            <a:spAutoFit/>
          </a:bodyPr>
          <a:lstStyle/>
          <a:p>
            <a:pPr algn="just"/>
            <a:r>
              <a:rPr lang="en-US" sz="2400" b="0" dirty="0" smtClean="0"/>
              <a:t>When in run mode, the user performs gestures that are recorded into the twelve dimensional signal space. While in run mode, the real time measurements are mapped to the same space and then compared against the recorded data. Pictured above is a three dimensional representation of a typical recorded data set and representation of greatest variance of each gesture compared to that of all gestures performed.</a:t>
            </a:r>
            <a:endParaRPr lang="en-US" sz="2400" b="0" dirty="0"/>
          </a:p>
        </p:txBody>
      </p:sp>
      <p:grpSp>
        <p:nvGrpSpPr>
          <p:cNvPr id="8" name="Group 7"/>
          <p:cNvGrpSpPr/>
          <p:nvPr/>
        </p:nvGrpSpPr>
        <p:grpSpPr>
          <a:xfrm>
            <a:off x="507086" y="1214255"/>
            <a:ext cx="10058400" cy="6952955"/>
            <a:chOff x="527686" y="4739362"/>
            <a:chExt cx="10058400" cy="6952955"/>
          </a:xfrm>
        </p:grpSpPr>
        <p:sp>
          <p:nvSpPr>
            <p:cNvPr id="3077" name="Rectangle 7"/>
            <p:cNvSpPr>
              <a:spLocks noChangeArrowheads="1"/>
            </p:cNvSpPr>
            <p:nvPr>
              <p:custDataLst>
                <p:tags r:id="rId5"/>
              </p:custDataLst>
            </p:nvPr>
          </p:nvSpPr>
          <p:spPr bwMode="auto">
            <a:xfrm>
              <a:off x="527686" y="4739362"/>
              <a:ext cx="10058400" cy="109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000" dirty="0" smtClean="0">
                  <a:solidFill>
                    <a:srgbClr val="881C1C"/>
                  </a:solidFill>
                </a:rPr>
                <a:t>EMG Sensor Circuitry</a:t>
              </a:r>
              <a:endParaRPr lang="en-US" altLang="en-US" sz="5000" dirty="0">
                <a:solidFill>
                  <a:srgbClr val="881C1C"/>
                </a:solidFill>
              </a:endParaRPr>
            </a:p>
          </p:txBody>
        </p:sp>
        <p:sp>
          <p:nvSpPr>
            <p:cNvPr id="167" name="TextBox 166"/>
            <p:cNvSpPr txBox="1"/>
            <p:nvPr/>
          </p:nvSpPr>
          <p:spPr>
            <a:xfrm>
              <a:off x="1039468" y="9753325"/>
              <a:ext cx="9041552" cy="1938992"/>
            </a:xfrm>
            <a:prstGeom prst="rect">
              <a:avLst/>
            </a:prstGeom>
            <a:noFill/>
          </p:spPr>
          <p:txBody>
            <a:bodyPr wrap="square" rtlCol="0">
              <a:spAutoFit/>
            </a:bodyPr>
            <a:lstStyle/>
            <a:p>
              <a:pPr algn="just"/>
              <a:r>
                <a:rPr lang="en-US" sz="2400" b="0" dirty="0" smtClean="0"/>
                <a:t>The EMG circuitry conditions electrical signals from the surface of the skin for processing. Electrodes are placed on upper forearm near the elbow. These signals must be amplified independently from the other low frequency noise present at the surface of the skin.</a:t>
              </a:r>
              <a:endParaRPr lang="en-US" sz="2400" b="0" dirty="0"/>
            </a:p>
          </p:txBody>
        </p:sp>
        <p:grpSp>
          <p:nvGrpSpPr>
            <p:cNvPr id="126" name="Group 125"/>
            <p:cNvGrpSpPr/>
            <p:nvPr/>
          </p:nvGrpSpPr>
          <p:grpSpPr>
            <a:xfrm>
              <a:off x="1246378" y="5752665"/>
              <a:ext cx="8686430" cy="3794070"/>
              <a:chOff x="1386490" y="2410447"/>
              <a:chExt cx="8686430" cy="3794070"/>
            </a:xfrm>
          </p:grpSpPr>
          <p:grpSp>
            <p:nvGrpSpPr>
              <p:cNvPr id="127" name="Group 93"/>
              <p:cNvGrpSpPr/>
              <p:nvPr/>
            </p:nvGrpSpPr>
            <p:grpSpPr>
              <a:xfrm>
                <a:off x="1386490" y="2410447"/>
                <a:ext cx="8686430" cy="3794070"/>
                <a:chOff x="1386490" y="2410447"/>
                <a:chExt cx="8686430" cy="3794070"/>
              </a:xfrm>
            </p:grpSpPr>
            <p:grpSp>
              <p:nvGrpSpPr>
                <p:cNvPr id="168" name="Group 69"/>
                <p:cNvGrpSpPr/>
                <p:nvPr/>
              </p:nvGrpSpPr>
              <p:grpSpPr>
                <a:xfrm>
                  <a:off x="1386490" y="2410447"/>
                  <a:ext cx="8686430" cy="3794070"/>
                  <a:chOff x="1386490" y="2410447"/>
                  <a:chExt cx="8686430" cy="3794070"/>
                </a:xfrm>
              </p:grpSpPr>
              <p:sp>
                <p:nvSpPr>
                  <p:cNvPr id="181" name="Shape 113"/>
                  <p:cNvSpPr>
                    <a:spLocks noChangeArrowheads="1"/>
                  </p:cNvSpPr>
                  <p:nvPr/>
                </p:nvSpPr>
                <p:spPr bwMode="auto">
                  <a:xfrm>
                    <a:off x="1386490" y="2410447"/>
                    <a:ext cx="8686430" cy="3794070"/>
                  </a:xfrm>
                  <a:prstGeom prst="rect">
                    <a:avLst/>
                  </a:prstGeom>
                  <a:solidFill>
                    <a:srgbClr val="D9D9D9"/>
                  </a:solidFill>
                  <a:ln w="76200">
                    <a:solidFill>
                      <a:schemeClr val="tx2"/>
                    </a:solidFill>
                    <a:prstDash val="solid"/>
                    <a:round/>
                    <a:headEnd/>
                    <a:tailEnd/>
                  </a:ln>
                </p:spPr>
                <p:txBody>
                  <a:bodyPr lIns="91425" tIns="91425" rIns="91425" bIns="91425"/>
                  <a:lstStyle/>
                  <a:p>
                    <a:r>
                      <a:rPr lang="en-US" sz="3200" b="1" dirty="0" smtClean="0">
                        <a:solidFill>
                          <a:schemeClr val="tx1"/>
                        </a:solidFill>
                        <a:latin typeface="+mj-lt"/>
                      </a:rPr>
                      <a:t>EMG Amplifier</a:t>
                    </a:r>
                    <a:endParaRPr lang="en-US" sz="3200" b="1" dirty="0">
                      <a:solidFill>
                        <a:schemeClr val="tx1"/>
                      </a:solidFill>
                      <a:latin typeface="+mj-lt"/>
                    </a:endParaRPr>
                  </a:p>
                </p:txBody>
              </p:sp>
              <p:grpSp>
                <p:nvGrpSpPr>
                  <p:cNvPr id="182" name="Group 68"/>
                  <p:cNvGrpSpPr/>
                  <p:nvPr/>
                </p:nvGrpSpPr>
                <p:grpSpPr>
                  <a:xfrm>
                    <a:off x="1893680" y="3155376"/>
                    <a:ext cx="7250320" cy="2410789"/>
                    <a:chOff x="1676400" y="3155376"/>
                    <a:chExt cx="7250320" cy="2410789"/>
                  </a:xfrm>
                </p:grpSpPr>
                <p:sp>
                  <p:nvSpPr>
                    <p:cNvPr id="183" name="Isosceles Triangle 182"/>
                    <p:cNvSpPr/>
                    <p:nvPr/>
                  </p:nvSpPr>
                  <p:spPr bwMode="auto">
                    <a:xfrm rot="5400000">
                      <a:off x="2578588" y="3034534"/>
                      <a:ext cx="1341575" cy="1583260"/>
                    </a:xfrm>
                    <a:prstGeom prst="triangle">
                      <a:avLst/>
                    </a:prstGeom>
                    <a:solidFill>
                      <a:schemeClr val="bg1"/>
                    </a:solidFill>
                    <a:ln w="12700" cap="flat" cmpd="sng" algn="ctr">
                      <a:solidFill>
                        <a:schemeClr val="tx1"/>
                      </a:solidFill>
                      <a:prstDash val="solid"/>
                      <a:round/>
                      <a:headEnd type="none" w="med" len="med"/>
                      <a:tailEnd type="none" w="med" len="med"/>
                    </a:ln>
                    <a:effectLst/>
                  </p:spPr>
                  <p:txBody>
                    <a:bodyPr vert="vert270"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11" charset="0"/>
                        </a:rPr>
                        <a:t>  </a:t>
                      </a:r>
                      <a:r>
                        <a:rPr kumimoji="0" lang="en-US" sz="1800" b="1" i="0" u="none" strike="noStrike" cap="none" normalizeH="0" baseline="0" dirty="0" err="1" smtClean="0">
                          <a:ln>
                            <a:noFill/>
                          </a:ln>
                          <a:solidFill>
                            <a:schemeClr val="tx1"/>
                          </a:solidFill>
                          <a:effectLst/>
                          <a:latin typeface="Arial" pitchFamily="-111" charset="0"/>
                        </a:rPr>
                        <a:t>InAmp</a:t>
                      </a:r>
                      <a:endParaRPr kumimoji="0" lang="en-US" sz="1800" b="1" i="0" u="none" strike="noStrike" cap="none" normalizeH="0" baseline="0" dirty="0">
                        <a:ln>
                          <a:noFill/>
                        </a:ln>
                        <a:solidFill>
                          <a:schemeClr val="tx1"/>
                        </a:solidFill>
                        <a:effectLst/>
                        <a:latin typeface="Arial" pitchFamily="-111" charset="0"/>
                      </a:endParaRPr>
                    </a:p>
                  </p:txBody>
                </p:sp>
                <p:sp>
                  <p:nvSpPr>
                    <p:cNvPr id="184" name="Rectangle 183"/>
                    <p:cNvSpPr/>
                    <p:nvPr/>
                  </p:nvSpPr>
                  <p:spPr bwMode="auto">
                    <a:xfrm>
                      <a:off x="4990040" y="3392549"/>
                      <a:ext cx="1999116" cy="87971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11" charset="0"/>
                        </a:rPr>
                        <a:t>Anti-Aliasing</a:t>
                      </a:r>
                      <a:endParaRPr kumimoji="0" lang="en-US" sz="1800" b="1" i="0" u="none" strike="noStrike" cap="none" normalizeH="0" dirty="0" smtClean="0">
                        <a:ln>
                          <a:noFill/>
                        </a:ln>
                        <a:solidFill>
                          <a:schemeClr val="tx1"/>
                        </a:solidFill>
                        <a:effectLst/>
                        <a:latin typeface="Arial" pitchFamily="-111" charset="0"/>
                      </a:endParaRPr>
                    </a:p>
                    <a:p>
                      <a:pPr marL="0" marR="0" indent="0" algn="ctr" defTabSz="7032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11" charset="0"/>
                        </a:rPr>
                        <a:t>LPF</a:t>
                      </a:r>
                      <a:endParaRPr kumimoji="0" lang="en-US" sz="1800" b="1" i="0" u="none" strike="noStrike" cap="none" normalizeH="0" baseline="0" dirty="0">
                        <a:ln>
                          <a:noFill/>
                        </a:ln>
                        <a:solidFill>
                          <a:schemeClr val="tx1"/>
                        </a:solidFill>
                        <a:effectLst/>
                        <a:latin typeface="Arial" pitchFamily="-111" charset="0"/>
                      </a:endParaRPr>
                    </a:p>
                  </p:txBody>
                </p:sp>
                <p:sp>
                  <p:nvSpPr>
                    <p:cNvPr id="185" name="Rectangle 184"/>
                    <p:cNvSpPr/>
                    <p:nvPr/>
                  </p:nvSpPr>
                  <p:spPr bwMode="auto">
                    <a:xfrm>
                      <a:off x="3578322" y="4686447"/>
                      <a:ext cx="1999116" cy="87971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r>
                        <a:rPr lang="en-US" smtClean="0">
                          <a:latin typeface="Arial" pitchFamily="-111" charset="0"/>
                        </a:rPr>
                        <a:t>Feedback LPF</a:t>
                      </a:r>
                      <a:endParaRPr kumimoji="0" lang="en-US" sz="1800" b="1" i="0" u="none" strike="noStrike" cap="none" normalizeH="0" baseline="0" dirty="0">
                        <a:ln>
                          <a:noFill/>
                        </a:ln>
                        <a:solidFill>
                          <a:schemeClr val="tx1"/>
                        </a:solidFill>
                        <a:effectLst/>
                        <a:latin typeface="Arial" pitchFamily="-111" charset="0"/>
                      </a:endParaRPr>
                    </a:p>
                  </p:txBody>
                </p:sp>
                <p:sp>
                  <p:nvSpPr>
                    <p:cNvPr id="186" name="Rectangle 185"/>
                    <p:cNvSpPr/>
                    <p:nvPr/>
                  </p:nvSpPr>
                  <p:spPr bwMode="auto">
                    <a:xfrm>
                      <a:off x="7862950" y="3392549"/>
                      <a:ext cx="1063770" cy="879718"/>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r>
                        <a:rPr lang="en-US" dirty="0" smtClean="0">
                          <a:latin typeface="Arial" pitchFamily="-111" charset="0"/>
                        </a:rPr>
                        <a:t>MCU</a:t>
                      </a:r>
                    </a:p>
                    <a:p>
                      <a:pPr marL="0" marR="0" indent="0" algn="ctr" defTabSz="703263"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111" charset="0"/>
                        </a:rPr>
                        <a:t>A/D</a:t>
                      </a:r>
                      <a:endParaRPr kumimoji="0" lang="en-US" sz="1800" b="1" i="0" u="none" strike="noStrike" cap="none" normalizeH="0" baseline="0" dirty="0">
                        <a:ln>
                          <a:noFill/>
                        </a:ln>
                        <a:solidFill>
                          <a:schemeClr val="tx1"/>
                        </a:solidFill>
                        <a:effectLst/>
                        <a:latin typeface="Arial" pitchFamily="-111" charset="0"/>
                      </a:endParaRPr>
                    </a:p>
                  </p:txBody>
                </p:sp>
                <p:cxnSp>
                  <p:nvCxnSpPr>
                    <p:cNvPr id="187" name="Straight Arrow Connector 9"/>
                    <p:cNvCxnSpPr>
                      <a:stCxn id="183" idx="0"/>
                      <a:endCxn id="184" idx="1"/>
                    </p:cNvCxnSpPr>
                    <p:nvPr/>
                  </p:nvCxnSpPr>
                  <p:spPr bwMode="auto">
                    <a:xfrm>
                      <a:off x="4041006" y="3826165"/>
                      <a:ext cx="949034" cy="6243"/>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8" name="Straight Arrow Connector 187"/>
                    <p:cNvCxnSpPr>
                      <a:stCxn id="184" idx="3"/>
                      <a:endCxn id="186" idx="1"/>
                    </p:cNvCxnSpPr>
                    <p:nvPr/>
                  </p:nvCxnSpPr>
                  <p:spPr bwMode="auto">
                    <a:xfrm>
                      <a:off x="6989156" y="3832408"/>
                      <a:ext cx="873794" cy="0"/>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89" name="Straight Arrow Connector 188"/>
                    <p:cNvCxnSpPr>
                      <a:endCxn id="185" idx="0"/>
                    </p:cNvCxnSpPr>
                    <p:nvPr/>
                  </p:nvCxnSpPr>
                  <p:spPr bwMode="auto">
                    <a:xfrm>
                      <a:off x="4577880" y="3832408"/>
                      <a:ext cx="0" cy="854039"/>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90" name="Straight Arrow Connector 189"/>
                    <p:cNvCxnSpPr>
                      <a:endCxn id="183" idx="5"/>
                    </p:cNvCxnSpPr>
                    <p:nvPr/>
                  </p:nvCxnSpPr>
                  <p:spPr bwMode="auto">
                    <a:xfrm flipV="1">
                      <a:off x="3249375" y="4161558"/>
                      <a:ext cx="1" cy="959082"/>
                    </a:xfrm>
                    <a:prstGeom prst="straightConnector1">
                      <a:avLst/>
                    </a:prstGeom>
                    <a:solidFill>
                      <a:schemeClr val="accent1"/>
                    </a:solidFill>
                    <a:ln w="12700" cap="flat" cmpd="sng" algn="ctr">
                      <a:solidFill>
                        <a:schemeClr val="tx1"/>
                      </a:solidFill>
                      <a:prstDash val="solid"/>
                      <a:round/>
                      <a:headEnd type="none" w="med" len="med"/>
                      <a:tailEnd type="triangle"/>
                    </a:ln>
                    <a:effectLst/>
                  </p:spPr>
                </p:cxnSp>
                <p:cxnSp>
                  <p:nvCxnSpPr>
                    <p:cNvPr id="191" name="Straight Connector 190"/>
                    <p:cNvCxnSpPr>
                      <a:endCxn id="185" idx="1"/>
                    </p:cNvCxnSpPr>
                    <p:nvPr/>
                  </p:nvCxnSpPr>
                  <p:spPr bwMode="auto">
                    <a:xfrm>
                      <a:off x="3249375" y="5126306"/>
                      <a:ext cx="328947"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2" name="Straight Connector 191"/>
                    <p:cNvCxnSpPr/>
                    <p:nvPr/>
                  </p:nvCxnSpPr>
                  <p:spPr bwMode="auto">
                    <a:xfrm>
                      <a:off x="1752600" y="3355809"/>
                      <a:ext cx="7051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93" name="Straight Connector 192"/>
                    <p:cNvCxnSpPr/>
                    <p:nvPr/>
                  </p:nvCxnSpPr>
                  <p:spPr bwMode="auto">
                    <a:xfrm>
                      <a:off x="1752600" y="4191000"/>
                      <a:ext cx="7051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94" name="Oval 193"/>
                    <p:cNvSpPr/>
                    <p:nvPr/>
                  </p:nvSpPr>
                  <p:spPr bwMode="auto">
                    <a:xfrm>
                      <a:off x="1676400" y="3267744"/>
                      <a:ext cx="152400" cy="1612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95" name="Oval 194"/>
                    <p:cNvSpPr/>
                    <p:nvPr/>
                  </p:nvSpPr>
                  <p:spPr bwMode="auto">
                    <a:xfrm>
                      <a:off x="1676400" y="4105944"/>
                      <a:ext cx="152400" cy="161256"/>
                    </a:xfrm>
                    <a:prstGeom prst="ellipse">
                      <a:avLst/>
                    </a:prstGeom>
                    <a:solidFill>
                      <a:schemeClr val="bg1"/>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grpSp>
            </p:grpSp>
            <p:sp>
              <p:nvSpPr>
                <p:cNvPr id="169" name="Shape 146"/>
                <p:cNvSpPr txBox="1">
                  <a:spLocks noChangeArrowheads="1"/>
                </p:cNvSpPr>
                <p:nvPr/>
              </p:nvSpPr>
              <p:spPr bwMode="auto">
                <a:xfrm>
                  <a:off x="8041261" y="4641099"/>
                  <a:ext cx="952940" cy="341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600" b="1" u="sng" dirty="0" smtClean="0">
                      <a:solidFill>
                        <a:schemeClr val="tx1"/>
                      </a:solidFill>
                      <a:latin typeface="+mj-lt"/>
                    </a:rPr>
                    <a:t>Legend</a:t>
                  </a:r>
                  <a:endParaRPr lang="en-US" sz="1600" b="1" u="sng" dirty="0">
                    <a:solidFill>
                      <a:schemeClr val="tx1"/>
                    </a:solidFill>
                    <a:latin typeface="+mj-lt"/>
                  </a:endParaRPr>
                </a:p>
              </p:txBody>
            </p:sp>
            <p:sp>
              <p:nvSpPr>
                <p:cNvPr id="170" name="Shape 146"/>
                <p:cNvSpPr txBox="1">
                  <a:spLocks noChangeArrowheads="1"/>
                </p:cNvSpPr>
                <p:nvPr/>
              </p:nvSpPr>
              <p:spPr bwMode="auto">
                <a:xfrm>
                  <a:off x="7996457" y="5091459"/>
                  <a:ext cx="1279071" cy="99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Aft>
                      <a:spcPts val="400"/>
                    </a:spcAft>
                  </a:pPr>
                  <a:r>
                    <a:rPr lang="en-US" sz="1100" dirty="0" smtClean="0">
                      <a:latin typeface="+mj-lt"/>
                    </a:rPr>
                    <a:t>Analog</a:t>
                  </a:r>
                  <a:r>
                    <a:rPr lang="en-US" sz="1100" dirty="0" smtClean="0">
                      <a:solidFill>
                        <a:schemeClr val="tx1"/>
                      </a:solidFill>
                      <a:latin typeface="+mj-lt"/>
                    </a:rPr>
                    <a:t> Signal</a:t>
                  </a:r>
                </a:p>
                <a:p>
                  <a:pPr>
                    <a:spcAft>
                      <a:spcPts val="400"/>
                    </a:spcAft>
                  </a:pPr>
                  <a:endParaRPr lang="en-US" sz="1100" dirty="0" smtClean="0">
                    <a:solidFill>
                      <a:schemeClr val="tx1"/>
                    </a:solidFill>
                    <a:latin typeface="+mj-lt"/>
                  </a:endParaRPr>
                </a:p>
                <a:p>
                  <a:pPr>
                    <a:spcAft>
                      <a:spcPts val="400"/>
                    </a:spcAft>
                  </a:pPr>
                  <a:r>
                    <a:rPr lang="en-US" sz="1100" dirty="0" smtClean="0">
                      <a:latin typeface="+mj-lt"/>
                    </a:rPr>
                    <a:t>Hardware</a:t>
                  </a:r>
                  <a:r>
                    <a:rPr lang="en-US" sz="1100" dirty="0" smtClean="0">
                      <a:solidFill>
                        <a:schemeClr val="tx1"/>
                      </a:solidFill>
                      <a:latin typeface="+mj-lt"/>
                    </a:rPr>
                    <a:t> Block</a:t>
                  </a:r>
                  <a:endParaRPr lang="en-US" sz="1100" dirty="0">
                    <a:solidFill>
                      <a:schemeClr val="tx1"/>
                    </a:solidFill>
                    <a:latin typeface="+mj-lt"/>
                  </a:endParaRPr>
                </a:p>
                <a:p>
                  <a:endParaRPr lang="en-US" sz="1600" dirty="0">
                    <a:solidFill>
                      <a:schemeClr val="tx1"/>
                    </a:solidFill>
                    <a:latin typeface="+mj-lt"/>
                  </a:endParaRPr>
                </a:p>
              </p:txBody>
            </p:sp>
            <p:sp>
              <p:nvSpPr>
                <p:cNvPr id="171" name="Right Arrow 170"/>
                <p:cNvSpPr/>
                <p:nvPr/>
              </p:nvSpPr>
              <p:spPr bwMode="auto">
                <a:xfrm>
                  <a:off x="7625392" y="5215609"/>
                  <a:ext cx="399548" cy="144831"/>
                </a:xfrm>
                <a:prstGeom prst="rightArrow">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72" name="Right Arrow 171"/>
                <p:cNvSpPr/>
                <p:nvPr/>
              </p:nvSpPr>
              <p:spPr bwMode="auto">
                <a:xfrm>
                  <a:off x="7182896" y="3761317"/>
                  <a:ext cx="949924" cy="144831"/>
                </a:xfrm>
                <a:prstGeom prst="rightArrow">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grpSp>
              <p:nvGrpSpPr>
                <p:cNvPr id="173" name="Group 90"/>
                <p:cNvGrpSpPr/>
                <p:nvPr/>
              </p:nvGrpSpPr>
              <p:grpSpPr>
                <a:xfrm>
                  <a:off x="3398261" y="4152850"/>
                  <a:ext cx="395454" cy="989009"/>
                  <a:chOff x="3398261" y="4152850"/>
                  <a:chExt cx="395454" cy="989009"/>
                </a:xfrm>
              </p:grpSpPr>
              <p:sp>
                <p:nvSpPr>
                  <p:cNvPr id="178" name="Right Arrow 177"/>
                  <p:cNvSpPr/>
                  <p:nvPr/>
                </p:nvSpPr>
                <p:spPr bwMode="auto">
                  <a:xfrm rot="16200000">
                    <a:off x="3011966" y="4539145"/>
                    <a:ext cx="943807" cy="171217"/>
                  </a:xfrm>
                  <a:prstGeom prst="rightArrow">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79" name="Rectangle 178"/>
                  <p:cNvSpPr/>
                  <p:nvPr/>
                </p:nvSpPr>
                <p:spPr bwMode="auto">
                  <a:xfrm>
                    <a:off x="3442558" y="5082029"/>
                    <a:ext cx="351157" cy="59830"/>
                  </a:xfrm>
                  <a:prstGeom prst="rect">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80" name="Rectangle 179"/>
                  <p:cNvSpPr/>
                  <p:nvPr/>
                </p:nvSpPr>
                <p:spPr bwMode="auto">
                  <a:xfrm>
                    <a:off x="3448457" y="4982979"/>
                    <a:ext cx="71983" cy="114846"/>
                  </a:xfrm>
                  <a:prstGeom prst="rect">
                    <a:avLst/>
                  </a:prstGeom>
                  <a:solidFill>
                    <a:srgbClr val="33CC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grpSp>
            <p:grpSp>
              <p:nvGrpSpPr>
                <p:cNvPr id="174" name="Group 91"/>
                <p:cNvGrpSpPr/>
                <p:nvPr/>
              </p:nvGrpSpPr>
              <p:grpSpPr>
                <a:xfrm>
                  <a:off x="4192424" y="3749040"/>
                  <a:ext cx="1046124" cy="1003054"/>
                  <a:chOff x="4192424" y="3749040"/>
                  <a:chExt cx="1046124" cy="1003054"/>
                </a:xfrm>
              </p:grpSpPr>
              <p:sp>
                <p:nvSpPr>
                  <p:cNvPr id="175" name="Right Arrow 174"/>
                  <p:cNvSpPr/>
                  <p:nvPr/>
                </p:nvSpPr>
                <p:spPr bwMode="auto">
                  <a:xfrm>
                    <a:off x="4192424" y="3749040"/>
                    <a:ext cx="1046124" cy="149539"/>
                  </a:xfrm>
                  <a:prstGeom prst="rightArrow">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76" name="Right Arrow 175"/>
                  <p:cNvSpPr/>
                  <p:nvPr/>
                </p:nvSpPr>
                <p:spPr bwMode="auto">
                  <a:xfrm rot="5400000">
                    <a:off x="4329190" y="4194582"/>
                    <a:ext cx="943807" cy="171217"/>
                  </a:xfrm>
                  <a:prstGeom prst="rightArrow">
                    <a:avLst/>
                  </a:prstGeom>
                  <a:solidFill>
                    <a:srgbClr val="33CCFF"/>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77" name="Rectangle 176"/>
                  <p:cNvSpPr/>
                  <p:nvPr/>
                </p:nvSpPr>
                <p:spPr bwMode="auto">
                  <a:xfrm>
                    <a:off x="4742500" y="3799840"/>
                    <a:ext cx="117766" cy="56426"/>
                  </a:xfrm>
                  <a:prstGeom prst="rect">
                    <a:avLst/>
                  </a:prstGeom>
                  <a:solidFill>
                    <a:srgbClr val="33CCFF"/>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grpSp>
          </p:grpSp>
          <p:sp>
            <p:nvSpPr>
              <p:cNvPr id="131" name="Rectangle 130"/>
              <p:cNvSpPr/>
              <p:nvPr/>
            </p:nvSpPr>
            <p:spPr bwMode="auto">
              <a:xfrm>
                <a:off x="7614132" y="5632346"/>
                <a:ext cx="410808" cy="128516"/>
              </a:xfrm>
              <a:prstGeom prst="rect">
                <a:avLst/>
              </a:prstGeom>
              <a:no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grpSp>
      </p:grpSp>
      <p:sp>
        <p:nvSpPr>
          <p:cNvPr id="149" name="Rectangle 7"/>
          <p:cNvSpPr>
            <a:spLocks noChangeArrowheads="1"/>
          </p:cNvSpPr>
          <p:nvPr>
            <p:custDataLst>
              <p:tags r:id="rId3"/>
            </p:custDataLst>
          </p:nvPr>
        </p:nvSpPr>
        <p:spPr bwMode="auto">
          <a:xfrm>
            <a:off x="10867539" y="16806096"/>
            <a:ext cx="10214971"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400" dirty="0" smtClean="0">
                <a:solidFill>
                  <a:srgbClr val="881C1C"/>
                </a:solidFill>
              </a:rPr>
              <a:t>GUI/Processing Visualization</a:t>
            </a:r>
            <a:endParaRPr lang="en-US" altLang="en-US" sz="5400" dirty="0">
              <a:solidFill>
                <a:srgbClr val="881C1C"/>
              </a:solidFill>
            </a:endParaRPr>
          </a:p>
        </p:txBody>
      </p:sp>
      <p:pic>
        <p:nvPicPr>
          <p:cNvPr id="150" name="Picture 149"/>
          <p:cNvPicPr>
            <a:picLocks noChangeAspect="1"/>
          </p:cNvPicPr>
          <p:nvPr/>
        </p:nvPicPr>
        <p:blipFill>
          <a:blip r:embed="rId14"/>
          <a:stretch>
            <a:fillRect/>
          </a:stretch>
        </p:blipFill>
        <p:spPr>
          <a:xfrm>
            <a:off x="11186183" y="18205501"/>
            <a:ext cx="9653883" cy="7787000"/>
          </a:xfrm>
          <a:prstGeom prst="rect">
            <a:avLst/>
          </a:prstGeom>
        </p:spPr>
      </p:pic>
      <p:sp>
        <p:nvSpPr>
          <p:cNvPr id="152" name="Rectangle 151"/>
          <p:cNvSpPr>
            <a:spLocks noChangeArrowheads="1"/>
          </p:cNvSpPr>
          <p:nvPr/>
        </p:nvSpPr>
        <p:spPr bwMode="auto">
          <a:xfrm>
            <a:off x="10945825" y="26669490"/>
            <a:ext cx="10058400" cy="1158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defPPr>
              <a:defRPr lang="en-US"/>
            </a:defPPr>
            <a:lvl1pPr algn="ctr"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a:lstStyle>
          <a:p>
            <a:r>
              <a:rPr lang="en-US" altLang="en-US" sz="5400" dirty="0">
                <a:solidFill>
                  <a:srgbClr val="881C1C"/>
                </a:solidFill>
              </a:rPr>
              <a:t>Cost</a:t>
            </a:r>
          </a:p>
        </p:txBody>
      </p:sp>
      <p:sp>
        <p:nvSpPr>
          <p:cNvPr id="7" name="Rectangle 6"/>
          <p:cNvSpPr/>
          <p:nvPr/>
        </p:nvSpPr>
        <p:spPr bwMode="auto">
          <a:xfrm>
            <a:off x="3947233" y="18538813"/>
            <a:ext cx="3342397" cy="253510"/>
          </a:xfrm>
          <a:prstGeom prst="rect">
            <a:avLst/>
          </a:prstGeom>
          <a:solidFill>
            <a:schemeClr val="accent1"/>
          </a:solidFill>
          <a:ln w="127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703263"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pitchFamily="-111" charset="0"/>
            </a:endParaRPr>
          </a:p>
        </p:txBody>
      </p:sp>
      <p:sp>
        <p:nvSpPr>
          <p:cNvPr id="115" name="TextBox 114"/>
          <p:cNvSpPr txBox="1"/>
          <p:nvPr/>
        </p:nvSpPr>
        <p:spPr>
          <a:xfrm>
            <a:off x="1153722" y="18445517"/>
            <a:ext cx="6856132" cy="461665"/>
          </a:xfrm>
          <a:prstGeom prst="rect">
            <a:avLst/>
          </a:prstGeom>
          <a:noFill/>
          <a:ln>
            <a:no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400" dirty="0" smtClean="0">
                <a:solidFill>
                  <a:schemeClr val="tx1"/>
                </a:solidFill>
              </a:rPr>
              <a:t>Recorded Patterns Projected into PCA Space</a:t>
            </a:r>
            <a:endParaRPr lang="en-US" sz="2400" dirty="0">
              <a:solidFill>
                <a:schemeClr val="tx1"/>
              </a:solidFill>
            </a:endParaRPr>
          </a:p>
        </p:txBody>
      </p:sp>
      <p:graphicFrame>
        <p:nvGraphicFramePr>
          <p:cNvPr id="154" name="Table 153"/>
          <p:cNvGraphicFramePr>
            <a:graphicFrameLocks noGrp="1"/>
          </p:cNvGraphicFramePr>
          <p:nvPr>
            <p:extLst>
              <p:ext uri="{D42A27DB-BD31-4B8C-83A1-F6EECF244321}">
                <p14:modId xmlns:p14="http://schemas.microsoft.com/office/powerpoint/2010/main" val="160539308"/>
              </p:ext>
            </p:extLst>
          </p:nvPr>
        </p:nvGraphicFramePr>
        <p:xfrm>
          <a:off x="11301097" y="27747592"/>
          <a:ext cx="9280743" cy="4145280"/>
        </p:xfrm>
        <a:graphic>
          <a:graphicData uri="http://schemas.openxmlformats.org/drawingml/2006/table">
            <a:tbl>
              <a:tblPr firstRow="1" bandRow="1">
                <a:tableStyleId>{073A0DAA-6AF3-43AB-8588-CEC1D06C72B9}</a:tableStyleId>
              </a:tblPr>
              <a:tblGrid>
                <a:gridCol w="2491103"/>
                <a:gridCol w="3533677"/>
                <a:gridCol w="3255963"/>
              </a:tblGrid>
              <a:tr h="0">
                <a:tc>
                  <a:txBody>
                    <a:bodyPr/>
                    <a:lstStyle/>
                    <a:p>
                      <a:r>
                        <a:rPr lang="en-US" sz="2800" dirty="0" smtClean="0">
                          <a:latin typeface="Arial" panose="020B0604020202020204" pitchFamily="34" charset="0"/>
                          <a:cs typeface="Arial" panose="020B0604020202020204" pitchFamily="34" charset="0"/>
                        </a:rPr>
                        <a:t>Part</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Development Cost</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Production Cost </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IMU</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34</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18.50</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Electronics</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57</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9.15</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PCB</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27</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2.07</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MCU</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20</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19.00</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Batteries</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45</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9.19</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BT Module</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45</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19.96</a:t>
                      </a:r>
                      <a:endParaRPr lang="en-US" sz="2800" dirty="0">
                        <a:latin typeface="Arial" panose="020B0604020202020204" pitchFamily="34" charset="0"/>
                        <a:cs typeface="Arial" panose="020B0604020202020204" pitchFamily="34" charset="0"/>
                      </a:endParaRPr>
                    </a:p>
                  </a:txBody>
                  <a:tcPr/>
                </a:tc>
              </a:tr>
              <a:tr h="370840">
                <a:tc>
                  <a:txBody>
                    <a:bodyPr/>
                    <a:lstStyle/>
                    <a:p>
                      <a:r>
                        <a:rPr lang="en-US" sz="2800" dirty="0" smtClean="0">
                          <a:latin typeface="Arial" panose="020B0604020202020204" pitchFamily="34" charset="0"/>
                          <a:cs typeface="Arial" panose="020B0604020202020204" pitchFamily="34" charset="0"/>
                        </a:rPr>
                        <a:t>Total</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240</a:t>
                      </a:r>
                      <a:endParaRPr lang="en-US" sz="2800" dirty="0">
                        <a:latin typeface="Arial" panose="020B0604020202020204" pitchFamily="34" charset="0"/>
                        <a:cs typeface="Arial" panose="020B0604020202020204" pitchFamily="34" charset="0"/>
                      </a:endParaRPr>
                    </a:p>
                  </a:txBody>
                  <a:tcPr/>
                </a:tc>
                <a:tc>
                  <a:txBody>
                    <a:bodyPr/>
                    <a:lstStyle/>
                    <a:p>
                      <a:r>
                        <a:rPr lang="en-US" sz="2800" dirty="0" smtClean="0">
                          <a:latin typeface="Arial" panose="020B0604020202020204" pitchFamily="34" charset="0"/>
                          <a:cs typeface="Arial" panose="020B0604020202020204" pitchFamily="34" charset="0"/>
                        </a:rPr>
                        <a:t>77.87</a:t>
                      </a:r>
                      <a:endParaRPr lang="en-US" sz="2800" dirty="0">
                        <a:latin typeface="Arial" panose="020B0604020202020204" pitchFamily="34" charset="0"/>
                        <a:cs typeface="Arial" panose="020B0604020202020204" pitchFamily="34" charset="0"/>
                      </a:endParaRPr>
                    </a:p>
                  </a:txBody>
                  <a:tcPr/>
                </a:tc>
              </a:tr>
            </a:tbl>
          </a:graphicData>
        </a:graphic>
      </p:graphicFrame>
      <p:grpSp>
        <p:nvGrpSpPr>
          <p:cNvPr id="9" name="Group 8"/>
          <p:cNvGrpSpPr/>
          <p:nvPr/>
        </p:nvGrpSpPr>
        <p:grpSpPr>
          <a:xfrm>
            <a:off x="505512" y="27593955"/>
            <a:ext cx="10058400" cy="4147067"/>
            <a:chOff x="588439" y="1231265"/>
            <a:chExt cx="10058400" cy="4147067"/>
          </a:xfrm>
        </p:grpSpPr>
        <p:sp>
          <p:nvSpPr>
            <p:cNvPr id="165" name="Rectangle 9"/>
            <p:cNvSpPr>
              <a:spLocks noChangeArrowheads="1"/>
            </p:cNvSpPr>
            <p:nvPr>
              <p:custDataLst>
                <p:tags r:id="rId4"/>
              </p:custDataLst>
            </p:nvPr>
          </p:nvSpPr>
          <p:spPr bwMode="auto">
            <a:xfrm>
              <a:off x="588439" y="1231265"/>
              <a:ext cx="10058400" cy="1097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4651" tIns="162326" rIns="324651" bIns="162326">
              <a:spAutoFit/>
            </a:bodyPr>
            <a:lstStyle>
              <a:lvl1pPr defTabSz="3224213" eaLnBrk="0" hangingPunct="0">
                <a:defRPr b="1">
                  <a:solidFill>
                    <a:schemeClr val="tx1"/>
                  </a:solidFill>
                  <a:latin typeface="Arial" charset="0"/>
                  <a:ea typeface="ＭＳ Ｐゴシック" pitchFamily="34" charset="-128"/>
                </a:defRPr>
              </a:lvl1pPr>
              <a:lvl2pPr marL="742950" indent="-285750" defTabSz="3224213" eaLnBrk="0" hangingPunct="0">
                <a:defRPr b="1">
                  <a:solidFill>
                    <a:schemeClr val="tx1"/>
                  </a:solidFill>
                  <a:latin typeface="Arial" charset="0"/>
                  <a:ea typeface="ＭＳ Ｐゴシック" pitchFamily="34" charset="-128"/>
                </a:defRPr>
              </a:lvl2pPr>
              <a:lvl3pPr marL="1143000" indent="-228600" defTabSz="3224213" eaLnBrk="0" hangingPunct="0">
                <a:defRPr b="1">
                  <a:solidFill>
                    <a:schemeClr val="tx1"/>
                  </a:solidFill>
                  <a:latin typeface="Arial" charset="0"/>
                  <a:ea typeface="ＭＳ Ｐゴシック" pitchFamily="34" charset="-128"/>
                </a:defRPr>
              </a:lvl3pPr>
              <a:lvl4pPr marL="1600200" indent="-228600" defTabSz="3224213" eaLnBrk="0" hangingPunct="0">
                <a:defRPr b="1">
                  <a:solidFill>
                    <a:schemeClr val="tx1"/>
                  </a:solidFill>
                  <a:latin typeface="Arial" charset="0"/>
                  <a:ea typeface="ＭＳ Ｐゴシック" pitchFamily="34" charset="-128"/>
                </a:defRPr>
              </a:lvl4pPr>
              <a:lvl5pPr marL="2057400" indent="-228600" defTabSz="3224213" eaLnBrk="0" hangingPunct="0">
                <a:defRPr b="1">
                  <a:solidFill>
                    <a:schemeClr val="tx1"/>
                  </a:solidFill>
                  <a:latin typeface="Arial" charset="0"/>
                  <a:ea typeface="ＭＳ Ｐゴシック" pitchFamily="34" charset="-128"/>
                </a:defRPr>
              </a:lvl5pPr>
              <a:lvl6pPr marL="25146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6pPr>
              <a:lvl7pPr marL="29718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7pPr>
              <a:lvl8pPr marL="34290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8pPr>
              <a:lvl9pPr marL="3886200" indent="-228600" algn="ctr" defTabSz="3224213" eaLnBrk="0" fontAlgn="base" hangingPunct="0">
                <a:spcBef>
                  <a:spcPct val="0"/>
                </a:spcBef>
                <a:spcAft>
                  <a:spcPct val="0"/>
                </a:spcAft>
                <a:defRPr b="1">
                  <a:solidFill>
                    <a:schemeClr val="tx1"/>
                  </a:solidFill>
                  <a:latin typeface="Arial" charset="0"/>
                  <a:ea typeface="ＭＳ Ｐゴシック" pitchFamily="34" charset="-128"/>
                </a:defRPr>
              </a:lvl9pPr>
            </a:lstStyle>
            <a:p>
              <a:r>
                <a:rPr lang="en-US" altLang="en-US" sz="5000" dirty="0" smtClean="0">
                  <a:solidFill>
                    <a:srgbClr val="881C1C"/>
                  </a:solidFill>
                </a:rPr>
                <a:t>Audio Output Feedback</a:t>
              </a:r>
              <a:endParaRPr lang="en-US" altLang="en-US" sz="5000" dirty="0">
                <a:solidFill>
                  <a:srgbClr val="881C1C"/>
                </a:solidFill>
              </a:endParaRPr>
            </a:p>
          </p:txBody>
        </p:sp>
        <p:sp>
          <p:nvSpPr>
            <p:cNvPr id="166" name="Rectangle 165"/>
            <p:cNvSpPr/>
            <p:nvPr/>
          </p:nvSpPr>
          <p:spPr>
            <a:xfrm>
              <a:off x="935066" y="2100512"/>
              <a:ext cx="9051033" cy="3277820"/>
            </a:xfrm>
            <a:prstGeom prst="rect">
              <a:avLst/>
            </a:prstGeom>
          </p:spPr>
          <p:txBody>
            <a:bodyPr wrap="square">
              <a:spAutoFit/>
            </a:bodyPr>
            <a:lstStyle/>
            <a:p>
              <a:pPr algn="just"/>
              <a:r>
                <a:rPr lang="en-US" sz="2100" b="0" dirty="0" smtClean="0"/>
                <a:t>Vehicle operator receives audio commands inside the vehicle up to 10 meters in range from ground guide. Gestures are translated to commands sent wirelessly over Bluetooth link to car driver.</a:t>
              </a:r>
            </a:p>
            <a:p>
              <a:pPr algn="just"/>
              <a:endParaRPr lang="en-US" sz="600" dirty="0" smtClean="0"/>
            </a:p>
            <a:p>
              <a:pPr algn="just"/>
              <a:endParaRPr lang="en-US" sz="600" dirty="0"/>
            </a:p>
            <a:p>
              <a:pPr algn="just"/>
              <a:endParaRPr lang="en-US" sz="600" dirty="0" smtClean="0"/>
            </a:p>
            <a:p>
              <a:pPr algn="just"/>
              <a:r>
                <a:rPr lang="en-US" sz="2100" dirty="0" err="1" smtClean="0"/>
                <a:t>BlueSMiRF</a:t>
              </a:r>
              <a:r>
                <a:rPr lang="en-US" sz="2100" dirty="0" smtClean="0"/>
                <a:t> Gold Bluetooth Module:</a:t>
              </a:r>
            </a:p>
            <a:p>
              <a:pPr algn="just"/>
              <a:r>
                <a:rPr lang="en-US" sz="2100" b="0" dirty="0" smtClean="0"/>
                <a:t>● Processor sends commands to receiver via Bluetooth</a:t>
              </a:r>
            </a:p>
            <a:p>
              <a:pPr algn="just"/>
              <a:endParaRPr lang="en-US" sz="2100" b="0" dirty="0" smtClean="0"/>
            </a:p>
            <a:p>
              <a:pPr algn="just"/>
              <a:r>
                <a:rPr lang="en-US" sz="2100" dirty="0" smtClean="0"/>
                <a:t>Raspberry Pi connects to speakers inside car:</a:t>
              </a:r>
            </a:p>
            <a:p>
              <a:pPr algn="just"/>
              <a:r>
                <a:rPr lang="en-US" sz="2100" dirty="0" smtClean="0"/>
                <a:t>● </a:t>
              </a:r>
              <a:r>
                <a:rPr lang="en-US" sz="2100" b="0" dirty="0" smtClean="0"/>
                <a:t>Raspberry Pi powers from car charger and pairs wirelessly </a:t>
              </a:r>
              <a:r>
                <a:rPr lang="en-US" sz="2100" b="0" dirty="0"/>
                <a:t>with E-µ.</a:t>
              </a:r>
              <a:endParaRPr lang="en-US" sz="2100" b="0" dirty="0" smtClean="0"/>
            </a:p>
            <a:p>
              <a:pPr algn="just"/>
              <a:r>
                <a:rPr lang="en-US" sz="2100" b="0" dirty="0" smtClean="0"/>
                <a:t>● Python code plays sound files from SD card, based on the command</a:t>
              </a:r>
              <a:endParaRPr lang="en-US" sz="2100" b="0" dirty="0"/>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lank Presentation">
  <a:themeElements>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703263" rtl="0" eaLnBrk="1" fontAlgn="base" latinLnBrk="0" hangingPunct="1">
          <a:lnSpc>
            <a:spcPct val="100000"/>
          </a:lnSpc>
          <a:spcBef>
            <a:spcPct val="0"/>
          </a:spcBef>
          <a:spcAft>
            <a:spcPct val="0"/>
          </a:spcAft>
          <a:buClrTx/>
          <a:buSzTx/>
          <a:buFontTx/>
          <a:buNone/>
          <a:tabLst/>
          <a:defRPr kumimoji="0" lang="en-US" sz="1800" b="1" i="0" u="none" strike="noStrike" cap="none" normalizeH="0" baseline="0">
            <a:ln>
              <a:noFill/>
            </a:ln>
            <a:solidFill>
              <a:schemeClr val="tx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7081</TotalTime>
  <Words>1101</Words>
  <Application>Microsoft Office PowerPoint</Application>
  <PresentationFormat>Custom</PresentationFormat>
  <Paragraphs>258</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ＭＳ Ｐゴシック</vt:lpstr>
      <vt:lpstr>Arial</vt:lpstr>
      <vt:lpstr>Bradley Hand ITC</vt:lpstr>
      <vt:lpstr>Comic Sans MS</vt:lpstr>
      <vt:lpstr>Copperplate Gothic Bold</vt:lpstr>
      <vt:lpstr>Palatino</vt:lpstr>
      <vt:lpstr>Times New Roman</vt:lpstr>
      <vt:lpstr>Blank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CASA POster Template</dc:title>
  <dc:creator>Dr. Sandra Cruz-Pol and Marie Ayala</dc:creator>
  <cp:lastModifiedBy>Jeff Maloney</cp:lastModifiedBy>
  <cp:revision>309</cp:revision>
  <cp:lastPrinted>2015-04-21T02:37:05Z</cp:lastPrinted>
  <dcterms:created xsi:type="dcterms:W3CDTF">2015-04-23T02:45:44Z</dcterms:created>
  <dcterms:modified xsi:type="dcterms:W3CDTF">2015-04-27T16:21:33Z</dcterms:modified>
</cp:coreProperties>
</file>