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21945600" cy="32918400"/>
  <p:notesSz cx="7315200" cy="9601200"/>
  <p:custDataLst>
    <p:tags r:id="rId6"/>
  </p:custDataLst>
  <p:defaultTextStyle>
    <a:defPPr>
      <a:defRPr lang="en-US"/>
    </a:defPPr>
    <a:lvl1pPr algn="ctr"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6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C1C"/>
    <a:srgbClr val="003300"/>
    <a:srgbClr val="33CCFF"/>
    <a:srgbClr val="3333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660"/>
  </p:normalViewPr>
  <p:slideViewPr>
    <p:cSldViewPr snapToObjects="1">
      <p:cViewPr>
        <p:scale>
          <a:sx n="33" d="100"/>
          <a:sy n="33" d="100"/>
        </p:scale>
        <p:origin x="1368" y="-2466"/>
      </p:cViewPr>
      <p:guideLst>
        <p:guide orient="horz" pos="10368"/>
        <p:guide pos="69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Power</a:t>
            </a:r>
            <a:r>
              <a:rPr lang="en-US" baseline="0"/>
              <a:t> From the Sun (W)</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Sheet1!$C$11:$C$13</c:f>
              <c:strCache>
                <c:ptCount val="3"/>
                <c:pt idx="0">
                  <c:v>+/- 100nm Bandpass Filter</c:v>
                </c:pt>
                <c:pt idx="1">
                  <c:v>+/- 10nm Bandpass Filter</c:v>
                </c:pt>
                <c:pt idx="2">
                  <c:v>+/- 2nm Bandpass Filter</c:v>
                </c:pt>
              </c:strCache>
            </c:strRef>
          </c:cat>
          <c:val>
            <c:numRef>
              <c:f>Sheet1!$D$11:$D$13</c:f>
              <c:numCache>
                <c:formatCode>General</c:formatCode>
                <c:ptCount val="3"/>
                <c:pt idx="0">
                  <c:v>543.97050000000002</c:v>
                </c:pt>
                <c:pt idx="1">
                  <c:v>5.7968000000000002</c:v>
                </c:pt>
                <c:pt idx="2">
                  <c:v>0.316</c:v>
                </c:pt>
              </c:numCache>
            </c:numRef>
          </c:val>
        </c:ser>
        <c:dLbls>
          <c:showLegendKey val="0"/>
          <c:showVal val="0"/>
          <c:showCatName val="0"/>
          <c:showSerName val="0"/>
          <c:showPercent val="0"/>
          <c:showBubbleSize val="0"/>
        </c:dLbls>
        <c:gapWidth val="219"/>
        <c:overlap val="-27"/>
        <c:axId val="373305504"/>
        <c:axId val="373303872"/>
      </c:barChart>
      <c:catAx>
        <c:axId val="37330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3303872"/>
        <c:crossesAt val="1.0000000000000002E-2"/>
        <c:auto val="1"/>
        <c:lblAlgn val="ctr"/>
        <c:lblOffset val="100"/>
        <c:noMultiLvlLbl val="0"/>
      </c:catAx>
      <c:valAx>
        <c:axId val="37330387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33055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sz="quarter" idx="1"/>
          </p:nvPr>
        </p:nvSpPr>
        <p:spPr bwMode="auto">
          <a:xfrm>
            <a:off x="4143375"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r" defTabSz="1009650" eaLnBrk="0" hangingPunct="0">
              <a:defRPr sz="1300" b="0">
                <a:latin typeface="Arial" charset="0"/>
                <a:ea typeface="ＭＳ Ｐゴシック" pitchFamily="34" charset="-128"/>
                <a:cs typeface="+mn-cs"/>
              </a:defRPr>
            </a:lvl1pPr>
          </a:lstStyle>
          <a:p>
            <a:pPr>
              <a:defRPr/>
            </a:pPr>
            <a:endParaRPr lang="en-US"/>
          </a:p>
        </p:txBody>
      </p:sp>
      <p:sp>
        <p:nvSpPr>
          <p:cNvPr id="3076" name="Rectangle 4"/>
          <p:cNvSpPr>
            <a:spLocks noGrp="1" noChangeArrowheads="1"/>
          </p:cNvSpPr>
          <p:nvPr>
            <p:ph type="ftr" sz="quarter" idx="2"/>
          </p:nvPr>
        </p:nvSpPr>
        <p:spPr bwMode="auto">
          <a:xfrm>
            <a:off x="0"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7" name="Rectangle 5"/>
          <p:cNvSpPr>
            <a:spLocks noGrp="1" noChangeArrowheads="1"/>
          </p:cNvSpPr>
          <p:nvPr>
            <p:ph type="sldNum" sz="quarter" idx="3"/>
          </p:nvPr>
        </p:nvSpPr>
        <p:spPr bwMode="auto">
          <a:xfrm>
            <a:off x="4143375"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r" defTabSz="1009650" eaLnBrk="0" hangingPunct="0">
              <a:defRPr sz="1300" b="0" smtClean="0">
                <a:latin typeface="Arial" pitchFamily="34" charset="0"/>
              </a:defRPr>
            </a:lvl1pPr>
          </a:lstStyle>
          <a:p>
            <a:pPr>
              <a:defRPr/>
            </a:pPr>
            <a:fld id="{53F9922C-88D4-4AA8-97FE-81545FAA4B3E}" type="slidenum">
              <a:rPr lang="en-US"/>
              <a:pPr>
                <a:defRPr/>
              </a:pPr>
              <a:t>‹#›</a:t>
            </a:fld>
            <a:endParaRPr lang="en-US"/>
          </a:p>
        </p:txBody>
      </p:sp>
    </p:spTree>
    <p:extLst>
      <p:ext uri="{BB962C8B-B14F-4D97-AF65-F5344CB8AC3E}">
        <p14:creationId xmlns:p14="http://schemas.microsoft.com/office/powerpoint/2010/main" val="405845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66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2444750" y="715963"/>
            <a:ext cx="2427288" cy="3638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974725" y="4594225"/>
            <a:ext cx="5365750" cy="4278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1" rIns="101600" bIns="50801"/>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05484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5BFD8-7117-440C-BA47-3B5A3FFA344D}" type="slidenum">
              <a:rPr lang="en-US"/>
              <a:pPr>
                <a:defRPr/>
              </a:pPr>
              <a:t>‹#›</a:t>
            </a:fld>
            <a:endParaRPr lang="en-US"/>
          </a:p>
        </p:txBody>
      </p:sp>
    </p:spTree>
    <p:extLst>
      <p:ext uri="{BB962C8B-B14F-4D97-AF65-F5344CB8AC3E}">
        <p14:creationId xmlns:p14="http://schemas.microsoft.com/office/powerpoint/2010/main" val="5018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A2D27-EF72-47A7-BFB7-994794BE2940}" type="slidenum">
              <a:rPr lang="en-US"/>
              <a:pPr>
                <a:defRPr/>
              </a:pPr>
              <a:t>‹#›</a:t>
            </a:fld>
            <a:endParaRPr lang="en-US"/>
          </a:p>
        </p:txBody>
      </p:sp>
    </p:spTree>
    <p:extLst>
      <p:ext uri="{BB962C8B-B14F-4D97-AF65-F5344CB8AC3E}">
        <p14:creationId xmlns:p14="http://schemas.microsoft.com/office/powerpoint/2010/main" val="18836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5288" y="2925763"/>
            <a:ext cx="4662487"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7825" y="2925763"/>
            <a:ext cx="13835063"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8C06AC-39D2-42C7-8F36-2973083DAB40}" type="slidenum">
              <a:rPr lang="en-US"/>
              <a:pPr>
                <a:defRPr/>
              </a:pPr>
              <a:t>‹#›</a:t>
            </a:fld>
            <a:endParaRPr lang="en-US"/>
          </a:p>
        </p:txBody>
      </p:sp>
    </p:spTree>
    <p:extLst>
      <p:ext uri="{BB962C8B-B14F-4D97-AF65-F5344CB8AC3E}">
        <p14:creationId xmlns:p14="http://schemas.microsoft.com/office/powerpoint/2010/main" val="11996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19989-A529-4BD7-89D7-125D2F01F068}" type="slidenum">
              <a:rPr lang="en-US"/>
              <a:pPr>
                <a:defRPr/>
              </a:pPr>
              <a:t>‹#›</a:t>
            </a:fld>
            <a:endParaRPr lang="en-US"/>
          </a:p>
        </p:txBody>
      </p:sp>
    </p:spTree>
    <p:extLst>
      <p:ext uri="{BB962C8B-B14F-4D97-AF65-F5344CB8AC3E}">
        <p14:creationId xmlns:p14="http://schemas.microsoft.com/office/powerpoint/2010/main" val="188396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4A907-33D7-4B97-AB9D-C16440F9B776}" type="slidenum">
              <a:rPr lang="en-US"/>
              <a:pPr>
                <a:defRPr/>
              </a:pPr>
              <a:t>‹#›</a:t>
            </a:fld>
            <a:endParaRPr lang="en-US"/>
          </a:p>
        </p:txBody>
      </p:sp>
    </p:spTree>
    <p:extLst>
      <p:ext uri="{BB962C8B-B14F-4D97-AF65-F5344CB8AC3E}">
        <p14:creationId xmlns:p14="http://schemas.microsoft.com/office/powerpoint/2010/main" val="44860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7825"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49000"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721191-1757-47AD-8936-87D7F87D58E1}" type="slidenum">
              <a:rPr lang="en-US"/>
              <a:pPr>
                <a:defRPr/>
              </a:pPr>
              <a:t>‹#›</a:t>
            </a:fld>
            <a:endParaRPr lang="en-US"/>
          </a:p>
        </p:txBody>
      </p:sp>
    </p:spTree>
    <p:extLst>
      <p:ext uri="{BB962C8B-B14F-4D97-AF65-F5344CB8AC3E}">
        <p14:creationId xmlns:p14="http://schemas.microsoft.com/office/powerpoint/2010/main" val="17533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159E9F-4FB4-4CAD-9DE9-498FF2C28D24}" type="slidenum">
              <a:rPr lang="en-US"/>
              <a:pPr>
                <a:defRPr/>
              </a:pPr>
              <a:t>‹#›</a:t>
            </a:fld>
            <a:endParaRPr lang="en-US"/>
          </a:p>
        </p:txBody>
      </p:sp>
    </p:spTree>
    <p:extLst>
      <p:ext uri="{BB962C8B-B14F-4D97-AF65-F5344CB8AC3E}">
        <p14:creationId xmlns:p14="http://schemas.microsoft.com/office/powerpoint/2010/main" val="33887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8F176B-F876-4BE4-B25F-D75392C1D686}" type="slidenum">
              <a:rPr lang="en-US"/>
              <a:pPr>
                <a:defRPr/>
              </a:pPr>
              <a:t>‹#›</a:t>
            </a:fld>
            <a:endParaRPr lang="en-US"/>
          </a:p>
        </p:txBody>
      </p:sp>
    </p:spTree>
    <p:extLst>
      <p:ext uri="{BB962C8B-B14F-4D97-AF65-F5344CB8AC3E}">
        <p14:creationId xmlns:p14="http://schemas.microsoft.com/office/powerpoint/2010/main" val="204281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2C8840-CB99-4CE7-9F00-BC2E5E2C0507}" type="slidenum">
              <a:rPr lang="en-US"/>
              <a:pPr>
                <a:defRPr/>
              </a:pPr>
              <a:t>‹#›</a:t>
            </a:fld>
            <a:endParaRPr lang="en-US"/>
          </a:p>
        </p:txBody>
      </p:sp>
    </p:spTree>
    <p:extLst>
      <p:ext uri="{BB962C8B-B14F-4D97-AF65-F5344CB8AC3E}">
        <p14:creationId xmlns:p14="http://schemas.microsoft.com/office/powerpoint/2010/main" val="13929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3180E-4C57-4494-8909-D73825FC9089}" type="slidenum">
              <a:rPr lang="en-US"/>
              <a:pPr>
                <a:defRPr/>
              </a:pPr>
              <a:t>‹#›</a:t>
            </a:fld>
            <a:endParaRPr lang="en-US"/>
          </a:p>
        </p:txBody>
      </p:sp>
    </p:spTree>
    <p:extLst>
      <p:ext uri="{BB962C8B-B14F-4D97-AF65-F5344CB8AC3E}">
        <p14:creationId xmlns:p14="http://schemas.microsoft.com/office/powerpoint/2010/main" val="32078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55C1E-DF2C-4630-AC6F-3BA4CEF35593}" type="slidenum">
              <a:rPr lang="en-US"/>
              <a:pPr>
                <a:defRPr/>
              </a:pPr>
              <a:t>‹#›</a:t>
            </a:fld>
            <a:endParaRPr lang="en-US"/>
          </a:p>
        </p:txBody>
      </p:sp>
    </p:spTree>
    <p:extLst>
      <p:ext uri="{BB962C8B-B14F-4D97-AF65-F5344CB8AC3E}">
        <p14:creationId xmlns:p14="http://schemas.microsoft.com/office/powerpoint/2010/main" val="32743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7825" y="2925763"/>
            <a:ext cx="1864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47825" y="9512300"/>
            <a:ext cx="18649950" cy="197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64782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l"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7496175" y="29992638"/>
            <a:ext cx="695325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1572577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r" eaLnBrk="0" hangingPunct="0">
              <a:defRPr sz="5000" b="0" smtClean="0">
                <a:latin typeface="Times New Roman" pitchFamily="18" charset="0"/>
              </a:defRPr>
            </a:lvl1pPr>
          </a:lstStyle>
          <a:p>
            <a:pPr>
              <a:defRPr/>
            </a:pPr>
            <a:fld id="{AFA652B4-E5E5-4C9F-9849-55A39EF0A5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4213" rtl="0" eaLnBrk="0" fontAlgn="base" hangingPunct="0">
        <a:spcBef>
          <a:spcPct val="0"/>
        </a:spcBef>
        <a:spcAft>
          <a:spcPct val="0"/>
        </a:spcAft>
        <a:defRPr sz="15500">
          <a:solidFill>
            <a:schemeClr val="tx2"/>
          </a:solidFill>
          <a:latin typeface="+mj-lt"/>
          <a:ea typeface="ＭＳ Ｐゴシック" pitchFamily="34" charset="-128"/>
          <a:cs typeface="ＭＳ Ｐゴシック" charset="0"/>
        </a:defRPr>
      </a:lvl1pPr>
      <a:lvl2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2pPr>
      <a:lvl3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3pPr>
      <a:lvl4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4pPr>
      <a:lvl5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5pPr>
      <a:lvl6pPr marL="457200" algn="ctr" defTabSz="3224213" rtl="0" fontAlgn="base">
        <a:spcBef>
          <a:spcPct val="0"/>
        </a:spcBef>
        <a:spcAft>
          <a:spcPct val="0"/>
        </a:spcAft>
        <a:defRPr sz="15500">
          <a:solidFill>
            <a:schemeClr val="tx2"/>
          </a:solidFill>
          <a:latin typeface="Times New Roman" pitchFamily="-111" charset="0"/>
        </a:defRPr>
      </a:lvl6pPr>
      <a:lvl7pPr marL="914400" algn="ctr" defTabSz="3224213" rtl="0" fontAlgn="base">
        <a:spcBef>
          <a:spcPct val="0"/>
        </a:spcBef>
        <a:spcAft>
          <a:spcPct val="0"/>
        </a:spcAft>
        <a:defRPr sz="15500">
          <a:solidFill>
            <a:schemeClr val="tx2"/>
          </a:solidFill>
          <a:latin typeface="Times New Roman" pitchFamily="-111" charset="0"/>
        </a:defRPr>
      </a:lvl7pPr>
      <a:lvl8pPr marL="1371600" algn="ctr" defTabSz="3224213" rtl="0" fontAlgn="base">
        <a:spcBef>
          <a:spcPct val="0"/>
        </a:spcBef>
        <a:spcAft>
          <a:spcPct val="0"/>
        </a:spcAft>
        <a:defRPr sz="15500">
          <a:solidFill>
            <a:schemeClr val="tx2"/>
          </a:solidFill>
          <a:latin typeface="Times New Roman" pitchFamily="-111" charset="0"/>
        </a:defRPr>
      </a:lvl8pPr>
      <a:lvl9pPr marL="1828800" algn="ctr" defTabSz="3224213" rtl="0" fontAlgn="base">
        <a:spcBef>
          <a:spcPct val="0"/>
        </a:spcBef>
        <a:spcAft>
          <a:spcPct val="0"/>
        </a:spcAft>
        <a:defRPr sz="15500">
          <a:solidFill>
            <a:schemeClr val="tx2"/>
          </a:solidFill>
          <a:latin typeface="Times New Roman" pitchFamily="-111" charset="0"/>
        </a:defRPr>
      </a:lvl9pPr>
    </p:titleStyle>
    <p:bodyStyle>
      <a:lvl1pPr marL="1209675" indent="-1209675" algn="l" defTabSz="3224213" rtl="0" eaLnBrk="0" fontAlgn="base" hangingPunct="0">
        <a:spcBef>
          <a:spcPct val="20000"/>
        </a:spcBef>
        <a:spcAft>
          <a:spcPct val="0"/>
        </a:spcAft>
        <a:buChar char="•"/>
        <a:defRPr sz="11300">
          <a:solidFill>
            <a:schemeClr val="tx1"/>
          </a:solidFill>
          <a:latin typeface="+mn-lt"/>
          <a:ea typeface="ＭＳ Ｐゴシック" pitchFamily="34" charset="-128"/>
          <a:cs typeface="ＭＳ Ｐゴシック" charset="0"/>
        </a:defRPr>
      </a:lvl1pPr>
      <a:lvl2pPr marL="2619375" indent="-1008063" algn="l" defTabSz="3224213" rtl="0" eaLnBrk="0" fontAlgn="base" hangingPunct="0">
        <a:spcBef>
          <a:spcPct val="20000"/>
        </a:spcBef>
        <a:spcAft>
          <a:spcPct val="0"/>
        </a:spcAft>
        <a:buChar char="–"/>
        <a:defRPr sz="9800">
          <a:solidFill>
            <a:schemeClr val="tx1"/>
          </a:solidFill>
          <a:latin typeface="+mn-lt"/>
          <a:ea typeface="ＭＳ Ｐゴシック" pitchFamily="-111" charset="-128"/>
        </a:defRPr>
      </a:lvl2pPr>
      <a:lvl3pPr marL="4029075" indent="-804863" algn="l" defTabSz="3224213" rtl="0" eaLnBrk="0" fontAlgn="base" hangingPunct="0">
        <a:spcBef>
          <a:spcPct val="20000"/>
        </a:spcBef>
        <a:spcAft>
          <a:spcPct val="0"/>
        </a:spcAft>
        <a:buChar char="•"/>
        <a:defRPr sz="8400">
          <a:solidFill>
            <a:schemeClr val="tx1"/>
          </a:solidFill>
          <a:latin typeface="+mn-lt"/>
          <a:ea typeface="ＭＳ Ｐゴシック" pitchFamily="-111" charset="-128"/>
        </a:defRPr>
      </a:lvl3pPr>
      <a:lvl4pPr marL="56419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4pPr>
      <a:lvl5pPr marL="72548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5pPr>
      <a:lvl6pPr marL="7712075" indent="-806450" algn="l" defTabSz="3224213" rtl="0" fontAlgn="base">
        <a:spcBef>
          <a:spcPct val="20000"/>
        </a:spcBef>
        <a:spcAft>
          <a:spcPct val="0"/>
        </a:spcAft>
        <a:buChar char="•"/>
        <a:defRPr sz="7100">
          <a:solidFill>
            <a:schemeClr val="tx1"/>
          </a:solidFill>
          <a:latin typeface="+mn-lt"/>
          <a:ea typeface="ＭＳ Ｐゴシック" pitchFamily="-111" charset="-128"/>
        </a:defRPr>
      </a:lvl6pPr>
      <a:lvl7pPr marL="8169275" indent="-806450" algn="l" defTabSz="3224213" rtl="0" fontAlgn="base">
        <a:spcBef>
          <a:spcPct val="20000"/>
        </a:spcBef>
        <a:spcAft>
          <a:spcPct val="0"/>
        </a:spcAft>
        <a:buChar char="•"/>
        <a:defRPr sz="7100">
          <a:solidFill>
            <a:schemeClr val="tx1"/>
          </a:solidFill>
          <a:latin typeface="+mn-lt"/>
          <a:ea typeface="ＭＳ Ｐゴシック" pitchFamily="-111" charset="-128"/>
        </a:defRPr>
      </a:lvl7pPr>
      <a:lvl8pPr marL="8626475" indent="-806450" algn="l" defTabSz="3224213" rtl="0" fontAlgn="base">
        <a:spcBef>
          <a:spcPct val="20000"/>
        </a:spcBef>
        <a:spcAft>
          <a:spcPct val="0"/>
        </a:spcAft>
        <a:buChar char="•"/>
        <a:defRPr sz="7100">
          <a:solidFill>
            <a:schemeClr val="tx1"/>
          </a:solidFill>
          <a:latin typeface="+mn-lt"/>
          <a:ea typeface="ＭＳ Ｐゴシック" pitchFamily="-111" charset="-128"/>
        </a:defRPr>
      </a:lvl8pPr>
      <a:lvl9pPr marL="9083675" indent="-806450" algn="l" defTabSz="3224213" rtl="0" fontAlgn="base">
        <a:spcBef>
          <a:spcPct val="20000"/>
        </a:spcBef>
        <a:spcAft>
          <a:spcPct val="0"/>
        </a:spcAft>
        <a:buChar char="•"/>
        <a:defRPr sz="71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notesSlide" Target="../notesSlides/notesSlide1.xml"/><Relationship Id="rId26" Type="http://schemas.openxmlformats.org/officeDocument/2006/relationships/image" Target="../media/image8.png"/><Relationship Id="rId3" Type="http://schemas.openxmlformats.org/officeDocument/2006/relationships/tags" Target="../tags/tag4.xml"/><Relationship Id="rId21" Type="http://schemas.openxmlformats.org/officeDocument/2006/relationships/image" Target="../media/image3.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7.xml"/><Relationship Id="rId25" Type="http://schemas.openxmlformats.org/officeDocument/2006/relationships/image" Target="../media/image7.png"/><Relationship Id="rId33" Type="http://schemas.openxmlformats.org/officeDocument/2006/relationships/image" Target="../media/image14.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2.png"/><Relationship Id="rId29" Type="http://schemas.openxmlformats.org/officeDocument/2006/relationships/chart" Target="../charts/chart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6.png"/><Relationship Id="rId32" Type="http://schemas.openxmlformats.org/officeDocument/2006/relationships/image" Target="../media/image13.jp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5.png"/><Relationship Id="rId28" Type="http://schemas.openxmlformats.org/officeDocument/2006/relationships/image" Target="../media/image10.png"/><Relationship Id="rId10" Type="http://schemas.openxmlformats.org/officeDocument/2006/relationships/tags" Target="../tags/tag11.xml"/><Relationship Id="rId19" Type="http://schemas.openxmlformats.org/officeDocument/2006/relationships/image" Target="../media/image1.png"/><Relationship Id="rId31" Type="http://schemas.openxmlformats.org/officeDocument/2006/relationships/image" Target="../media/image1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4.png"/><Relationship Id="rId27" Type="http://schemas.openxmlformats.org/officeDocument/2006/relationships/image" Target="../media/image9.png"/><Relationship Id="rId30" Type="http://schemas.openxmlformats.org/officeDocument/2006/relationships/image" Target="../media/image11.png"/><Relationship Id="rId8" Type="http://schemas.openxmlformats.org/officeDocument/2006/relationships/tags" Target="../tags/tag9.xml"/></Relationships>
</file>

<file path=ppt/slides/_rels/slide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18.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17.png"/><Relationship Id="rId2" Type="http://schemas.openxmlformats.org/officeDocument/2006/relationships/tags" Target="../tags/tag19.xml"/><Relationship Id="rId16" Type="http://schemas.openxmlformats.org/officeDocument/2006/relationships/image" Target="../media/image21.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6.png"/><Relationship Id="rId5" Type="http://schemas.openxmlformats.org/officeDocument/2006/relationships/tags" Target="../tags/tag22.xml"/><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tags" Target="../tags/tag21.xml"/><Relationship Id="rId9" Type="http://schemas.openxmlformats.org/officeDocument/2006/relationships/slideLayout" Target="../slideLayouts/slideLayout7.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custDataLst>
              <p:tags r:id="rId1"/>
            </p:custDataLst>
          </p:nvPr>
        </p:nvSpPr>
        <p:spPr bwMode="auto">
          <a:xfrm>
            <a:off x="703263" y="3789363"/>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5"/>
          <p:cNvSpPr>
            <a:spLocks noChangeArrowheads="1"/>
          </p:cNvSpPr>
          <p:nvPr>
            <p:custDataLst>
              <p:tags r:id="rId2"/>
            </p:custDataLst>
          </p:nvPr>
        </p:nvSpPr>
        <p:spPr bwMode="auto">
          <a:xfrm>
            <a:off x="561975" y="668338"/>
            <a:ext cx="20916900" cy="31678562"/>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2" name="Rectangle 6"/>
          <p:cNvSpPr>
            <a:spLocks noChangeArrowheads="1"/>
          </p:cNvSpPr>
          <p:nvPr>
            <p:custDataLst>
              <p:tags r:id="rId3"/>
            </p:custDataLst>
          </p:nvPr>
        </p:nvSpPr>
        <p:spPr bwMode="auto">
          <a:xfrm>
            <a:off x="425450" y="500063"/>
            <a:ext cx="21189950" cy="32000825"/>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3" name="Rectangle 7"/>
          <p:cNvSpPr>
            <a:spLocks noChangeArrowheads="1"/>
          </p:cNvSpPr>
          <p:nvPr>
            <p:custDataLst>
              <p:tags r:id="rId4"/>
            </p:custDataLst>
          </p:nvPr>
        </p:nvSpPr>
        <p:spPr bwMode="auto">
          <a:xfrm>
            <a:off x="5024535" y="758631"/>
            <a:ext cx="12040153" cy="18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smtClean="0">
                <a:solidFill>
                  <a:srgbClr val="881C1C"/>
                </a:solidFill>
              </a:rPr>
              <a:t>LESS: Low-Cost 3D Environment Sensing System</a:t>
            </a:r>
            <a:endParaRPr lang="en-US" altLang="en-US" sz="4800" dirty="0">
              <a:solidFill>
                <a:srgbClr val="881C1C"/>
              </a:solidFill>
            </a:endParaRPr>
          </a:p>
        </p:txBody>
      </p:sp>
      <p:sp>
        <p:nvSpPr>
          <p:cNvPr id="2054" name="Rectangle 11"/>
          <p:cNvSpPr>
            <a:spLocks noChangeArrowheads="1"/>
          </p:cNvSpPr>
          <p:nvPr>
            <p:custDataLst>
              <p:tags r:id="rId5"/>
            </p:custDataLst>
          </p:nvPr>
        </p:nvSpPr>
        <p:spPr bwMode="auto">
          <a:xfrm>
            <a:off x="6016625" y="2223377"/>
            <a:ext cx="10061575" cy="17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en-US" altLang="en-US" sz="3000" dirty="0" smtClean="0">
                <a:solidFill>
                  <a:srgbClr val="881C1C"/>
                </a:solidFill>
              </a:rPr>
              <a:t>Gabriela </a:t>
            </a:r>
            <a:r>
              <a:rPr lang="en-US" altLang="en-US" sz="3000" dirty="0" err="1" smtClean="0">
                <a:solidFill>
                  <a:srgbClr val="881C1C"/>
                </a:solidFill>
              </a:rPr>
              <a:t>Calinao</a:t>
            </a:r>
            <a:r>
              <a:rPr lang="en-US" altLang="en-US" sz="3000" dirty="0" smtClean="0">
                <a:solidFill>
                  <a:srgbClr val="881C1C"/>
                </a:solidFill>
              </a:rPr>
              <a:t> Correa, Alexander Maerko, Alexander Montes McNeil, Timothy Tufts</a:t>
            </a:r>
            <a:endParaRPr lang="en-US" altLang="en-US" sz="3000" dirty="0">
              <a:solidFill>
                <a:srgbClr val="881C1C"/>
              </a:solidFill>
            </a:endParaRPr>
          </a:p>
          <a:p>
            <a:r>
              <a:rPr lang="en-US" altLang="en-US" sz="3000" dirty="0">
                <a:solidFill>
                  <a:srgbClr val="881C1C"/>
                </a:solidFill>
              </a:rPr>
              <a:t>Faculty Advisor: Prof. </a:t>
            </a:r>
            <a:r>
              <a:rPr lang="en-US" altLang="en-US" sz="3000" dirty="0" smtClean="0">
                <a:solidFill>
                  <a:srgbClr val="881C1C"/>
                </a:solidFill>
              </a:rPr>
              <a:t>Mario </a:t>
            </a:r>
            <a:r>
              <a:rPr lang="en-US" altLang="en-US" sz="3000" dirty="0" err="1" smtClean="0">
                <a:solidFill>
                  <a:srgbClr val="881C1C"/>
                </a:solidFill>
              </a:rPr>
              <a:t>Parente</a:t>
            </a:r>
            <a:endParaRPr lang="en-US" altLang="en-US" sz="3000" dirty="0">
              <a:solidFill>
                <a:srgbClr val="881C1C"/>
              </a:solidFill>
            </a:endParaRPr>
          </a:p>
        </p:txBody>
      </p:sp>
      <p:sp>
        <p:nvSpPr>
          <p:cNvPr id="2055" name="Rectangle 306"/>
          <p:cNvSpPr>
            <a:spLocks noChangeArrowheads="1"/>
          </p:cNvSpPr>
          <p:nvPr>
            <p:custDataLst>
              <p:tags r:id="rId6"/>
            </p:custDataLst>
          </p:nvPr>
        </p:nvSpPr>
        <p:spPr bwMode="auto">
          <a:xfrm>
            <a:off x="698500" y="831850"/>
            <a:ext cx="20654963" cy="31362650"/>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6" name="Line 326"/>
          <p:cNvSpPr>
            <a:spLocks noChangeShapeType="1"/>
          </p:cNvSpPr>
          <p:nvPr>
            <p:custDataLst>
              <p:tags r:id="rId7"/>
            </p:custDataLst>
          </p:nvPr>
        </p:nvSpPr>
        <p:spPr bwMode="auto">
          <a:xfrm>
            <a:off x="703263" y="30259338"/>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57" name="Picture 516" descr="UMass%20seal"/>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1331913" y="30480000"/>
            <a:ext cx="15748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524"/>
          <p:cNvSpPr txBox="1">
            <a:spLocks noChangeArrowheads="1"/>
          </p:cNvSpPr>
          <p:nvPr>
            <p:custDataLst>
              <p:tags r:id="rId9"/>
            </p:custDataLst>
          </p:nvPr>
        </p:nvSpPr>
        <p:spPr bwMode="auto">
          <a:xfrm>
            <a:off x="720725" y="30064075"/>
            <a:ext cx="20540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lnSpc>
                <a:spcPct val="60000"/>
              </a:lnSpc>
            </a:pPr>
            <a:r>
              <a:rPr lang="en-US" altLang="en-US" sz="2000" b="0" dirty="0">
                <a:cs typeface="Arial" charset="0"/>
              </a:rPr>
              <a:t>Department of Electrical and Computer Engineering</a:t>
            </a:r>
          </a:p>
          <a:p>
            <a:pPr eaLnBrk="1" hangingPunct="1">
              <a:lnSpc>
                <a:spcPct val="60000"/>
              </a:lnSpc>
            </a:pPr>
            <a:endParaRPr lang="en-US" altLang="en-US" sz="2000" b="0" dirty="0">
              <a:cs typeface="Arial" charset="0"/>
            </a:endParaRPr>
          </a:p>
          <a:p>
            <a:pPr eaLnBrk="1" hangingPunct="1">
              <a:lnSpc>
                <a:spcPct val="60000"/>
              </a:lnSpc>
            </a:pPr>
            <a:endParaRPr lang="en-US" altLang="en-US" sz="2000" b="0" dirty="0">
              <a:solidFill>
                <a:srgbClr val="0066CC"/>
              </a:solidFill>
              <a:latin typeface="Comic Sans MS" pitchFamily="66" charset="0"/>
              <a:cs typeface="Arial" charset="0"/>
            </a:endParaRPr>
          </a:p>
          <a:p>
            <a:pPr eaLnBrk="1" hangingPunct="1">
              <a:lnSpc>
                <a:spcPct val="60000"/>
              </a:lnSpc>
            </a:pPr>
            <a:r>
              <a:rPr lang="en-US" altLang="en-US" sz="3200" b="0" dirty="0">
                <a:solidFill>
                  <a:srgbClr val="39935B"/>
                </a:solidFill>
                <a:latin typeface="Copperplate Gothic Bold" pitchFamily="34" charset="0"/>
                <a:cs typeface="Arial" charset="0"/>
              </a:rPr>
              <a:t>ECE 415/ECE 416 – SENIOR DESIGN PROJECT </a:t>
            </a:r>
            <a:r>
              <a:rPr lang="en-US" altLang="en-US" sz="3200" b="0" dirty="0" smtClean="0">
                <a:solidFill>
                  <a:srgbClr val="39935B"/>
                </a:solidFill>
                <a:latin typeface="Copperplate Gothic Bold" pitchFamily="34" charset="0"/>
                <a:cs typeface="Arial" charset="0"/>
              </a:rPr>
              <a:t>2015</a:t>
            </a:r>
            <a:endParaRPr lang="en-US" altLang="en-US" sz="3200" b="0" dirty="0">
              <a:solidFill>
                <a:srgbClr val="39935B"/>
              </a:solidFill>
              <a:latin typeface="Copperplate Gothic Bold" pitchFamily="34"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40000"/>
              </a:lnSpc>
            </a:pPr>
            <a:r>
              <a:rPr lang="en-US" altLang="en-US" sz="2200" b="0" dirty="0">
                <a:cs typeface="Arial" charset="0"/>
              </a:rPr>
              <a:t>College of Engineering - University of Massachusetts Amherst</a:t>
            </a:r>
          </a:p>
        </p:txBody>
      </p:sp>
      <p:sp>
        <p:nvSpPr>
          <p:cNvPr id="2061" name="Text Box 13"/>
          <p:cNvSpPr txBox="1">
            <a:spLocks noChangeArrowheads="1"/>
          </p:cNvSpPr>
          <p:nvPr/>
        </p:nvSpPr>
        <p:spPr bwMode="auto">
          <a:xfrm>
            <a:off x="17206816" y="30480000"/>
            <a:ext cx="37625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03263" eaLnBrk="0" hangingPunct="0">
              <a:defRPr b="1">
                <a:solidFill>
                  <a:schemeClr val="tx1"/>
                </a:solidFill>
                <a:latin typeface="Arial" charset="0"/>
                <a:ea typeface="ＭＳ Ｐゴシック" charset="0"/>
                <a:cs typeface="ＭＳ Ｐゴシック" charset="0"/>
              </a:defRPr>
            </a:lvl1pPr>
            <a:lvl2pPr defTabSz="703263" eaLnBrk="0" hangingPunct="0">
              <a:defRPr b="1">
                <a:solidFill>
                  <a:schemeClr val="tx1"/>
                </a:solidFill>
                <a:latin typeface="Arial" charset="0"/>
                <a:ea typeface="ＭＳ Ｐゴシック" charset="0"/>
              </a:defRPr>
            </a:lvl2pPr>
            <a:lvl3pPr defTabSz="703263" eaLnBrk="0" hangingPunct="0">
              <a:defRPr b="1">
                <a:solidFill>
                  <a:schemeClr val="tx1"/>
                </a:solidFill>
                <a:latin typeface="Arial" charset="0"/>
                <a:ea typeface="ＭＳ Ｐゴシック" charset="0"/>
              </a:defRPr>
            </a:lvl3pPr>
            <a:lvl4pPr defTabSz="703263" eaLnBrk="0" hangingPunct="0">
              <a:defRPr b="1">
                <a:solidFill>
                  <a:schemeClr val="tx1"/>
                </a:solidFill>
                <a:latin typeface="Arial" charset="0"/>
                <a:ea typeface="ＭＳ Ｐゴシック" charset="0"/>
              </a:defRPr>
            </a:lvl4pPr>
            <a:lvl5pPr defTabSz="703263" eaLnBrk="0" hangingPunct="0">
              <a:defRPr b="1">
                <a:solidFill>
                  <a:schemeClr val="tx1"/>
                </a:solidFill>
                <a:latin typeface="Arial" charset="0"/>
                <a:ea typeface="ＭＳ Ｐゴシック" charset="0"/>
              </a:defRPr>
            </a:lvl5pPr>
            <a:lvl6pPr algn="ctr" defTabSz="703263" eaLnBrk="0" fontAlgn="base" hangingPunct="0">
              <a:spcBef>
                <a:spcPct val="0"/>
              </a:spcBef>
              <a:spcAft>
                <a:spcPct val="0"/>
              </a:spcAft>
              <a:defRPr b="1">
                <a:solidFill>
                  <a:schemeClr val="tx1"/>
                </a:solidFill>
                <a:latin typeface="Arial" charset="0"/>
                <a:ea typeface="ＭＳ Ｐゴシック" charset="0"/>
              </a:defRPr>
            </a:lvl6pPr>
            <a:lvl7pPr algn="ctr" defTabSz="703263" eaLnBrk="0" fontAlgn="base" hangingPunct="0">
              <a:spcBef>
                <a:spcPct val="0"/>
              </a:spcBef>
              <a:spcAft>
                <a:spcPct val="0"/>
              </a:spcAft>
              <a:defRPr b="1">
                <a:solidFill>
                  <a:schemeClr val="tx1"/>
                </a:solidFill>
                <a:latin typeface="Arial" charset="0"/>
                <a:ea typeface="ＭＳ Ｐゴシック" charset="0"/>
              </a:defRPr>
            </a:lvl7pPr>
            <a:lvl8pPr algn="ctr" defTabSz="703263" eaLnBrk="0" fontAlgn="base" hangingPunct="0">
              <a:spcBef>
                <a:spcPct val="0"/>
              </a:spcBef>
              <a:spcAft>
                <a:spcPct val="0"/>
              </a:spcAft>
              <a:defRPr b="1">
                <a:solidFill>
                  <a:schemeClr val="tx1"/>
                </a:solidFill>
                <a:latin typeface="Arial" charset="0"/>
                <a:ea typeface="ＭＳ Ｐゴシック" charset="0"/>
              </a:defRPr>
            </a:lvl8pPr>
            <a:lvl9pPr algn="ctr" defTabSz="703263"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r>
              <a:rPr lang="en-US" sz="8800" dirty="0" smtClean="0"/>
              <a:t>SDP15</a:t>
            </a:r>
          </a:p>
        </p:txBody>
      </p:sp>
      <p:sp>
        <p:nvSpPr>
          <p:cNvPr id="2060" name="Rectangle 7"/>
          <p:cNvSpPr>
            <a:spLocks noChangeArrowheads="1"/>
          </p:cNvSpPr>
          <p:nvPr>
            <p:custDataLst>
              <p:tags r:id="rId10"/>
            </p:custDataLst>
          </p:nvPr>
        </p:nvSpPr>
        <p:spPr bwMode="auto">
          <a:xfrm>
            <a:off x="4019251" y="3813794"/>
            <a:ext cx="377853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Abstract</a:t>
            </a:r>
          </a:p>
        </p:txBody>
      </p:sp>
      <p:sp>
        <p:nvSpPr>
          <p:cNvPr id="2" name="Rectangle 7"/>
          <p:cNvSpPr>
            <a:spLocks noChangeArrowheads="1"/>
          </p:cNvSpPr>
          <p:nvPr>
            <p:custDataLst>
              <p:tags r:id="rId11"/>
            </p:custDataLst>
          </p:nvPr>
        </p:nvSpPr>
        <p:spPr bwMode="auto">
          <a:xfrm>
            <a:off x="2867534" y="10363200"/>
            <a:ext cx="60848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Block Diagram</a:t>
            </a:r>
          </a:p>
        </p:txBody>
      </p:sp>
      <p:sp>
        <p:nvSpPr>
          <p:cNvPr id="2062" name="Rectangle 7"/>
          <p:cNvSpPr>
            <a:spLocks noChangeArrowheads="1"/>
          </p:cNvSpPr>
          <p:nvPr>
            <p:custDataLst>
              <p:tags r:id="rId12"/>
            </p:custDataLst>
          </p:nvPr>
        </p:nvSpPr>
        <p:spPr bwMode="auto">
          <a:xfrm>
            <a:off x="2438400" y="15741650"/>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System Overview</a:t>
            </a:r>
          </a:p>
        </p:txBody>
      </p:sp>
      <p:sp>
        <p:nvSpPr>
          <p:cNvPr id="2063" name="Rectangle 7"/>
          <p:cNvSpPr>
            <a:spLocks noChangeArrowheads="1"/>
          </p:cNvSpPr>
          <p:nvPr>
            <p:custDataLst>
              <p:tags r:id="rId13"/>
            </p:custDataLst>
          </p:nvPr>
        </p:nvSpPr>
        <p:spPr bwMode="auto">
          <a:xfrm>
            <a:off x="14478000" y="12627120"/>
            <a:ext cx="3534854" cy="12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Results</a:t>
            </a:r>
          </a:p>
        </p:txBody>
      </p:sp>
      <p:sp>
        <p:nvSpPr>
          <p:cNvPr id="2064" name="Rectangle 7"/>
          <p:cNvSpPr>
            <a:spLocks noChangeArrowheads="1"/>
          </p:cNvSpPr>
          <p:nvPr>
            <p:custDataLst>
              <p:tags r:id="rId14"/>
            </p:custDataLst>
          </p:nvPr>
        </p:nvSpPr>
        <p:spPr bwMode="auto">
          <a:xfrm>
            <a:off x="13371813" y="19475450"/>
            <a:ext cx="588879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Specifications</a:t>
            </a:r>
          </a:p>
        </p:txBody>
      </p:sp>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7010" y="960222"/>
            <a:ext cx="4041000" cy="2710097"/>
          </a:xfrm>
          <a:prstGeom prst="rect">
            <a:avLst/>
          </a:prstGeom>
        </p:spPr>
      </p:pic>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206815" y="946509"/>
            <a:ext cx="4004521" cy="2723810"/>
          </a:xfrm>
          <a:prstGeom prst="rect">
            <a:avLst/>
          </a:prstGeom>
        </p:spPr>
      </p:pic>
      <p:sp>
        <p:nvSpPr>
          <p:cNvPr id="5" name="TextBox 4"/>
          <p:cNvSpPr txBox="1"/>
          <p:nvPr/>
        </p:nvSpPr>
        <p:spPr>
          <a:xfrm>
            <a:off x="1071449" y="4913707"/>
            <a:ext cx="9890352" cy="5262979"/>
          </a:xfrm>
          <a:prstGeom prst="rect">
            <a:avLst/>
          </a:prstGeom>
          <a:noFill/>
        </p:spPr>
        <p:txBody>
          <a:bodyPr wrap="square" rtlCol="0">
            <a:spAutoFit/>
          </a:bodyPr>
          <a:lstStyle/>
          <a:p>
            <a:pPr algn="l"/>
            <a:r>
              <a:rPr lang="en-US" sz="2800" dirty="0"/>
              <a:t>LESS (Low-Cost 3-D Environment Sensing System) brings the convenient </a:t>
            </a:r>
            <a:r>
              <a:rPr lang="en-US" sz="2800" dirty="0" smtClean="0"/>
              <a:t>and affordable </a:t>
            </a:r>
            <a:r>
              <a:rPr lang="en-US" sz="2800" dirty="0"/>
              <a:t>Microsoft </a:t>
            </a:r>
            <a:r>
              <a:rPr lang="en-US" sz="2800" dirty="0" smtClean="0"/>
              <a:t>Kinect 360 </a:t>
            </a:r>
            <a:r>
              <a:rPr lang="en-US" sz="2800" dirty="0"/>
              <a:t>sensor from the living room to the </a:t>
            </a:r>
            <a:r>
              <a:rPr lang="en-US" sz="2800" dirty="0" smtClean="0"/>
              <a:t>backyard.  Many hobbyists </a:t>
            </a:r>
            <a:r>
              <a:rPr lang="en-US" sz="2800" dirty="0"/>
              <a:t>already use the Kinect sensor for </a:t>
            </a:r>
            <a:r>
              <a:rPr lang="en-US" sz="2800" dirty="0" smtClean="0"/>
              <a:t>their projects</a:t>
            </a:r>
            <a:r>
              <a:rPr lang="en-US" sz="2800" dirty="0"/>
              <a:t>, but they are limited to indoor use because of the sun's </a:t>
            </a:r>
            <a:r>
              <a:rPr lang="en-US" sz="2800" dirty="0" smtClean="0"/>
              <a:t>interference on the sensor.  Our </a:t>
            </a:r>
            <a:r>
              <a:rPr lang="en-US" sz="2800" dirty="0"/>
              <a:t>system design employs </a:t>
            </a:r>
            <a:r>
              <a:rPr lang="en-US" sz="2800" dirty="0" smtClean="0"/>
              <a:t>inexpensive optical filtration methods in </a:t>
            </a:r>
            <a:r>
              <a:rPr lang="en-US" sz="2800" dirty="0"/>
              <a:t>order to solve the problem of the sun on an </a:t>
            </a:r>
            <a:r>
              <a:rPr lang="en-US" sz="2800" dirty="0" smtClean="0"/>
              <a:t>off-the-shelf Kinect, while </a:t>
            </a:r>
            <a:r>
              <a:rPr lang="en-US" sz="2800" dirty="0"/>
              <a:t>keeping our costs low enough for a </a:t>
            </a:r>
            <a:r>
              <a:rPr lang="en-US" sz="2800" dirty="0" smtClean="0"/>
              <a:t>hobbyist. To </a:t>
            </a:r>
            <a:r>
              <a:rPr lang="en-US" sz="2800" dirty="0"/>
              <a:t>showcase the abilities of the LESS unit, we implemented outside obstacle </a:t>
            </a:r>
            <a:r>
              <a:rPr lang="en-US" sz="2800" dirty="0" smtClean="0"/>
              <a:t>detection </a:t>
            </a:r>
            <a:r>
              <a:rPr lang="en-US" sz="2800" dirty="0"/>
              <a:t>and avoidance for the Microwave Remote Sensing Lab's (MIRSL) rover.</a:t>
            </a:r>
          </a:p>
        </p:txBody>
      </p:sp>
      <p:pic>
        <p:nvPicPr>
          <p:cNvPr id="1034" name="Picture 10" descr="https://lh5.googleusercontent.com/NMFkbTrZ-lWk5vX1LwheEDe1yD24i8cFDdFOwVfwCppWUkCx_wkxP_9VjFXwwIUTlmOMtZ0YVr3fhPuqfEZZs6N1UuG4ckrLJcPtVoZ3gC1ovQBMhO8WPljTWJBRj2vlt6_4wdn3X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27680" y="15201445"/>
            <a:ext cx="85534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lh3.googleusercontent.com/MwHSaG636tVmgD9ozFoFkx-f62B-p1uHgjy2F0K_HNAN0mCG-OtdSVbcnYOMZWnenjUJV73RW1Guww-TpoaP4hhRioUOZte_H0wDD6nXaKJfrtTfhsF52bfml0sSOOLLdjJNtdNBf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7010" y="11801474"/>
            <a:ext cx="10114791" cy="33623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73915" y="16901861"/>
            <a:ext cx="9890352" cy="4401205"/>
          </a:xfrm>
          <a:prstGeom prst="rect">
            <a:avLst/>
          </a:prstGeom>
          <a:noFill/>
        </p:spPr>
        <p:txBody>
          <a:bodyPr wrap="square" rtlCol="0">
            <a:spAutoFit/>
          </a:bodyPr>
          <a:lstStyle/>
          <a:p>
            <a:pPr algn="l"/>
            <a:r>
              <a:rPr lang="en-US" sz="2800" dirty="0" smtClean="0"/>
              <a:t>The Kinect 360 operates by projecting and sensing a map of points on the environment within its field of view.</a:t>
            </a:r>
          </a:p>
          <a:p>
            <a:pPr algn="l"/>
            <a:r>
              <a:rPr lang="en-US" sz="2800" dirty="0" smtClean="0"/>
              <a:t>However it is limited to indoor use because its laser diode operates in the same area of the EM spectrum where the sun is close to its peak power emission.  The LESS solves this problem of interference by increasing the instantaneous power of the laser diode through a pulsing circuit and decreasing the amount of total power observed from the sun through a shutter and band pass filter.</a:t>
            </a:r>
          </a:p>
        </p:txBody>
      </p:sp>
      <p:pic>
        <p:nvPicPr>
          <p:cNvPr id="8" name="Picture 7"/>
          <p:cNvPicPr>
            <a:picLocks noChangeAspect="1"/>
          </p:cNvPicPr>
          <p:nvPr/>
        </p:nvPicPr>
        <p:blipFill>
          <a:blip r:embed="rId24"/>
          <a:stretch>
            <a:fillRect/>
          </a:stretch>
        </p:blipFill>
        <p:spPr>
          <a:xfrm>
            <a:off x="4439163" y="21372316"/>
            <a:ext cx="2995183" cy="1686866"/>
          </a:xfrm>
          <a:prstGeom prst="rect">
            <a:avLst/>
          </a:prstGeom>
        </p:spPr>
      </p:pic>
      <p:pic>
        <p:nvPicPr>
          <p:cNvPr id="10" name="Picture 9"/>
          <p:cNvPicPr>
            <a:picLocks noChangeAspect="1"/>
          </p:cNvPicPr>
          <p:nvPr/>
        </p:nvPicPr>
        <p:blipFill>
          <a:blip r:embed="rId25"/>
          <a:stretch>
            <a:fillRect/>
          </a:stretch>
        </p:blipFill>
        <p:spPr>
          <a:xfrm>
            <a:off x="8072218" y="21367750"/>
            <a:ext cx="2264173" cy="1691431"/>
          </a:xfrm>
          <a:prstGeom prst="rect">
            <a:avLst/>
          </a:prstGeom>
        </p:spPr>
      </p:pic>
      <p:sp>
        <p:nvSpPr>
          <p:cNvPr id="29" name="TextBox 28"/>
          <p:cNvSpPr txBox="1"/>
          <p:nvPr/>
        </p:nvSpPr>
        <p:spPr>
          <a:xfrm>
            <a:off x="1204938" y="24415750"/>
            <a:ext cx="9890352" cy="5693866"/>
          </a:xfrm>
          <a:prstGeom prst="rect">
            <a:avLst/>
          </a:prstGeom>
          <a:noFill/>
        </p:spPr>
        <p:txBody>
          <a:bodyPr wrap="square" rtlCol="0">
            <a:spAutoFit/>
          </a:bodyPr>
          <a:lstStyle/>
          <a:p>
            <a:pPr algn="l"/>
            <a:r>
              <a:rPr lang="en-US" sz="2800" dirty="0"/>
              <a:t>The rover system is comprised of two separate computers: one that drives the rover and one that steers.</a:t>
            </a:r>
          </a:p>
          <a:p>
            <a:pPr algn="l"/>
            <a:r>
              <a:rPr lang="en-US" sz="2800" dirty="0"/>
              <a:t>The computer that drives is proprietary to the company that made the rover and we are able to interface with it through well established drivers.</a:t>
            </a:r>
          </a:p>
          <a:p>
            <a:pPr algn="l"/>
            <a:r>
              <a:rPr lang="en-US" sz="2800" dirty="0"/>
              <a:t>The computer that steers the rover was (re)assembled by us and runs the popular </a:t>
            </a:r>
            <a:r>
              <a:rPr lang="en-US" sz="2800" dirty="0" smtClean="0"/>
              <a:t>Robot </a:t>
            </a:r>
            <a:r>
              <a:rPr lang="en-US" sz="2800" dirty="0"/>
              <a:t>O</a:t>
            </a:r>
            <a:r>
              <a:rPr lang="en-US" sz="2800" dirty="0" smtClean="0"/>
              <a:t>perating </a:t>
            </a:r>
            <a:r>
              <a:rPr lang="en-US" sz="2800" dirty="0"/>
              <a:t>S</a:t>
            </a:r>
            <a:r>
              <a:rPr lang="en-US" sz="2800" dirty="0" smtClean="0"/>
              <a:t>ystem </a:t>
            </a:r>
            <a:r>
              <a:rPr lang="en-US" sz="2800" dirty="0"/>
              <a:t>(ROS) such that we are in the position of a typical hobbyist.</a:t>
            </a:r>
          </a:p>
          <a:p>
            <a:pPr algn="l"/>
            <a:r>
              <a:rPr lang="en-US" sz="2800" dirty="0"/>
              <a:t>Once installed, we just had to configure the sensor within ROS and tune according to our modified Kinect</a:t>
            </a:r>
            <a:r>
              <a:rPr lang="en-US" sz="2800" dirty="0" smtClean="0"/>
              <a:t>.</a:t>
            </a:r>
          </a:p>
          <a:p>
            <a:pPr algn="l"/>
            <a:r>
              <a:rPr lang="en-US" sz="2800" dirty="0" smtClean="0"/>
              <a:t>Shown to the right are an example of the rover navigation software in action as well as our final sensor configuration on the rover’s tower.</a:t>
            </a:r>
            <a:endParaRPr lang="en-US" sz="2800" dirty="0"/>
          </a:p>
        </p:txBody>
      </p:sp>
      <p:sp>
        <p:nvSpPr>
          <p:cNvPr id="30" name="TextBox 29"/>
          <p:cNvSpPr txBox="1"/>
          <p:nvPr/>
        </p:nvSpPr>
        <p:spPr>
          <a:xfrm>
            <a:off x="1290646" y="23270246"/>
            <a:ext cx="2931432" cy="1015663"/>
          </a:xfrm>
          <a:prstGeom prst="rect">
            <a:avLst/>
          </a:prstGeom>
          <a:noFill/>
        </p:spPr>
        <p:txBody>
          <a:bodyPr wrap="square" rtlCol="0">
            <a:spAutoFit/>
          </a:bodyPr>
          <a:lstStyle/>
          <a:p>
            <a:pPr algn="l"/>
            <a:r>
              <a:rPr lang="en-US" sz="2000" dirty="0" smtClean="0"/>
              <a:t>Pulsing Circuit:</a:t>
            </a:r>
          </a:p>
          <a:p>
            <a:pPr algn="l"/>
            <a:r>
              <a:rPr lang="en-US" sz="2000" dirty="0" smtClean="0"/>
              <a:t>400 </a:t>
            </a:r>
            <a:r>
              <a:rPr lang="en-US" sz="2000" dirty="0" err="1" smtClean="0"/>
              <a:t>mW</a:t>
            </a:r>
            <a:r>
              <a:rPr lang="en-US" sz="2000" dirty="0" smtClean="0"/>
              <a:t> peak </a:t>
            </a:r>
          </a:p>
          <a:p>
            <a:pPr algn="l"/>
            <a:r>
              <a:rPr lang="en-US" sz="2000" dirty="0" smtClean="0"/>
              <a:t>at a 25% duty cycle</a:t>
            </a:r>
            <a:endParaRPr lang="en-US" sz="2000" dirty="0"/>
          </a:p>
        </p:txBody>
      </p:sp>
      <p:sp>
        <p:nvSpPr>
          <p:cNvPr id="31" name="TextBox 30"/>
          <p:cNvSpPr txBox="1"/>
          <p:nvPr/>
        </p:nvSpPr>
        <p:spPr>
          <a:xfrm>
            <a:off x="4386170" y="23298438"/>
            <a:ext cx="3457090" cy="707886"/>
          </a:xfrm>
          <a:prstGeom prst="rect">
            <a:avLst/>
          </a:prstGeom>
          <a:noFill/>
        </p:spPr>
        <p:txBody>
          <a:bodyPr wrap="square" rtlCol="0">
            <a:spAutoFit/>
          </a:bodyPr>
          <a:lstStyle/>
          <a:p>
            <a:pPr algn="l"/>
            <a:r>
              <a:rPr lang="en-US" sz="2000" dirty="0" err="1" smtClean="0"/>
              <a:t>Bandpass</a:t>
            </a:r>
            <a:r>
              <a:rPr lang="en-US" sz="2000" dirty="0" smtClean="0"/>
              <a:t> Filter:</a:t>
            </a:r>
          </a:p>
          <a:p>
            <a:pPr algn="l"/>
            <a:r>
              <a:rPr lang="en-US" sz="2000" dirty="0" smtClean="0"/>
              <a:t>+/- 2 nm</a:t>
            </a:r>
          </a:p>
        </p:txBody>
      </p:sp>
      <p:sp>
        <p:nvSpPr>
          <p:cNvPr id="32" name="TextBox 31"/>
          <p:cNvSpPr txBox="1"/>
          <p:nvPr/>
        </p:nvSpPr>
        <p:spPr>
          <a:xfrm>
            <a:off x="7985581" y="23289735"/>
            <a:ext cx="3457090" cy="707886"/>
          </a:xfrm>
          <a:prstGeom prst="rect">
            <a:avLst/>
          </a:prstGeom>
          <a:noFill/>
        </p:spPr>
        <p:txBody>
          <a:bodyPr wrap="square" rtlCol="0">
            <a:spAutoFit/>
          </a:bodyPr>
          <a:lstStyle/>
          <a:p>
            <a:pPr algn="l"/>
            <a:r>
              <a:rPr lang="en-US" sz="2000" dirty="0" smtClean="0"/>
              <a:t>Shutter:</a:t>
            </a:r>
          </a:p>
          <a:p>
            <a:pPr algn="l"/>
            <a:r>
              <a:rPr lang="en-US" sz="2000" dirty="0" smtClean="0"/>
              <a:t>IR Reflective Material</a:t>
            </a:r>
          </a:p>
        </p:txBody>
      </p:sp>
      <p:sp>
        <p:nvSpPr>
          <p:cNvPr id="33" name="Rectangle 10"/>
          <p:cNvSpPr>
            <a:spLocks noChangeArrowheads="1"/>
          </p:cNvSpPr>
          <p:nvPr>
            <p:custDataLst>
              <p:tags r:id="rId15"/>
            </p:custDataLst>
          </p:nvPr>
        </p:nvSpPr>
        <p:spPr bwMode="auto">
          <a:xfrm>
            <a:off x="10767924" y="3778048"/>
            <a:ext cx="10872876" cy="12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Operating In Direct Sunlight</a:t>
            </a:r>
            <a:endParaRPr lang="en-US" altLang="en-US" sz="6000" dirty="0">
              <a:solidFill>
                <a:srgbClr val="881C1C"/>
              </a:solidFill>
            </a:endParaRPr>
          </a:p>
        </p:txBody>
      </p:sp>
      <p:pic>
        <p:nvPicPr>
          <p:cNvPr id="35" name="Picture 15" descr="https://lh6.googleusercontent.com/JdYjRcoLT6erR5AOkEh_wCbeVSpNuF74LnYf8GnLkyJMczkLag5pmW_J_cF7MBafDOARsReNiFsRSyCyXwC24shiDfGdALaV4TofMvjhInvslI-5fZ5mAnKCkltXdhossKE58cHJ8A"/>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512857" y="8437544"/>
            <a:ext cx="4816794" cy="351382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1371036" y="13691007"/>
            <a:ext cx="9890352" cy="3108543"/>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smtClean="0"/>
              <a:t>The LESS has the ability to visualize objects outside in direct sunlight where the Kinect 360 cannot.</a:t>
            </a:r>
          </a:p>
          <a:p>
            <a:pPr marL="457200" indent="-457200" algn="l">
              <a:buFont typeface="Arial" panose="020B0604020202020204" pitchFamily="34" charset="0"/>
              <a:buChar char="•"/>
            </a:pPr>
            <a:r>
              <a:rPr lang="en-US" sz="2800" dirty="0" smtClean="0"/>
              <a:t>The ATRV-JR can successfully detect and avoid obstacles outside in direct sunlight</a:t>
            </a:r>
            <a:r>
              <a:rPr lang="en-US" sz="2800" dirty="0" smtClean="0"/>
              <a:t>.</a:t>
            </a:r>
          </a:p>
          <a:p>
            <a:pPr marL="457200" indent="-457200" algn="l">
              <a:buFont typeface="Arial" panose="020B0604020202020204" pitchFamily="34" charset="0"/>
              <a:buChar char="•"/>
            </a:pPr>
            <a:r>
              <a:rPr lang="en-US" sz="2800" dirty="0" smtClean="0"/>
              <a:t>Estimated retail cost of $300.</a:t>
            </a:r>
            <a:endParaRPr lang="en-US" sz="2800" dirty="0" smtClean="0"/>
          </a:p>
          <a:p>
            <a:pPr marL="457200" indent="-457200" algn="l">
              <a:buFont typeface="Arial" panose="020B0604020202020204" pitchFamily="34" charset="0"/>
              <a:buChar char="•"/>
            </a:pPr>
            <a:r>
              <a:rPr lang="en-US" sz="2800" dirty="0" smtClean="0"/>
              <a:t>Modifying the Kinect laser freezes </a:t>
            </a:r>
            <a:r>
              <a:rPr lang="en-US" sz="2800" dirty="0" err="1" smtClean="0"/>
              <a:t>OpenNi</a:t>
            </a:r>
            <a:r>
              <a:rPr lang="en-US" sz="2800" dirty="0" smtClean="0"/>
              <a:t> 3D generation software after a short period of time.</a:t>
            </a:r>
          </a:p>
        </p:txBody>
      </p:sp>
      <p:pic>
        <p:nvPicPr>
          <p:cNvPr id="15" name="Picture 14"/>
          <p:cNvPicPr>
            <a:picLocks noChangeAspect="1"/>
          </p:cNvPicPr>
          <p:nvPr/>
        </p:nvPicPr>
        <p:blipFill>
          <a:blip r:embed="rId27"/>
          <a:stretch>
            <a:fillRect/>
          </a:stretch>
        </p:blipFill>
        <p:spPr>
          <a:xfrm>
            <a:off x="11761855" y="16833405"/>
            <a:ext cx="4025929" cy="2749995"/>
          </a:xfrm>
          <a:prstGeom prst="rect">
            <a:avLst/>
          </a:prstGeom>
        </p:spPr>
      </p:pic>
      <p:pic>
        <p:nvPicPr>
          <p:cNvPr id="16" name="Picture 15"/>
          <p:cNvPicPr>
            <a:picLocks noChangeAspect="1"/>
          </p:cNvPicPr>
          <p:nvPr/>
        </p:nvPicPr>
        <p:blipFill>
          <a:blip r:embed="rId28"/>
          <a:stretch>
            <a:fillRect/>
          </a:stretch>
        </p:blipFill>
        <p:spPr>
          <a:xfrm>
            <a:off x="16249173" y="16852550"/>
            <a:ext cx="4720211" cy="2730850"/>
          </a:xfrm>
          <a:prstGeom prst="rect">
            <a:avLst/>
          </a:prstGeom>
        </p:spPr>
      </p:pic>
      <p:graphicFrame>
        <p:nvGraphicFramePr>
          <p:cNvPr id="46" name="Chart 45"/>
          <p:cNvGraphicFramePr>
            <a:graphicFrameLocks/>
          </p:cNvGraphicFramePr>
          <p:nvPr>
            <p:extLst>
              <p:ext uri="{D42A27DB-BD31-4B8C-83A1-F6EECF244321}">
                <p14:modId xmlns:p14="http://schemas.microsoft.com/office/powerpoint/2010/main" val="3126567040"/>
              </p:ext>
            </p:extLst>
          </p:nvPr>
        </p:nvGraphicFramePr>
        <p:xfrm>
          <a:off x="11421833" y="8486917"/>
          <a:ext cx="5114836" cy="3379538"/>
        </p:xfrm>
        <a:graphic>
          <a:graphicData uri="http://schemas.openxmlformats.org/drawingml/2006/chart">
            <c:chart xmlns:c="http://schemas.openxmlformats.org/drawingml/2006/chart" xmlns:r="http://schemas.openxmlformats.org/officeDocument/2006/relationships" r:id="rId29"/>
          </a:graphicData>
        </a:graphic>
      </p:graphicFrame>
      <p:sp>
        <p:nvSpPr>
          <p:cNvPr id="48" name="TextBox 47"/>
          <p:cNvSpPr txBox="1"/>
          <p:nvPr/>
        </p:nvSpPr>
        <p:spPr>
          <a:xfrm>
            <a:off x="11371036" y="4913707"/>
            <a:ext cx="9890352" cy="3539430"/>
          </a:xfrm>
          <a:prstGeom prst="rect">
            <a:avLst/>
          </a:prstGeom>
          <a:noFill/>
        </p:spPr>
        <p:txBody>
          <a:bodyPr wrap="square" rtlCol="0">
            <a:spAutoFit/>
          </a:bodyPr>
          <a:lstStyle/>
          <a:p>
            <a:pPr algn="l"/>
            <a:r>
              <a:rPr lang="en-US" sz="2800" dirty="0" smtClean="0"/>
              <a:t>The Kinect uses two approaches to overcome the interference of direct sunlight.</a:t>
            </a:r>
            <a:r>
              <a:rPr lang="en-US" sz="2800" dirty="0"/>
              <a:t> </a:t>
            </a:r>
          </a:p>
          <a:p>
            <a:pPr marL="457200" indent="-457200" algn="l">
              <a:buFont typeface="Arial" panose="020B0604020202020204" pitchFamily="34" charset="0"/>
              <a:buChar char="•"/>
            </a:pPr>
            <a:r>
              <a:rPr lang="en-US" sz="2800" dirty="0" smtClean="0"/>
              <a:t>By decreasing the spectrum of the sun with a </a:t>
            </a:r>
            <a:r>
              <a:rPr lang="en-US" sz="2800" dirty="0" err="1" smtClean="0"/>
              <a:t>bandpass</a:t>
            </a:r>
            <a:r>
              <a:rPr lang="en-US" sz="2800" dirty="0" smtClean="0"/>
              <a:t> filter, the total power of the sun observed by the camera is reduced</a:t>
            </a:r>
          </a:p>
          <a:p>
            <a:pPr marL="457200" indent="-457200" algn="l">
              <a:buFont typeface="Arial" panose="020B0604020202020204" pitchFamily="34" charset="0"/>
              <a:buChar char="•"/>
            </a:pPr>
            <a:r>
              <a:rPr lang="en-US" sz="2800" dirty="0" smtClean="0"/>
              <a:t>Then by increasing the instantaneous power of the laser diode it becomes stronger than the power of the sun in that part of the spectrum</a:t>
            </a:r>
          </a:p>
        </p:txBody>
      </p:sp>
      <p:sp>
        <p:nvSpPr>
          <p:cNvPr id="49" name="TextBox 48"/>
          <p:cNvSpPr txBox="1"/>
          <p:nvPr/>
        </p:nvSpPr>
        <p:spPr>
          <a:xfrm>
            <a:off x="11421833" y="11852128"/>
            <a:ext cx="4752323" cy="707886"/>
          </a:xfrm>
          <a:prstGeom prst="rect">
            <a:avLst/>
          </a:prstGeom>
          <a:noFill/>
        </p:spPr>
        <p:txBody>
          <a:bodyPr wrap="square" rtlCol="0">
            <a:spAutoFit/>
          </a:bodyPr>
          <a:lstStyle/>
          <a:p>
            <a:pPr algn="l"/>
            <a:r>
              <a:rPr lang="en-US" sz="2000" dirty="0" smtClean="0"/>
              <a:t>Observed power from the sun using varying </a:t>
            </a:r>
            <a:r>
              <a:rPr lang="en-US" sz="2000" dirty="0" err="1" smtClean="0"/>
              <a:t>bandpass</a:t>
            </a:r>
            <a:r>
              <a:rPr lang="en-US" sz="2000" dirty="0" smtClean="0"/>
              <a:t> </a:t>
            </a:r>
            <a:r>
              <a:rPr lang="en-US" sz="2000" dirty="0" smtClean="0"/>
              <a:t>filters</a:t>
            </a:r>
            <a:endParaRPr lang="en-US" sz="2000" dirty="0" smtClean="0"/>
          </a:p>
        </p:txBody>
      </p:sp>
      <p:sp>
        <p:nvSpPr>
          <p:cNvPr id="50" name="TextBox 49"/>
          <p:cNvSpPr txBox="1"/>
          <p:nvPr/>
        </p:nvSpPr>
        <p:spPr>
          <a:xfrm>
            <a:off x="16548220" y="11839574"/>
            <a:ext cx="4170947" cy="1015663"/>
          </a:xfrm>
          <a:prstGeom prst="rect">
            <a:avLst/>
          </a:prstGeom>
          <a:noFill/>
        </p:spPr>
        <p:txBody>
          <a:bodyPr wrap="square" rtlCol="0">
            <a:spAutoFit/>
          </a:bodyPr>
          <a:lstStyle/>
          <a:p>
            <a:pPr algn="l"/>
            <a:r>
              <a:rPr lang="en-US" sz="2000" dirty="0" smtClean="0"/>
              <a:t>Power of </a:t>
            </a:r>
            <a:r>
              <a:rPr lang="en-US" sz="2000" dirty="0" smtClean="0"/>
              <a:t>different lasers </a:t>
            </a:r>
            <a:r>
              <a:rPr lang="en-US" sz="2000" dirty="0" smtClean="0"/>
              <a:t>on the Kinect 360. The rightmost meets the conditions for outdoor </a:t>
            </a:r>
            <a:r>
              <a:rPr lang="en-US" sz="2000" dirty="0" smtClean="0"/>
              <a:t>use</a:t>
            </a:r>
            <a:endParaRPr lang="en-US" sz="2000" dirty="0" smtClean="0"/>
          </a:p>
        </p:txBody>
      </p:sp>
      <p:graphicFrame>
        <p:nvGraphicFramePr>
          <p:cNvPr id="42" name="Table 41"/>
          <p:cNvGraphicFramePr>
            <a:graphicFrameLocks noGrp="1"/>
          </p:cNvGraphicFramePr>
          <p:nvPr>
            <p:extLst>
              <p:ext uri="{D42A27DB-BD31-4B8C-83A1-F6EECF244321}">
                <p14:modId xmlns:p14="http://schemas.microsoft.com/office/powerpoint/2010/main" val="2152988884"/>
              </p:ext>
            </p:extLst>
          </p:nvPr>
        </p:nvGraphicFramePr>
        <p:xfrm>
          <a:off x="11616175" y="20572083"/>
          <a:ext cx="9642260" cy="2775180"/>
        </p:xfrm>
        <a:graphic>
          <a:graphicData uri="http://schemas.openxmlformats.org/drawingml/2006/table">
            <a:tbl>
              <a:tblPr firstRow="1" bandRow="1">
                <a:tableStyleId>{5C22544A-7EE6-4342-B048-85BDC9FD1C3A}</a:tableStyleId>
              </a:tblPr>
              <a:tblGrid>
                <a:gridCol w="2410565"/>
                <a:gridCol w="2410565"/>
                <a:gridCol w="2410565"/>
                <a:gridCol w="2410565"/>
              </a:tblGrid>
              <a:tr h="555036">
                <a:tc>
                  <a:txBody>
                    <a:bodyPr/>
                    <a:lstStyle/>
                    <a:p>
                      <a:r>
                        <a:rPr lang="en-US" sz="2800" dirty="0" smtClean="0"/>
                        <a:t>Field of View</a:t>
                      </a:r>
                      <a:endParaRPr lang="en-US" sz="2800" dirty="0"/>
                    </a:p>
                  </a:txBody>
                  <a:tcPr/>
                </a:tc>
                <a:tc>
                  <a:txBody>
                    <a:bodyPr/>
                    <a:lstStyle/>
                    <a:p>
                      <a:r>
                        <a:rPr lang="en-US" sz="2800" dirty="0" smtClean="0"/>
                        <a:t>Goal</a:t>
                      </a:r>
                      <a:endParaRPr lang="en-US" sz="2800" dirty="0"/>
                    </a:p>
                  </a:txBody>
                  <a:tcPr/>
                </a:tc>
                <a:tc>
                  <a:txBody>
                    <a:bodyPr/>
                    <a:lstStyle/>
                    <a:p>
                      <a:r>
                        <a:rPr lang="en-US" sz="2800" dirty="0" smtClean="0"/>
                        <a:t>Unmodified</a:t>
                      </a:r>
                      <a:endParaRPr lang="en-US" sz="2800" dirty="0"/>
                    </a:p>
                  </a:txBody>
                  <a:tcPr/>
                </a:tc>
                <a:tc>
                  <a:txBody>
                    <a:bodyPr/>
                    <a:lstStyle/>
                    <a:p>
                      <a:r>
                        <a:rPr lang="en-US" sz="2800" dirty="0" smtClean="0"/>
                        <a:t>Modified</a:t>
                      </a:r>
                      <a:endParaRPr lang="en-US" sz="2800" dirty="0"/>
                    </a:p>
                  </a:txBody>
                  <a:tcPr/>
                </a:tc>
              </a:tr>
              <a:tr h="555036">
                <a:tc>
                  <a:txBody>
                    <a:bodyPr/>
                    <a:lstStyle/>
                    <a:p>
                      <a:r>
                        <a:rPr lang="en-US" sz="2800" dirty="0" smtClean="0"/>
                        <a:t>Min</a:t>
                      </a:r>
                      <a:r>
                        <a:rPr lang="en-US" sz="2800" baseline="0" dirty="0" smtClean="0"/>
                        <a:t> Range</a:t>
                      </a:r>
                      <a:endParaRPr lang="en-US" sz="2800" dirty="0"/>
                    </a:p>
                  </a:txBody>
                  <a:tcPr/>
                </a:tc>
                <a:tc>
                  <a:txBody>
                    <a:bodyPr/>
                    <a:lstStyle/>
                    <a:p>
                      <a:r>
                        <a:rPr lang="en-US" sz="2800" dirty="0" smtClean="0"/>
                        <a:t>.55 m</a:t>
                      </a:r>
                      <a:endParaRPr lang="en-US" sz="2800" dirty="0"/>
                    </a:p>
                  </a:txBody>
                  <a:tcPr/>
                </a:tc>
                <a:tc>
                  <a:txBody>
                    <a:bodyPr/>
                    <a:lstStyle/>
                    <a:p>
                      <a:r>
                        <a:rPr lang="en-US" sz="2800" dirty="0" smtClean="0"/>
                        <a:t>.47 m</a:t>
                      </a:r>
                      <a:endParaRPr lang="en-US" sz="2800" dirty="0"/>
                    </a:p>
                  </a:txBody>
                  <a:tcPr/>
                </a:tc>
                <a:tc>
                  <a:txBody>
                    <a:bodyPr/>
                    <a:lstStyle/>
                    <a:p>
                      <a:r>
                        <a:rPr lang="en-US" sz="2800" dirty="0" smtClean="0"/>
                        <a:t>.52 m</a:t>
                      </a:r>
                      <a:endParaRPr lang="en-US" sz="2800" dirty="0"/>
                    </a:p>
                  </a:txBody>
                  <a:tcPr/>
                </a:tc>
              </a:tr>
              <a:tr h="555036">
                <a:tc>
                  <a:txBody>
                    <a:bodyPr/>
                    <a:lstStyle/>
                    <a:p>
                      <a:r>
                        <a:rPr lang="en-US" sz="2800" dirty="0" smtClean="0"/>
                        <a:t>Max</a:t>
                      </a:r>
                      <a:r>
                        <a:rPr lang="en-US" sz="2800" baseline="0" dirty="0" smtClean="0"/>
                        <a:t> Range</a:t>
                      </a:r>
                      <a:endParaRPr lang="en-US" sz="2800" dirty="0"/>
                    </a:p>
                  </a:txBody>
                  <a:tcPr/>
                </a:tc>
                <a:tc>
                  <a:txBody>
                    <a:bodyPr/>
                    <a:lstStyle/>
                    <a:p>
                      <a:r>
                        <a:rPr lang="en-US" sz="2800" dirty="0" smtClean="0"/>
                        <a:t>2.5 m</a:t>
                      </a:r>
                      <a:endParaRPr lang="en-US" sz="2800" dirty="0"/>
                    </a:p>
                  </a:txBody>
                  <a:tcPr/>
                </a:tc>
                <a:tc>
                  <a:txBody>
                    <a:bodyPr/>
                    <a:lstStyle/>
                    <a:p>
                      <a:r>
                        <a:rPr lang="en-US" sz="2800" dirty="0" smtClean="0"/>
                        <a:t>4 m</a:t>
                      </a:r>
                      <a:endParaRPr lang="en-US" sz="2800" dirty="0"/>
                    </a:p>
                  </a:txBody>
                  <a:tcPr/>
                </a:tc>
                <a:tc>
                  <a:txBody>
                    <a:bodyPr/>
                    <a:lstStyle/>
                    <a:p>
                      <a:r>
                        <a:rPr lang="en-US" sz="2800" dirty="0" smtClean="0"/>
                        <a:t>3 m</a:t>
                      </a:r>
                      <a:endParaRPr lang="en-US" sz="2800" dirty="0"/>
                    </a:p>
                  </a:txBody>
                  <a:tcPr/>
                </a:tc>
              </a:tr>
              <a:tr h="555036">
                <a:tc>
                  <a:txBody>
                    <a:bodyPr/>
                    <a:lstStyle/>
                    <a:p>
                      <a:r>
                        <a:rPr lang="en-US" sz="2800" dirty="0" smtClean="0"/>
                        <a:t>Height</a:t>
                      </a:r>
                      <a:endParaRPr lang="en-US" sz="2800" dirty="0"/>
                    </a:p>
                  </a:txBody>
                  <a:tcPr/>
                </a:tc>
                <a:tc>
                  <a:txBody>
                    <a:bodyPr/>
                    <a:lstStyle/>
                    <a:p>
                      <a:r>
                        <a:rPr lang="en-US" sz="2800" dirty="0" smtClean="0"/>
                        <a:t>1.07 m</a:t>
                      </a:r>
                      <a:endParaRPr lang="en-US" sz="2800" dirty="0"/>
                    </a:p>
                  </a:txBody>
                  <a:tcPr/>
                </a:tc>
                <a:tc>
                  <a:txBody>
                    <a:bodyPr/>
                    <a:lstStyle/>
                    <a:p>
                      <a:r>
                        <a:rPr lang="en-US" sz="2800" dirty="0" smtClean="0"/>
                        <a:t>.87 m</a:t>
                      </a:r>
                      <a:endParaRPr lang="en-US" sz="2800" dirty="0"/>
                    </a:p>
                  </a:txBody>
                  <a:tcPr/>
                </a:tc>
                <a:tc>
                  <a:txBody>
                    <a:bodyPr/>
                    <a:lstStyle/>
                    <a:p>
                      <a:r>
                        <a:rPr lang="en-US" sz="2800" dirty="0" smtClean="0"/>
                        <a:t>.84 m</a:t>
                      </a:r>
                      <a:endParaRPr lang="en-US" sz="2800" dirty="0"/>
                    </a:p>
                  </a:txBody>
                  <a:tcPr/>
                </a:tc>
              </a:tr>
              <a:tr h="555036">
                <a:tc>
                  <a:txBody>
                    <a:bodyPr/>
                    <a:lstStyle/>
                    <a:p>
                      <a:r>
                        <a:rPr lang="en-US" sz="2800" dirty="0" smtClean="0"/>
                        <a:t>Width</a:t>
                      </a:r>
                      <a:endParaRPr lang="en-US" sz="2800" dirty="0"/>
                    </a:p>
                  </a:txBody>
                  <a:tcPr/>
                </a:tc>
                <a:tc>
                  <a:txBody>
                    <a:bodyPr/>
                    <a:lstStyle/>
                    <a:p>
                      <a:r>
                        <a:rPr lang="en-US" sz="2800" dirty="0" smtClean="0"/>
                        <a:t>.65 m</a:t>
                      </a:r>
                      <a:endParaRPr lang="en-US" sz="2800" dirty="0"/>
                    </a:p>
                  </a:txBody>
                  <a:tcPr/>
                </a:tc>
                <a:tc>
                  <a:txBody>
                    <a:bodyPr/>
                    <a:lstStyle/>
                    <a:p>
                      <a:r>
                        <a:rPr lang="en-US" sz="2800" dirty="0" smtClean="0"/>
                        <a:t>1.31 m</a:t>
                      </a:r>
                      <a:endParaRPr lang="en-US" sz="2800" dirty="0"/>
                    </a:p>
                  </a:txBody>
                  <a:tcPr/>
                </a:tc>
                <a:tc>
                  <a:txBody>
                    <a:bodyPr/>
                    <a:lstStyle/>
                    <a:p>
                      <a:r>
                        <a:rPr lang="en-US" sz="2800" dirty="0" smtClean="0"/>
                        <a:t>.8 m</a:t>
                      </a:r>
                      <a:endParaRPr lang="en-US" sz="2800" dirty="0"/>
                    </a:p>
                  </a:txBody>
                  <a:tcPr/>
                </a:tc>
              </a:tr>
            </a:tbl>
          </a:graphicData>
        </a:graphic>
      </p:graphicFrame>
      <p:sp>
        <p:nvSpPr>
          <p:cNvPr id="43" name="TextBox 42"/>
          <p:cNvSpPr txBox="1"/>
          <p:nvPr/>
        </p:nvSpPr>
        <p:spPr>
          <a:xfrm>
            <a:off x="11603044" y="23345492"/>
            <a:ext cx="9890352" cy="954107"/>
          </a:xfrm>
          <a:prstGeom prst="rect">
            <a:avLst/>
          </a:prstGeom>
          <a:noFill/>
        </p:spPr>
        <p:txBody>
          <a:bodyPr wrap="square" rtlCol="0">
            <a:spAutoFit/>
          </a:bodyPr>
          <a:lstStyle/>
          <a:p>
            <a:pPr algn="l"/>
            <a:r>
              <a:rPr lang="en-US" sz="2800" dirty="0" smtClean="0"/>
              <a:t>Our system is designed to run off of a 12 V 35 Ah car battery with tolerance for ~+/- 2 </a:t>
            </a:r>
            <a:r>
              <a:rPr lang="en-US" sz="2800" dirty="0" smtClean="0"/>
              <a:t>V</a:t>
            </a:r>
            <a:endParaRPr lang="en-US" sz="2800" dirty="0"/>
          </a:p>
        </p:txBody>
      </p:sp>
      <p:sp>
        <p:nvSpPr>
          <p:cNvPr id="44" name="Rectangle 7"/>
          <p:cNvSpPr>
            <a:spLocks noChangeArrowheads="1"/>
          </p:cNvSpPr>
          <p:nvPr>
            <p:custDataLst>
              <p:tags r:id="rId16"/>
            </p:custDataLst>
          </p:nvPr>
        </p:nvSpPr>
        <p:spPr bwMode="auto">
          <a:xfrm>
            <a:off x="12324874" y="27563032"/>
            <a:ext cx="7848600"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smtClean="0">
                <a:solidFill>
                  <a:srgbClr val="881C1C"/>
                </a:solidFill>
              </a:rPr>
              <a:t>Acknowledgements</a:t>
            </a:r>
            <a:endParaRPr lang="en-US" altLang="en-US" sz="4800" dirty="0">
              <a:solidFill>
                <a:srgbClr val="881C1C"/>
              </a:solidFill>
            </a:endParaRPr>
          </a:p>
        </p:txBody>
      </p:sp>
      <p:sp>
        <p:nvSpPr>
          <p:cNvPr id="45" name="Rectangle 44"/>
          <p:cNvSpPr/>
          <p:nvPr/>
        </p:nvSpPr>
        <p:spPr>
          <a:xfrm>
            <a:off x="11231816" y="28380167"/>
            <a:ext cx="10007054" cy="1938992"/>
          </a:xfrm>
          <a:prstGeom prst="rect">
            <a:avLst/>
          </a:prstGeom>
        </p:spPr>
        <p:txBody>
          <a:bodyPr wrap="square">
            <a:spAutoFit/>
          </a:bodyPr>
          <a:lstStyle/>
          <a:p>
            <a:pPr>
              <a:spcBef>
                <a:spcPts val="600"/>
              </a:spcBef>
              <a:spcAft>
                <a:spcPts val="0"/>
              </a:spcAft>
            </a:pPr>
            <a:r>
              <a:rPr lang="en-US" sz="2400" dirty="0" smtClean="0">
                <a:solidFill>
                  <a:srgbClr val="000000"/>
                </a:solidFill>
                <a:latin typeface="Georgia" panose="02040502050405020303" pitchFamily="18" charset="0"/>
              </a:rPr>
              <a:t> We would like to </a:t>
            </a:r>
            <a:r>
              <a:rPr lang="en-US" sz="2400" dirty="0">
                <a:solidFill>
                  <a:srgbClr val="000000"/>
                </a:solidFill>
                <a:latin typeface="Georgia" panose="02040502050405020303" pitchFamily="18" charset="0"/>
              </a:rPr>
              <a:t>thank MIRSL, SDP14 Team </a:t>
            </a:r>
            <a:r>
              <a:rPr lang="en-US" sz="2400" dirty="0" smtClean="0">
                <a:solidFill>
                  <a:srgbClr val="000000"/>
                </a:solidFill>
                <a:latin typeface="Georgia" panose="02040502050405020303" pitchFamily="18" charset="0"/>
              </a:rPr>
              <a:t>AIR, </a:t>
            </a:r>
            <a:r>
              <a:rPr lang="en-US" sz="2400" dirty="0" err="1" smtClean="0">
                <a:solidFill>
                  <a:srgbClr val="000000"/>
                </a:solidFill>
                <a:latin typeface="Georgia" panose="02040502050405020303" pitchFamily="18" charset="0"/>
              </a:rPr>
              <a:t>Keval</a:t>
            </a:r>
            <a:r>
              <a:rPr lang="en-US" sz="2400" dirty="0" smtClean="0">
                <a:solidFill>
                  <a:srgbClr val="000000"/>
                </a:solidFill>
                <a:latin typeface="Georgia" panose="02040502050405020303" pitchFamily="18" charset="0"/>
              </a:rPr>
              <a:t> Patel, and Fran Caron.  We would like to also thank Professors Jun Yan, William Leonard, Christopher </a:t>
            </a:r>
            <a:r>
              <a:rPr lang="en-US" sz="2400" dirty="0" err="1" smtClean="0">
                <a:solidFill>
                  <a:srgbClr val="000000"/>
                </a:solidFill>
                <a:latin typeface="Georgia" panose="02040502050405020303" pitchFamily="18" charset="0"/>
              </a:rPr>
              <a:t>Salthouse</a:t>
            </a:r>
            <a:r>
              <a:rPr lang="en-US" sz="2400" dirty="0" smtClean="0">
                <a:solidFill>
                  <a:srgbClr val="000000"/>
                </a:solidFill>
                <a:latin typeface="Georgia" panose="02040502050405020303" pitchFamily="18" charset="0"/>
              </a:rPr>
              <a:t>, Robert Jackson and Christopher </a:t>
            </a:r>
            <a:r>
              <a:rPr lang="en-US" sz="2400" dirty="0" err="1" smtClean="0">
                <a:solidFill>
                  <a:srgbClr val="000000"/>
                </a:solidFill>
                <a:latin typeface="Georgia" panose="02040502050405020303" pitchFamily="18" charset="0"/>
              </a:rPr>
              <a:t>Hollot</a:t>
            </a:r>
            <a:r>
              <a:rPr lang="en-US" sz="2400" dirty="0" smtClean="0">
                <a:solidFill>
                  <a:srgbClr val="000000"/>
                </a:solidFill>
                <a:latin typeface="Georgia" panose="02040502050405020303" pitchFamily="18" charset="0"/>
              </a:rPr>
              <a:t>. Most of all, we would like to thank our fearless advisor Professor Mario </a:t>
            </a:r>
            <a:r>
              <a:rPr lang="en-US" sz="2400" dirty="0" err="1" smtClean="0">
                <a:solidFill>
                  <a:srgbClr val="000000"/>
                </a:solidFill>
                <a:latin typeface="Georgia" panose="02040502050405020303" pitchFamily="18" charset="0"/>
              </a:rPr>
              <a:t>Parente</a:t>
            </a:r>
            <a:r>
              <a:rPr lang="en-US" sz="2400" dirty="0" smtClean="0">
                <a:solidFill>
                  <a:srgbClr val="000000"/>
                </a:solidFill>
                <a:latin typeface="Georgia" panose="02040502050405020303" pitchFamily="18" charset="0"/>
              </a:rPr>
              <a:t>.</a:t>
            </a:r>
            <a:endParaRPr lang="en-US" sz="2400" dirty="0">
              <a:solidFill>
                <a:srgbClr val="000000"/>
              </a:solidFill>
              <a:latin typeface="Georgia" panose="02040502050405020303" pitchFamily="18" charset="0"/>
            </a:endParaRPr>
          </a:p>
        </p:txBody>
      </p:sp>
      <p:pic>
        <p:nvPicPr>
          <p:cNvPr id="47" name="Picture 4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003179" y="24463111"/>
            <a:ext cx="2158184" cy="3143201"/>
          </a:xfrm>
          <a:prstGeom prst="rect">
            <a:avLst/>
          </a:prstGeom>
        </p:spPr>
      </p:pic>
      <p:pic>
        <p:nvPicPr>
          <p:cNvPr id="51" name="Picture 5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2021142" y="24408328"/>
            <a:ext cx="4054564" cy="3159895"/>
          </a:xfrm>
          <a:prstGeom prst="rect">
            <a:avLst/>
          </a:prstGeom>
        </p:spPr>
      </p:pic>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290646" y="21372317"/>
            <a:ext cx="2214554" cy="1660916"/>
          </a:xfrm>
          <a:prstGeom prst="rect">
            <a:avLst/>
          </a:prstGeom>
        </p:spPr>
      </p:pic>
      <p:pic>
        <p:nvPicPr>
          <p:cNvPr id="1026" name="Picture 2" descr="https://lh3.googleusercontent.com/JNof3ffygPm9c0xOWcaherclgycbn3sk6bvJcuhY6D6gBqE_NISKOkp1RnO6As6mATm0WJTO2k7A-FK35kx81D5hjojA9SbOEP49LYZBXa5cS0DRQoZAjQpa66ZYQqONKfpvIGD3GA"/>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925800" y="1839686"/>
            <a:ext cx="1281016" cy="1830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1277600" y="457200"/>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2" name="Rectangle 1"/>
          <p:cNvSpPr/>
          <p:nvPr/>
        </p:nvSpPr>
        <p:spPr bwMode="auto">
          <a:xfrm>
            <a:off x="380023" y="609600"/>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3076" name="Rectangle 7"/>
          <p:cNvSpPr>
            <a:spLocks noChangeArrowheads="1"/>
          </p:cNvSpPr>
          <p:nvPr>
            <p:custDataLst>
              <p:tags r:id="rId1"/>
            </p:custDataLst>
          </p:nvPr>
        </p:nvSpPr>
        <p:spPr bwMode="auto">
          <a:xfrm>
            <a:off x="1676400" y="27051000"/>
            <a:ext cx="70723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Cost</a:t>
            </a:r>
          </a:p>
        </p:txBody>
      </p:sp>
      <p:sp>
        <p:nvSpPr>
          <p:cNvPr id="3077" name="Rectangle 7"/>
          <p:cNvSpPr>
            <a:spLocks noChangeArrowheads="1"/>
          </p:cNvSpPr>
          <p:nvPr>
            <p:custDataLst>
              <p:tags r:id="rId2"/>
            </p:custDataLst>
          </p:nvPr>
        </p:nvSpPr>
        <p:spPr bwMode="auto">
          <a:xfrm>
            <a:off x="457200" y="457200"/>
            <a:ext cx="10058400" cy="217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Kinect 360 Environment Generation</a:t>
            </a:r>
            <a:endParaRPr lang="en-US" altLang="en-US" sz="6000" dirty="0">
              <a:solidFill>
                <a:srgbClr val="881C1C"/>
              </a:solidFill>
            </a:endParaRPr>
          </a:p>
        </p:txBody>
      </p:sp>
      <p:sp>
        <p:nvSpPr>
          <p:cNvPr id="3078" name="Rectangle 7"/>
          <p:cNvSpPr>
            <a:spLocks noChangeArrowheads="1"/>
          </p:cNvSpPr>
          <p:nvPr>
            <p:custDataLst>
              <p:tags r:id="rId3"/>
            </p:custDataLst>
          </p:nvPr>
        </p:nvSpPr>
        <p:spPr bwMode="auto">
          <a:xfrm>
            <a:off x="12877800" y="10134600"/>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Rover Hardware</a:t>
            </a:r>
            <a:endParaRPr lang="en-US" altLang="en-US" sz="6000" dirty="0">
              <a:solidFill>
                <a:srgbClr val="881C1C"/>
              </a:solidFill>
            </a:endParaRPr>
          </a:p>
        </p:txBody>
      </p:sp>
      <p:sp>
        <p:nvSpPr>
          <p:cNvPr id="7" name="TextBox 6"/>
          <p:cNvSpPr txBox="1"/>
          <p:nvPr/>
        </p:nvSpPr>
        <p:spPr>
          <a:xfrm>
            <a:off x="11536188" y="16553795"/>
            <a:ext cx="9757124" cy="4401205"/>
          </a:xfrm>
          <a:prstGeom prst="rect">
            <a:avLst/>
          </a:prstGeom>
          <a:noFill/>
        </p:spPr>
        <p:txBody>
          <a:bodyPr wrap="square" rtlCol="0">
            <a:spAutoFit/>
          </a:bodyPr>
          <a:lstStyle/>
          <a:p>
            <a:pPr marL="457200" indent="-457200" algn="l">
              <a:buFont typeface="Wingdings" panose="05000000000000000000" pitchFamily="2" charset="2"/>
              <a:buChar char="§"/>
            </a:pPr>
            <a:r>
              <a:rPr lang="en-US" sz="2800" dirty="0" smtClean="0"/>
              <a:t>Proprietary Rover computer runs </a:t>
            </a:r>
            <a:r>
              <a:rPr lang="en-US" sz="2800" dirty="0" err="1" smtClean="0"/>
              <a:t>RFlex</a:t>
            </a:r>
            <a:r>
              <a:rPr lang="en-US" sz="2800" dirty="0" smtClean="0"/>
              <a:t> software to control all of the proprietary rover hardware.</a:t>
            </a:r>
          </a:p>
          <a:p>
            <a:pPr marL="457200" indent="-457200" algn="l">
              <a:buFont typeface="Wingdings" panose="05000000000000000000" pitchFamily="2" charset="2"/>
              <a:buChar char="§"/>
            </a:pPr>
            <a:r>
              <a:rPr lang="en-US" sz="2800" dirty="0" smtClean="0"/>
              <a:t>Our assembled computer runs the robot operating system (ROS) with </a:t>
            </a:r>
            <a:r>
              <a:rPr lang="en-US" sz="2800" dirty="0" err="1" smtClean="0"/>
              <a:t>RFlex</a:t>
            </a:r>
            <a:r>
              <a:rPr lang="en-US" sz="2800" dirty="0" smtClean="0"/>
              <a:t> drivers.</a:t>
            </a:r>
          </a:p>
          <a:p>
            <a:pPr marL="457200" indent="-457200" algn="l">
              <a:buFont typeface="Wingdings" panose="05000000000000000000" pitchFamily="2" charset="2"/>
              <a:buChar char="§"/>
            </a:pPr>
            <a:r>
              <a:rPr lang="en-US" sz="2800" dirty="0" smtClean="0"/>
              <a:t>ROS modules control all of the non-proprietary hardware</a:t>
            </a:r>
          </a:p>
          <a:p>
            <a:pPr algn="l"/>
            <a:endParaRPr lang="en-US" sz="2800" dirty="0" smtClean="0"/>
          </a:p>
          <a:p>
            <a:pPr algn="l"/>
            <a:r>
              <a:rPr lang="en-US" sz="2800" dirty="0" smtClean="0"/>
              <a:t>Due to old hardware, we had to completely rebuild the ROS computer from spare parts and also replace the car batteries that power the rover.</a:t>
            </a:r>
            <a:endParaRPr lang="en-US" sz="2800" dirty="0"/>
          </a:p>
        </p:txBody>
      </p:sp>
      <p:sp>
        <p:nvSpPr>
          <p:cNvPr id="3079" name="Rectangle 8"/>
          <p:cNvSpPr>
            <a:spLocks noChangeArrowheads="1"/>
          </p:cNvSpPr>
          <p:nvPr>
            <p:custDataLst>
              <p:tags r:id="rId4"/>
            </p:custDataLst>
          </p:nvPr>
        </p:nvSpPr>
        <p:spPr bwMode="auto">
          <a:xfrm>
            <a:off x="1950243" y="10896600"/>
            <a:ext cx="707231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Optic Control</a:t>
            </a:r>
            <a:endParaRPr lang="en-US" altLang="en-US" sz="6000" dirty="0">
              <a:solidFill>
                <a:srgbClr val="881C1C"/>
              </a:solidFill>
            </a:endParaRPr>
          </a:p>
        </p:txBody>
      </p:sp>
      <p:sp>
        <p:nvSpPr>
          <p:cNvPr id="3080" name="Rectangle 9"/>
          <p:cNvSpPr>
            <a:spLocks noChangeArrowheads="1"/>
          </p:cNvSpPr>
          <p:nvPr>
            <p:custDataLst>
              <p:tags r:id="rId5"/>
            </p:custDataLst>
          </p:nvPr>
        </p:nvSpPr>
        <p:spPr bwMode="auto">
          <a:xfrm>
            <a:off x="12877800" y="20717761"/>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Rover Software</a:t>
            </a:r>
            <a:endParaRPr lang="en-US" altLang="en-US" sz="6000" dirty="0">
              <a:solidFill>
                <a:srgbClr val="881C1C"/>
              </a:solidFill>
            </a:endParaRPr>
          </a:p>
        </p:txBody>
      </p:sp>
      <p:sp>
        <p:nvSpPr>
          <p:cNvPr id="3083" name="Rectangle 7"/>
          <p:cNvSpPr>
            <a:spLocks noChangeArrowheads="1"/>
          </p:cNvSpPr>
          <p:nvPr>
            <p:custDataLst>
              <p:tags r:id="rId6"/>
            </p:custDataLst>
          </p:nvPr>
        </p:nvSpPr>
        <p:spPr bwMode="auto">
          <a:xfrm>
            <a:off x="545172" y="27979286"/>
            <a:ext cx="46259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000" dirty="0"/>
              <a:t>Development</a:t>
            </a:r>
          </a:p>
        </p:txBody>
      </p:sp>
      <p:sp>
        <p:nvSpPr>
          <p:cNvPr id="3084" name="Rectangle 7"/>
          <p:cNvSpPr>
            <a:spLocks noChangeArrowheads="1"/>
          </p:cNvSpPr>
          <p:nvPr>
            <p:custDataLst>
              <p:tags r:id="rId7"/>
            </p:custDataLst>
          </p:nvPr>
        </p:nvSpPr>
        <p:spPr bwMode="auto">
          <a:xfrm>
            <a:off x="4625145" y="27960236"/>
            <a:ext cx="6485027" cy="94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000" dirty="0" smtClean="0"/>
              <a:t>Production</a:t>
            </a:r>
            <a:endParaRPr lang="en-US" altLang="en-US" sz="4000" dirty="0"/>
          </a:p>
        </p:txBody>
      </p:sp>
      <p:pic>
        <p:nvPicPr>
          <p:cNvPr id="4" name="Picture 3"/>
          <p:cNvPicPr>
            <a:picLocks noChangeAspect="1"/>
          </p:cNvPicPr>
          <p:nvPr/>
        </p:nvPicPr>
        <p:blipFill rotWithShape="1">
          <a:blip r:embed="rId10">
            <a:extLst>
              <a:ext uri="{28A0092B-C50C-407E-A947-70E740481C1C}">
                <a14:useLocalDpi xmlns:a14="http://schemas.microsoft.com/office/drawing/2010/main" val="0"/>
              </a:ext>
            </a:extLst>
          </a:blip>
          <a:srcRect l="1579" r="-497"/>
          <a:stretch/>
        </p:blipFill>
        <p:spPr>
          <a:xfrm>
            <a:off x="11822723" y="11312628"/>
            <a:ext cx="8961120" cy="5226447"/>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42376" y="21845173"/>
            <a:ext cx="9544748" cy="4814027"/>
          </a:xfrm>
          <a:prstGeom prst="rect">
            <a:avLst/>
          </a:prstGeom>
        </p:spPr>
      </p:pic>
      <p:sp>
        <p:nvSpPr>
          <p:cNvPr id="8" name="TextBox 7"/>
          <p:cNvSpPr txBox="1"/>
          <p:nvPr/>
        </p:nvSpPr>
        <p:spPr>
          <a:xfrm>
            <a:off x="11606529" y="26729538"/>
            <a:ext cx="9616442" cy="5693866"/>
          </a:xfrm>
          <a:prstGeom prst="rect">
            <a:avLst/>
          </a:prstGeom>
          <a:noFill/>
        </p:spPr>
        <p:txBody>
          <a:bodyPr wrap="square" rtlCol="0">
            <a:spAutoFit/>
          </a:bodyPr>
          <a:lstStyle/>
          <a:p>
            <a:pPr marL="457200" indent="-457200" algn="l">
              <a:buFont typeface="Wingdings" panose="05000000000000000000" pitchFamily="2" charset="2"/>
              <a:buChar char="§"/>
            </a:pPr>
            <a:r>
              <a:rPr lang="en-US" sz="2800" dirty="0" smtClean="0"/>
              <a:t>A collection of ROS modules known as the Navigation Stack controls the entire system of sensors and actuators</a:t>
            </a:r>
          </a:p>
          <a:p>
            <a:pPr marL="457200" indent="-457200" algn="l">
              <a:buFont typeface="Wingdings" panose="05000000000000000000" pitchFamily="2" charset="2"/>
              <a:buChar char="§"/>
            </a:pPr>
            <a:r>
              <a:rPr lang="en-US" sz="2800" dirty="0" smtClean="0"/>
              <a:t>Sensors include </a:t>
            </a:r>
            <a:r>
              <a:rPr lang="en-US" sz="2800" dirty="0" err="1" smtClean="0"/>
              <a:t>RFlex</a:t>
            </a:r>
            <a:r>
              <a:rPr lang="en-US" sz="2800" dirty="0" smtClean="0"/>
              <a:t> driver that feeds out </a:t>
            </a:r>
            <a:r>
              <a:rPr lang="en-US" sz="2800" dirty="0" err="1" smtClean="0"/>
              <a:t>odometry</a:t>
            </a:r>
            <a:r>
              <a:rPr lang="en-US" sz="2800" dirty="0" smtClean="0"/>
              <a:t> info, the </a:t>
            </a:r>
            <a:r>
              <a:rPr lang="en-US" sz="2800" dirty="0" err="1" smtClean="0"/>
              <a:t>OpenNi</a:t>
            </a:r>
            <a:r>
              <a:rPr lang="en-US" sz="2800" dirty="0" smtClean="0"/>
              <a:t> package that reads the Kinect data, and the ROS Sensor that sends GPS information from an Android phone.</a:t>
            </a:r>
          </a:p>
          <a:p>
            <a:pPr marL="457200" indent="-457200" algn="l">
              <a:buFont typeface="Wingdings" panose="05000000000000000000" pitchFamily="2" charset="2"/>
              <a:buChar char="§"/>
            </a:pPr>
            <a:r>
              <a:rPr lang="en-US" sz="2800" dirty="0" smtClean="0"/>
              <a:t>The only actuators are the motors that drive the rover which are controlled through the </a:t>
            </a:r>
            <a:r>
              <a:rPr lang="en-US" sz="2800" dirty="0" err="1" smtClean="0"/>
              <a:t>RFlex</a:t>
            </a:r>
            <a:r>
              <a:rPr lang="en-US" sz="2800" dirty="0" smtClean="0"/>
              <a:t> driver.</a:t>
            </a:r>
          </a:p>
          <a:p>
            <a:pPr marL="457200" indent="-457200" algn="l">
              <a:buFont typeface="Wingdings" panose="05000000000000000000" pitchFamily="2" charset="2"/>
              <a:buChar char="§"/>
            </a:pPr>
            <a:r>
              <a:rPr lang="en-US" sz="2800" dirty="0" smtClean="0"/>
              <a:t>The </a:t>
            </a:r>
            <a:r>
              <a:rPr lang="en-US" sz="2800" dirty="0"/>
              <a:t>Navigation Stack is capable of </a:t>
            </a:r>
            <a:r>
              <a:rPr lang="en-US" sz="2800" dirty="0" smtClean="0"/>
              <a:t> accepting </a:t>
            </a:r>
            <a:r>
              <a:rPr lang="en-US" sz="2800" dirty="0"/>
              <a:t>GPS coordinates or keyboard </a:t>
            </a:r>
            <a:r>
              <a:rPr lang="en-US" sz="2800" dirty="0" smtClean="0"/>
              <a:t>commands.</a:t>
            </a:r>
          </a:p>
          <a:p>
            <a:pPr marL="457200" indent="-457200" algn="l">
              <a:buFont typeface="Wingdings" panose="05000000000000000000" pitchFamily="2" charset="2"/>
              <a:buChar char="§"/>
            </a:pPr>
            <a:r>
              <a:rPr lang="en-US" sz="2800" dirty="0" smtClean="0"/>
              <a:t>All </a:t>
            </a:r>
            <a:r>
              <a:rPr lang="en-US" sz="2800" dirty="0"/>
              <a:t>of this software runs on the ROS computer with </a:t>
            </a:r>
            <a:r>
              <a:rPr lang="en-US" sz="2800" dirty="0" smtClean="0"/>
              <a:t>some </a:t>
            </a:r>
            <a:r>
              <a:rPr lang="en-US" sz="2800" dirty="0"/>
              <a:t>message passing through </a:t>
            </a:r>
            <a:r>
              <a:rPr lang="en-US" sz="2800" dirty="0" smtClean="0"/>
              <a:t>the </a:t>
            </a:r>
            <a:r>
              <a:rPr lang="en-US" sz="2800" dirty="0" err="1"/>
              <a:t>RFlex</a:t>
            </a:r>
            <a:r>
              <a:rPr lang="en-US" sz="2800" dirty="0"/>
              <a:t> </a:t>
            </a:r>
            <a:r>
              <a:rPr lang="en-US" sz="2800" dirty="0" smtClean="0"/>
              <a:t>drivers.</a:t>
            </a:r>
            <a:endParaRPr lang="en-US" sz="2800" dirty="0"/>
          </a:p>
        </p:txBody>
      </p:sp>
      <p:sp>
        <p:nvSpPr>
          <p:cNvPr id="20" name="TextBox 19"/>
          <p:cNvSpPr txBox="1"/>
          <p:nvPr/>
        </p:nvSpPr>
        <p:spPr>
          <a:xfrm>
            <a:off x="607838" y="7010400"/>
            <a:ext cx="9757124" cy="3970318"/>
          </a:xfrm>
          <a:prstGeom prst="rect">
            <a:avLst/>
          </a:prstGeom>
          <a:noFill/>
        </p:spPr>
        <p:txBody>
          <a:bodyPr wrap="square" rtlCol="0">
            <a:spAutoFit/>
          </a:bodyPr>
          <a:lstStyle/>
          <a:p>
            <a:pPr algn="l"/>
            <a:r>
              <a:rPr lang="en-US" sz="2800" dirty="0" smtClean="0"/>
              <a:t>The Kinect 360 senses the environment by projecting a pattern of points within its field of view. The pattern is non-symmetrical such that every possible 4x6 pixel subsection is unique. This pattern is then replicated 9 times in a rectangular grid. The Kinect 360 matches a pixel subsection on the environment against the same subsection at a known depth and analyzes the disparity. From this it can calculate physical distances and then generate a virtual 3D map of the environment.</a:t>
            </a:r>
            <a:endParaRPr lang="en-US" sz="2800" dirty="0"/>
          </a:p>
        </p:txBody>
      </p:sp>
      <p:pic>
        <p:nvPicPr>
          <p:cNvPr id="1026" name="Picture 2" descr="https://lh3.googleusercontent.com/InUCm3lm7wLqEMFAFG2oZdukQCDV4Mjkz1yGKm1wnyXfMDwSUGXdxmh61xO8C5HUJN3Y7Ez6HXSuSZlYL_-0PnSoYji_MB2UE5RawLm3848FxTcWK3WOeZFd8NsmqZM0DoUUzTD1Z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9927" y="2425062"/>
            <a:ext cx="5952945" cy="445540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82812" y="12031850"/>
            <a:ext cx="9757124" cy="954107"/>
          </a:xfrm>
          <a:prstGeom prst="rect">
            <a:avLst/>
          </a:prstGeom>
          <a:noFill/>
        </p:spPr>
        <p:txBody>
          <a:bodyPr wrap="square" rtlCol="0">
            <a:spAutoFit/>
          </a:bodyPr>
          <a:lstStyle/>
          <a:p>
            <a:pPr algn="l"/>
            <a:r>
              <a:rPr lang="en-US" sz="2800" dirty="0" smtClean="0"/>
              <a:t>The control circuitry for the optics has three main elements which are shown below.</a:t>
            </a:r>
            <a:endParaRPr lang="en-US" sz="2800" dirty="0"/>
          </a:p>
        </p:txBody>
      </p:sp>
      <p:pic>
        <p:nvPicPr>
          <p:cNvPr id="3" name="Picture 2"/>
          <p:cNvPicPr>
            <a:picLocks noChangeAspect="1"/>
          </p:cNvPicPr>
          <p:nvPr/>
        </p:nvPicPr>
        <p:blipFill>
          <a:blip r:embed="rId13"/>
          <a:stretch>
            <a:fillRect/>
          </a:stretch>
        </p:blipFill>
        <p:spPr>
          <a:xfrm>
            <a:off x="1879706" y="13033222"/>
            <a:ext cx="6963336" cy="2966810"/>
          </a:xfrm>
          <a:prstGeom prst="rect">
            <a:avLst/>
          </a:prstGeom>
        </p:spPr>
      </p:pic>
      <p:sp>
        <p:nvSpPr>
          <p:cNvPr id="33" name="TextBox 32"/>
          <p:cNvSpPr txBox="1"/>
          <p:nvPr/>
        </p:nvSpPr>
        <p:spPr>
          <a:xfrm>
            <a:off x="530661" y="21829724"/>
            <a:ext cx="9757124" cy="1015663"/>
          </a:xfrm>
          <a:prstGeom prst="rect">
            <a:avLst/>
          </a:prstGeom>
          <a:noFill/>
        </p:spPr>
        <p:txBody>
          <a:bodyPr wrap="square" rtlCol="0">
            <a:spAutoFit/>
          </a:bodyPr>
          <a:lstStyle/>
          <a:p>
            <a:pPr algn="l"/>
            <a:r>
              <a:rPr lang="en-US" sz="2000" dirty="0" smtClean="0"/>
              <a:t>The design for the trigger which activates the laser and shutter is shown below. The final design uses a 400 mA peak through the laser forcing it to have a higher instantaneous intensity. </a:t>
            </a:r>
            <a:endParaRPr lang="en-US" sz="2000" dirty="0"/>
          </a:p>
        </p:txBody>
      </p:sp>
      <p:pic>
        <p:nvPicPr>
          <p:cNvPr id="34" name="Picture 33"/>
          <p:cNvPicPr>
            <a:picLocks noChangeAspect="1"/>
          </p:cNvPicPr>
          <p:nvPr/>
        </p:nvPicPr>
        <p:blipFill>
          <a:blip r:embed="rId14"/>
          <a:stretch>
            <a:fillRect/>
          </a:stretch>
        </p:blipFill>
        <p:spPr>
          <a:xfrm>
            <a:off x="2051278" y="17057283"/>
            <a:ext cx="6715890" cy="4542003"/>
          </a:xfrm>
          <a:prstGeom prst="rect">
            <a:avLst/>
          </a:prstGeom>
        </p:spPr>
      </p:pic>
      <p:sp>
        <p:nvSpPr>
          <p:cNvPr id="36" name="TextBox 35"/>
          <p:cNvSpPr txBox="1"/>
          <p:nvPr/>
        </p:nvSpPr>
        <p:spPr>
          <a:xfrm>
            <a:off x="607838" y="26111537"/>
            <a:ext cx="9757124" cy="1015663"/>
          </a:xfrm>
          <a:prstGeom prst="rect">
            <a:avLst/>
          </a:prstGeom>
          <a:noFill/>
        </p:spPr>
        <p:txBody>
          <a:bodyPr wrap="square" rtlCol="0">
            <a:spAutoFit/>
          </a:bodyPr>
          <a:lstStyle/>
          <a:p>
            <a:pPr algn="l"/>
            <a:r>
              <a:rPr lang="en-US" sz="2000" dirty="0" smtClean="0"/>
              <a:t>The shutter was inspired from the paper:</a:t>
            </a:r>
          </a:p>
          <a:p>
            <a:pPr algn="l"/>
            <a:r>
              <a:rPr lang="en-US" sz="2000" dirty="0" smtClean="0"/>
              <a:t>R</a:t>
            </a:r>
            <a:r>
              <a:rPr lang="en-US" sz="2000" dirty="0"/>
              <a:t>. </a:t>
            </a:r>
            <a:r>
              <a:rPr lang="en-US" sz="2000" dirty="0" err="1"/>
              <a:t>Scholten</a:t>
            </a:r>
            <a:r>
              <a:rPr lang="en-US" sz="2000" dirty="0"/>
              <a:t>, 'Enhanced laser shutter using a hard disk drive rotary voice-coil actuator', </a:t>
            </a:r>
            <a:r>
              <a:rPr lang="en-US" sz="2000" i="1" dirty="0"/>
              <a:t>Rev. Sci. </a:t>
            </a:r>
            <a:r>
              <a:rPr lang="en-US" sz="2000" i="1" dirty="0" err="1"/>
              <a:t>Instrum</a:t>
            </a:r>
            <a:r>
              <a:rPr lang="en-US" sz="2000" i="1" dirty="0"/>
              <a:t>.</a:t>
            </a:r>
            <a:r>
              <a:rPr lang="en-US" sz="2000" dirty="0"/>
              <a:t>, vol. 78, no. 2, p. 026101, 2007.</a:t>
            </a:r>
          </a:p>
        </p:txBody>
      </p:sp>
      <p:pic>
        <p:nvPicPr>
          <p:cNvPr id="9" name="Picture 8"/>
          <p:cNvPicPr>
            <a:picLocks noChangeAspect="1"/>
          </p:cNvPicPr>
          <p:nvPr/>
        </p:nvPicPr>
        <p:blipFill>
          <a:blip r:embed="rId15"/>
          <a:stretch>
            <a:fillRect/>
          </a:stretch>
        </p:blipFill>
        <p:spPr>
          <a:xfrm>
            <a:off x="3273655" y="22835987"/>
            <a:ext cx="4175438" cy="3177228"/>
          </a:xfrm>
          <a:prstGeom prst="rect">
            <a:avLst/>
          </a:prstGeom>
        </p:spPr>
      </p:pic>
      <p:sp>
        <p:nvSpPr>
          <p:cNvPr id="38" name="TextBox 37"/>
          <p:cNvSpPr txBox="1"/>
          <p:nvPr/>
        </p:nvSpPr>
        <p:spPr>
          <a:xfrm>
            <a:off x="800099" y="15912341"/>
            <a:ext cx="9372600" cy="1015663"/>
          </a:xfrm>
          <a:prstGeom prst="rect">
            <a:avLst/>
          </a:prstGeom>
          <a:noFill/>
        </p:spPr>
        <p:txBody>
          <a:bodyPr wrap="square" rtlCol="0">
            <a:spAutoFit/>
          </a:bodyPr>
          <a:lstStyle/>
          <a:p>
            <a:pPr algn="l"/>
            <a:r>
              <a:rPr lang="en-US" sz="2000" dirty="0"/>
              <a:t>In order to interface with the rover power supply, a 12V car battery, a power module was created. This power module accepts between 10.5 to 15V while supplying a steady 9.1V output and is shown below.</a:t>
            </a:r>
          </a:p>
        </p:txBody>
      </p:sp>
      <p:graphicFrame>
        <p:nvGraphicFramePr>
          <p:cNvPr id="15" name="Table 14"/>
          <p:cNvGraphicFramePr>
            <a:graphicFrameLocks noGrp="1"/>
          </p:cNvGraphicFramePr>
          <p:nvPr>
            <p:extLst>
              <p:ext uri="{D42A27DB-BD31-4B8C-83A1-F6EECF244321}">
                <p14:modId xmlns:p14="http://schemas.microsoft.com/office/powerpoint/2010/main" val="1269354844"/>
              </p:ext>
            </p:extLst>
          </p:nvPr>
        </p:nvGraphicFramePr>
        <p:xfrm>
          <a:off x="527029" y="29002417"/>
          <a:ext cx="4730771" cy="2857366"/>
        </p:xfrm>
        <a:graphic>
          <a:graphicData uri="http://schemas.openxmlformats.org/drawingml/2006/table">
            <a:tbl>
              <a:tblPr/>
              <a:tblGrid>
                <a:gridCol w="3410068"/>
                <a:gridCol w="1320703"/>
              </a:tblGrid>
              <a:tr h="422568">
                <a:tc>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Part</a:t>
                      </a:r>
                    </a:p>
                  </a:txBody>
                  <a:tcPr marL="9525" marR="9525" marT="9525"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00B050"/>
                    </a:solidFill>
                  </a:tcPr>
                </a:tc>
                <a:tc>
                  <a:txBody>
                    <a:bodyPr/>
                    <a:lstStyle/>
                    <a:p>
                      <a:pPr algn="l" fontAlgn="b"/>
                      <a:r>
                        <a:rPr lang="en-US" sz="20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00B050"/>
                    </a:solidFill>
                  </a:tcPr>
                </a:tc>
              </a:tr>
              <a:tr h="422568">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9x Kinect 360</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C6E0B4"/>
                    </a:solidFill>
                  </a:tcPr>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  135.00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9BC2E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C6E0B4"/>
                    </a:solidFill>
                  </a:tcPr>
                </a:tc>
              </a:tr>
              <a:tr h="402446">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Spare Lasers</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50"/>
                    </a:solidFill>
                  </a:tcPr>
                </a:tc>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 $    45.76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50"/>
                    </a:solidFill>
                  </a:tcPr>
                </a:tc>
              </a:tr>
              <a:tr h="402446">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+/- 10nm </a:t>
                      </a:r>
                      <a:r>
                        <a:rPr lang="en-US" sz="2000" b="0" i="0" u="none" strike="noStrike" dirty="0" err="1">
                          <a:solidFill>
                            <a:srgbClr val="000000"/>
                          </a:solidFill>
                          <a:effectLst/>
                          <a:latin typeface="Arial" panose="020B0604020202020204" pitchFamily="34" charset="0"/>
                          <a:cs typeface="Arial" panose="020B0604020202020204" pitchFamily="34" charset="0"/>
                        </a:rPr>
                        <a:t>Bandpass</a:t>
                      </a:r>
                      <a:r>
                        <a:rPr lang="en-US" sz="2000" b="0" i="0" u="none" strike="noStrike" dirty="0">
                          <a:solidFill>
                            <a:srgbClr val="000000"/>
                          </a:solidFill>
                          <a:effectLst/>
                          <a:latin typeface="Arial" panose="020B0604020202020204" pitchFamily="34" charset="0"/>
                          <a:cs typeface="Arial" panose="020B0604020202020204" pitchFamily="34" charset="0"/>
                        </a:rPr>
                        <a:t> Filter</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C6E0B4"/>
                    </a:solidFill>
                  </a:tcPr>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    34.50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C6E0B4"/>
                    </a:solidFill>
                  </a:tcPr>
                </a:tc>
              </a:tr>
              <a:tr h="402446">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+/- 2nm </a:t>
                      </a:r>
                      <a:r>
                        <a:rPr lang="en-US" sz="2000" b="0" i="0" u="none" strike="noStrike" dirty="0" err="1">
                          <a:solidFill>
                            <a:srgbClr val="000000"/>
                          </a:solidFill>
                          <a:effectLst/>
                          <a:latin typeface="Arial" panose="020B0604020202020204" pitchFamily="34" charset="0"/>
                          <a:cs typeface="Arial" panose="020B0604020202020204" pitchFamily="34" charset="0"/>
                        </a:rPr>
                        <a:t>Bandpass</a:t>
                      </a:r>
                      <a:r>
                        <a:rPr lang="en-US" sz="2000" b="0" i="0" u="none" strike="noStrike" dirty="0">
                          <a:solidFill>
                            <a:srgbClr val="000000"/>
                          </a:solidFill>
                          <a:effectLst/>
                          <a:latin typeface="Arial" panose="020B0604020202020204" pitchFamily="34" charset="0"/>
                          <a:cs typeface="Arial" panose="020B0604020202020204" pitchFamily="34" charset="0"/>
                        </a:rPr>
                        <a:t> Filter</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50"/>
                    </a:solidFill>
                  </a:tcPr>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    84.67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50"/>
                    </a:solidFill>
                  </a:tcPr>
                </a:tc>
              </a:tr>
              <a:tr h="402446">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2x LMZ35003-EVM</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C6E0B4"/>
                    </a:solidFill>
                  </a:tcPr>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    99.96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C6E0B4"/>
                    </a:solidFill>
                  </a:tcPr>
                </a:tc>
              </a:tr>
              <a:tr h="402446">
                <a:tc>
                  <a:txBody>
                    <a:bodyPr/>
                    <a:lstStyle/>
                    <a:p>
                      <a:pPr algn="l" fontAlgn="b"/>
                      <a:r>
                        <a:rPr lang="en-US" sz="2000" b="1"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50"/>
                    </a:solidFill>
                  </a:tcPr>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  399.89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00B050"/>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035313319"/>
              </p:ext>
            </p:extLst>
          </p:nvPr>
        </p:nvGraphicFramePr>
        <p:xfrm>
          <a:off x="5367219" y="29006000"/>
          <a:ext cx="4919781" cy="3122295"/>
        </p:xfrm>
        <a:graphic>
          <a:graphicData uri="http://schemas.openxmlformats.org/drawingml/2006/table">
            <a:tbl>
              <a:tblPr/>
              <a:tblGrid>
                <a:gridCol w="3335852"/>
                <a:gridCol w="1583929"/>
              </a:tblGrid>
              <a:tr h="277543">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Part</a:t>
                      </a:r>
                    </a:p>
                  </a:txBody>
                  <a:tcPr marL="9525" marR="9525" marT="9525"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00B050"/>
                    </a:solidFill>
                  </a:tcPr>
                </a:tc>
                <a:tc>
                  <a:txBody>
                    <a:bodyPr/>
                    <a:lstStyle/>
                    <a:p>
                      <a:pPr algn="l" fontAlgn="b"/>
                      <a:r>
                        <a:rPr lang="en-US" sz="18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00B050"/>
                    </a:solidFill>
                  </a:tcPr>
                </a:tc>
              </a:tr>
              <a:tr h="277543">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Microsoft Kinect 360</a:t>
                      </a:r>
                    </a:p>
                  </a:txBody>
                  <a:tcPr marL="9525" marR="9525" marT="9525"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C6E0B4"/>
                    </a:solidFill>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    15,000.00 </a:t>
                      </a:r>
                    </a:p>
                  </a:txBody>
                  <a:tcPr marL="9525" marR="9525" marT="9525"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C6E0B4"/>
                    </a:solidFill>
                  </a:tcPr>
                </a:tc>
              </a:tr>
              <a:tr h="277543">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+/-2 nm </a:t>
                      </a:r>
                      <a:r>
                        <a:rPr lang="en-US" sz="1800" b="0" i="0" u="none" strike="noStrike" dirty="0" err="1">
                          <a:solidFill>
                            <a:srgbClr val="000000"/>
                          </a:solidFill>
                          <a:effectLst/>
                          <a:latin typeface="Arial" panose="020B0604020202020204" pitchFamily="34" charset="0"/>
                          <a:cs typeface="Arial" panose="020B0604020202020204" pitchFamily="34" charset="0"/>
                        </a:rPr>
                        <a:t>Bandpass</a:t>
                      </a:r>
                      <a:r>
                        <a:rPr lang="en-US" sz="1800" b="0" i="0" u="none" strike="noStrike" dirty="0">
                          <a:solidFill>
                            <a:srgbClr val="000000"/>
                          </a:solidFill>
                          <a:effectLst/>
                          <a:latin typeface="Arial" panose="020B0604020202020204" pitchFamily="34" charset="0"/>
                          <a:cs typeface="Arial" panose="020B0604020202020204" pitchFamily="34" charset="0"/>
                        </a:rPr>
                        <a:t> Filter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    81,283.20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r>
              <a:tr h="277543">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Hard Drive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 $    19,000.00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C6E0B4"/>
                    </a:solidFill>
                  </a:tcPr>
                </a:tc>
              </a:tr>
              <a:tr h="277543">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LMZ35003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    10,282.50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r>
              <a:tr h="277543">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LMD18200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      9,112.50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C6E0B4"/>
                    </a:solidFill>
                  </a:tcPr>
                </a:tc>
              </a:tr>
              <a:tr h="277543">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NE555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          230.00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r>
              <a:tr h="277543">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Diodes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          777.00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C6E0B4"/>
                    </a:solidFill>
                  </a:tcPr>
                </a:tc>
              </a:tr>
              <a:tr h="277543">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Resistors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            30.29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r>
              <a:tr h="277543">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Capacitors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      3,913.00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C6E0B4"/>
                    </a:solidFill>
                  </a:tcPr>
                </a:tc>
              </a:tr>
              <a:tr h="277543">
                <a:tc>
                  <a:txBody>
                    <a:bodyPr/>
                    <a:lstStyle/>
                    <a:p>
                      <a:pPr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Production</a:t>
                      </a:r>
                      <a:r>
                        <a:rPr lang="en-US" sz="1800" b="1" i="0" u="none" strike="noStrike" baseline="0" dirty="0" smtClean="0">
                          <a:solidFill>
                            <a:srgbClr val="000000"/>
                          </a:solidFill>
                          <a:effectLst/>
                          <a:latin typeface="Arial" panose="020B0604020202020204" pitchFamily="34" charset="0"/>
                          <a:cs typeface="Arial" panose="020B0604020202020204" pitchFamily="34" charset="0"/>
                        </a:rPr>
                        <a:t> for 1000 Units</a:t>
                      </a:r>
                      <a:r>
                        <a:rPr lang="en-US" sz="1800" b="1" i="0" u="none" strike="noStrike" dirty="0" smtClean="0">
                          <a:solidFill>
                            <a:srgbClr val="000000"/>
                          </a:solidFill>
                          <a:effectLst/>
                          <a:latin typeface="Arial" panose="020B0604020202020204" pitchFamily="34" charset="0"/>
                          <a:cs typeface="Arial" panose="020B0604020202020204" pitchFamily="34" charset="0"/>
                        </a:rPr>
                        <a:t>:</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  139,628.49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r>
            </a:tbl>
          </a:graphicData>
        </a:graphic>
      </p:graphicFrame>
      <p:sp>
        <p:nvSpPr>
          <p:cNvPr id="47" name="Rectangle 10"/>
          <p:cNvSpPr>
            <a:spLocks noChangeArrowheads="1"/>
          </p:cNvSpPr>
          <p:nvPr>
            <p:custDataLst>
              <p:tags r:id="rId8"/>
            </p:custDataLst>
          </p:nvPr>
        </p:nvSpPr>
        <p:spPr bwMode="auto">
          <a:xfrm>
            <a:off x="11913731" y="443192"/>
            <a:ext cx="9422269" cy="12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Kinect Experimentation</a:t>
            </a:r>
            <a:endParaRPr lang="en-US" altLang="en-US" sz="6000" dirty="0">
              <a:solidFill>
                <a:srgbClr val="881C1C"/>
              </a:solidFill>
            </a:endParaRPr>
          </a:p>
        </p:txBody>
      </p:sp>
      <p:sp>
        <p:nvSpPr>
          <p:cNvPr id="48" name="TextBox 47"/>
          <p:cNvSpPr txBox="1"/>
          <p:nvPr/>
        </p:nvSpPr>
        <p:spPr>
          <a:xfrm>
            <a:off x="11587479" y="1611412"/>
            <a:ext cx="9757124" cy="3108543"/>
          </a:xfrm>
          <a:prstGeom prst="rect">
            <a:avLst/>
          </a:prstGeom>
          <a:noFill/>
        </p:spPr>
        <p:txBody>
          <a:bodyPr wrap="square" rtlCol="0">
            <a:spAutoFit/>
          </a:bodyPr>
          <a:lstStyle/>
          <a:p>
            <a:pPr algn="l"/>
            <a:r>
              <a:rPr lang="en-US" sz="2800" dirty="0" smtClean="0"/>
              <a:t>The very dedicated Kinect hacker community does not fully understand why the Kinect does not work outside. Instead of taking on this task, we decided to determine under what conditions it fails and to design our modifications around that.  Shown below is our experiment using a </a:t>
            </a:r>
            <a:r>
              <a:rPr lang="en-US" sz="2800" dirty="0" smtClean="0"/>
              <a:t>second laser diode to </a:t>
            </a:r>
            <a:r>
              <a:rPr lang="en-US" sz="2800" dirty="0" smtClean="0"/>
              <a:t>determine the intensity at which the Kinect 360 can no longer preform.</a:t>
            </a:r>
          </a:p>
        </p:txBody>
      </p:sp>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52763" y="4786425"/>
            <a:ext cx="6970533" cy="2753523"/>
          </a:xfrm>
          <a:prstGeom prst="rect">
            <a:avLst/>
          </a:prstGeom>
        </p:spPr>
      </p:pic>
      <p:sp>
        <p:nvSpPr>
          <p:cNvPr id="50" name="Rectangle 49"/>
          <p:cNvSpPr/>
          <p:nvPr/>
        </p:nvSpPr>
        <p:spPr>
          <a:xfrm>
            <a:off x="11746304" y="7657277"/>
            <a:ext cx="9757124" cy="2677656"/>
          </a:xfrm>
          <a:prstGeom prst="rect">
            <a:avLst/>
          </a:prstGeom>
        </p:spPr>
        <p:txBody>
          <a:bodyPr wrap="square">
            <a:spAutoFit/>
          </a:bodyPr>
          <a:lstStyle/>
          <a:p>
            <a:pPr lvl="0" algn="l"/>
            <a:r>
              <a:rPr lang="en-US" sz="2800" dirty="0" smtClean="0">
                <a:solidFill>
                  <a:srgbClr val="000000"/>
                </a:solidFill>
              </a:rPr>
              <a:t>We concluded </a:t>
            </a:r>
            <a:r>
              <a:rPr lang="en-US" sz="2800" dirty="0">
                <a:solidFill>
                  <a:srgbClr val="000000"/>
                </a:solidFill>
              </a:rPr>
              <a:t>that the 3D environment generation fails when the intensity of the </a:t>
            </a:r>
            <a:r>
              <a:rPr lang="en-US" sz="2800" dirty="0" smtClean="0">
                <a:solidFill>
                  <a:srgbClr val="000000"/>
                </a:solidFill>
              </a:rPr>
              <a:t>second laser diode was </a:t>
            </a:r>
            <a:r>
              <a:rPr lang="en-US" sz="2800" dirty="0">
                <a:solidFill>
                  <a:srgbClr val="000000"/>
                </a:solidFill>
              </a:rPr>
              <a:t>approximately the same as the </a:t>
            </a:r>
            <a:r>
              <a:rPr lang="en-US" sz="2800" dirty="0" smtClean="0">
                <a:solidFill>
                  <a:srgbClr val="000000"/>
                </a:solidFill>
              </a:rPr>
              <a:t>intensity </a:t>
            </a:r>
            <a:r>
              <a:rPr lang="en-US" sz="2800" dirty="0">
                <a:solidFill>
                  <a:srgbClr val="000000"/>
                </a:solidFill>
              </a:rPr>
              <a:t>measured at the output of the </a:t>
            </a:r>
            <a:r>
              <a:rPr lang="en-US" sz="2800" dirty="0" smtClean="0">
                <a:solidFill>
                  <a:srgbClr val="000000"/>
                </a:solidFill>
              </a:rPr>
              <a:t>Kinect’s grid </a:t>
            </a:r>
            <a:r>
              <a:rPr lang="en-US" sz="2800" dirty="0">
                <a:solidFill>
                  <a:srgbClr val="000000"/>
                </a:solidFill>
              </a:rPr>
              <a:t>emission system. With this parameter we designed LESS to ensure this condition was never met outdoors.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C:\MSOffice\Templates\Blank Presentation.pot</Template>
  <TotalTime>7142</TotalTime>
  <Words>1285</Words>
  <Application>Microsoft Office PowerPoint</Application>
  <PresentationFormat>Custom</PresentationFormat>
  <Paragraphs>129</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Arial</vt:lpstr>
      <vt:lpstr>Bradley Hand ITC</vt:lpstr>
      <vt:lpstr>Comic Sans MS</vt:lpstr>
      <vt:lpstr>Copperplate Gothic Bold</vt:lpstr>
      <vt:lpstr>Georgia</vt:lpstr>
      <vt:lpstr>Times New Roman</vt:lpstr>
      <vt:lpstr>Wingdings</vt:lpstr>
      <vt:lpstr>Blank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POster Template</dc:title>
  <dc:creator>Dr. Sandra Cruz-Pol and Marie Ayala</dc:creator>
  <cp:lastModifiedBy>Alexander McNeil</cp:lastModifiedBy>
  <cp:revision>300</cp:revision>
  <cp:lastPrinted>2015-04-22T12:03:24Z</cp:lastPrinted>
  <dcterms:created xsi:type="dcterms:W3CDTF">1995-06-17T23:31:02Z</dcterms:created>
  <dcterms:modified xsi:type="dcterms:W3CDTF">2015-04-22T22:06:33Z</dcterms:modified>
</cp:coreProperties>
</file>