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69" r:id="rId2"/>
    <p:sldId id="295" r:id="rId3"/>
    <p:sldId id="305" r:id="rId4"/>
    <p:sldId id="323" r:id="rId5"/>
    <p:sldId id="302" r:id="rId6"/>
    <p:sldId id="304" r:id="rId7"/>
    <p:sldId id="257" r:id="rId8"/>
    <p:sldId id="306" r:id="rId9"/>
    <p:sldId id="329" r:id="rId10"/>
    <p:sldId id="321" r:id="rId11"/>
    <p:sldId id="307" r:id="rId12"/>
    <p:sldId id="327" r:id="rId13"/>
    <p:sldId id="330" r:id="rId14"/>
    <p:sldId id="331" r:id="rId15"/>
    <p:sldId id="332" r:id="rId16"/>
    <p:sldId id="289" r:id="rId17"/>
    <p:sldId id="290" r:id="rId18"/>
    <p:sldId id="315" r:id="rId19"/>
    <p:sldId id="328" r:id="rId20"/>
    <p:sldId id="325" r:id="rId21"/>
    <p:sldId id="326" r:id="rId22"/>
    <p:sldId id="309" r:id="rId23"/>
    <p:sldId id="275" r:id="rId24"/>
    <p:sldId id="310" r:id="rId25"/>
    <p:sldId id="268" r:id="rId26"/>
    <p:sldId id="279" r:id="rId27"/>
    <p:sldId id="280" r:id="rId28"/>
    <p:sldId id="299" r:id="rId29"/>
    <p:sldId id="271" r:id="rId30"/>
    <p:sldId id="318" r:id="rId31"/>
    <p:sldId id="324" r:id="rId32"/>
  </p:sldIdLst>
  <p:sldSz cx="9144000" cy="6858000" type="screen4x3"/>
  <p:notesSz cx="6858000" cy="9144000"/>
  <p:kinsoku lang="zh-TW" invalStChars="、。，．・：；？！゛゜ヽヾゝゞ々ー’”）〕］｝〉》」』】°‰′″℃％ぁぃぅぇぉっゃゅょゎァィゥェォッャュョヮヵヶ!%),.:;?]}｡｣､･ｧｨｩｪｫｬｭｮｯｰﾞﾟ¢" invalEndChars="‘“（〔［｛〈《「『【￥＄$([\{｢£"/>
  <p:defaultTextStyle>
    <a:defPPr>
      <a:defRPr lang="en-US"/>
    </a:defPPr>
    <a:lvl1pPr algn="l" rtl="0" eaLnBrk="0" fontAlgn="base" hangingPunct="0">
      <a:spcBef>
        <a:spcPct val="0"/>
      </a:spcBef>
      <a:spcAft>
        <a:spcPct val="0"/>
      </a:spcAft>
      <a:defRPr sz="2400" kern="1200">
        <a:solidFill>
          <a:schemeClr val="tx1"/>
        </a:solidFill>
        <a:latin typeface="Geneva" charset="0"/>
        <a:ea typeface="MS PGothic" charset="0"/>
        <a:cs typeface="MS PGothic" charset="0"/>
      </a:defRPr>
    </a:lvl1pPr>
    <a:lvl2pPr marL="457200" algn="l" rtl="0" eaLnBrk="0" fontAlgn="base" hangingPunct="0">
      <a:spcBef>
        <a:spcPct val="0"/>
      </a:spcBef>
      <a:spcAft>
        <a:spcPct val="0"/>
      </a:spcAft>
      <a:defRPr sz="2400" kern="1200">
        <a:solidFill>
          <a:schemeClr val="tx1"/>
        </a:solidFill>
        <a:latin typeface="Geneva" charset="0"/>
        <a:ea typeface="MS PGothic" charset="0"/>
        <a:cs typeface="MS PGothic" charset="0"/>
      </a:defRPr>
    </a:lvl2pPr>
    <a:lvl3pPr marL="914400" algn="l" rtl="0" eaLnBrk="0" fontAlgn="base" hangingPunct="0">
      <a:spcBef>
        <a:spcPct val="0"/>
      </a:spcBef>
      <a:spcAft>
        <a:spcPct val="0"/>
      </a:spcAft>
      <a:defRPr sz="2400" kern="1200">
        <a:solidFill>
          <a:schemeClr val="tx1"/>
        </a:solidFill>
        <a:latin typeface="Geneva" charset="0"/>
        <a:ea typeface="MS PGothic" charset="0"/>
        <a:cs typeface="MS PGothic" charset="0"/>
      </a:defRPr>
    </a:lvl3pPr>
    <a:lvl4pPr marL="1371600" algn="l" rtl="0" eaLnBrk="0" fontAlgn="base" hangingPunct="0">
      <a:spcBef>
        <a:spcPct val="0"/>
      </a:spcBef>
      <a:spcAft>
        <a:spcPct val="0"/>
      </a:spcAft>
      <a:defRPr sz="2400" kern="1200">
        <a:solidFill>
          <a:schemeClr val="tx1"/>
        </a:solidFill>
        <a:latin typeface="Geneva" charset="0"/>
        <a:ea typeface="MS PGothic" charset="0"/>
        <a:cs typeface="MS PGothic" charset="0"/>
      </a:defRPr>
    </a:lvl4pPr>
    <a:lvl5pPr marL="1828800" algn="l" rtl="0" eaLnBrk="0" fontAlgn="base" hangingPunct="0">
      <a:spcBef>
        <a:spcPct val="0"/>
      </a:spcBef>
      <a:spcAft>
        <a:spcPct val="0"/>
      </a:spcAft>
      <a:defRPr sz="2400" kern="1200">
        <a:solidFill>
          <a:schemeClr val="tx1"/>
        </a:solidFill>
        <a:latin typeface="Geneva" charset="0"/>
        <a:ea typeface="MS PGothic" charset="0"/>
        <a:cs typeface="MS PGothic" charset="0"/>
      </a:defRPr>
    </a:lvl5pPr>
    <a:lvl6pPr marL="2286000" algn="l" defTabSz="457200" rtl="0" eaLnBrk="1" latinLnBrk="0" hangingPunct="1">
      <a:defRPr sz="2400" kern="1200">
        <a:solidFill>
          <a:schemeClr val="tx1"/>
        </a:solidFill>
        <a:latin typeface="Geneva" charset="0"/>
        <a:ea typeface="MS PGothic" charset="0"/>
        <a:cs typeface="MS PGothic" charset="0"/>
      </a:defRPr>
    </a:lvl6pPr>
    <a:lvl7pPr marL="2743200" algn="l" defTabSz="457200" rtl="0" eaLnBrk="1" latinLnBrk="0" hangingPunct="1">
      <a:defRPr sz="2400" kern="1200">
        <a:solidFill>
          <a:schemeClr val="tx1"/>
        </a:solidFill>
        <a:latin typeface="Geneva" charset="0"/>
        <a:ea typeface="MS PGothic" charset="0"/>
        <a:cs typeface="MS PGothic" charset="0"/>
      </a:defRPr>
    </a:lvl7pPr>
    <a:lvl8pPr marL="3200400" algn="l" defTabSz="457200" rtl="0" eaLnBrk="1" latinLnBrk="0" hangingPunct="1">
      <a:defRPr sz="2400" kern="1200">
        <a:solidFill>
          <a:schemeClr val="tx1"/>
        </a:solidFill>
        <a:latin typeface="Geneva" charset="0"/>
        <a:ea typeface="MS PGothic" charset="0"/>
        <a:cs typeface="MS PGothic" charset="0"/>
      </a:defRPr>
    </a:lvl8pPr>
    <a:lvl9pPr marL="3657600" algn="l" defTabSz="457200" rtl="0" eaLnBrk="1" latinLnBrk="0" hangingPunct="1">
      <a:defRPr sz="2400" kern="1200">
        <a:solidFill>
          <a:schemeClr val="tx1"/>
        </a:solidFill>
        <a:latin typeface="Geneva" charset="0"/>
        <a:ea typeface="MS PGothic" charset="0"/>
        <a:cs typeface="MS PGothic"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147" autoAdjust="0"/>
    <p:restoredTop sz="88411" autoAdjust="0"/>
  </p:normalViewPr>
  <p:slideViewPr>
    <p:cSldViewPr snapToGrid="0" snapToObjects="1">
      <p:cViewPr varScale="1">
        <p:scale>
          <a:sx n="57" d="100"/>
          <a:sy n="57" d="100"/>
        </p:scale>
        <p:origin x="-76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A18A999-B4A3-478F-B0C5-0A3924CC628D}" type="datetimeFigureOut">
              <a:rPr lang="zh-TW" altLang="en-US" smtClean="0"/>
              <a:pPr/>
              <a:t>2014/11/25</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3D8A17-48C9-4551-B123-FE4CECFFC6C2}" type="slidenum">
              <a:rPr lang="zh-TW" altLang="en-US" smtClean="0"/>
              <a:pPr/>
              <a:t>‹#›</a:t>
            </a:fld>
            <a:endParaRPr lang="zh-TW" altLang="en-US"/>
          </a:p>
        </p:txBody>
      </p:sp>
    </p:spTree>
    <p:extLst>
      <p:ext uri="{BB962C8B-B14F-4D97-AF65-F5344CB8AC3E}">
        <p14:creationId xmlns:p14="http://schemas.microsoft.com/office/powerpoint/2010/main" xmlns="" val="28098558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投影片圖像版面配置區 1"/>
          <p:cNvSpPr>
            <a:spLocks noGrp="1" noRot="1" noChangeAspect="1" noTextEdit="1"/>
          </p:cNvSpPr>
          <p:nvPr>
            <p:ph type="sldImg"/>
          </p:nvPr>
        </p:nvSpPr>
        <p:spPr>
          <a:ln/>
        </p:spPr>
      </p:sp>
      <p:sp>
        <p:nvSpPr>
          <p:cNvPr id="31747" name="備忘稿版面配置區 2"/>
          <p:cNvSpPr>
            <a:spLocks noGrp="1"/>
          </p:cNvSpPr>
          <p:nvPr>
            <p:ph type="body" idx="1"/>
          </p:nvPr>
        </p:nvSpPr>
        <p:spPr>
          <a:noFill/>
          <a:ln w="9525"/>
        </p:spPr>
        <p:txBody>
          <a:bodyPr/>
          <a:lstStyle/>
          <a:p>
            <a:pPr lvl="1" algn="ctr"/>
            <a:endParaRPr lang="en-US" altLang="zh-TW"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I would like to provides a basic overview of a general process of the interface. </a:t>
            </a:r>
          </a:p>
          <a:p>
            <a:r>
              <a:rPr lang="en-US" baseline="0" dirty="0" smtClean="0"/>
              <a:t>Basically the program will try to connect with the headset after the user selects the serial COM port connecting to the headset. </a:t>
            </a:r>
          </a:p>
          <a:p>
            <a:r>
              <a:rPr lang="en-US" baseline="0" dirty="0" smtClean="0"/>
              <a:t>And when the connection is established correctly, we will start training for 20 second and transition to command algorithm state, which </a:t>
            </a:r>
            <a:r>
              <a:rPr lang="en-US" baseline="0" dirty="0" err="1" smtClean="0"/>
              <a:t>Zijian</a:t>
            </a:r>
            <a:r>
              <a:rPr lang="en-US" baseline="0" dirty="0" smtClean="0"/>
              <a:t> will go over in detail later. </a:t>
            </a:r>
          </a:p>
          <a:p>
            <a:r>
              <a:rPr lang="en-US" baseline="0" dirty="0" smtClean="0"/>
              <a:t>Sometime the headset may not be fully attached to the head during the training process, so the attention level could not be compute and those data are not used. </a:t>
            </a:r>
          </a:p>
          <a:p>
            <a:r>
              <a:rPr lang="en-US" baseline="0" dirty="0" smtClean="0"/>
              <a:t>If we collect enough data, the program will move to an idle state before user click the button to start control. </a:t>
            </a:r>
          </a:p>
          <a:p>
            <a:r>
              <a:rPr lang="en-US" baseline="0" dirty="0" smtClean="0"/>
              <a:t>User would terminate the program once they are done </a:t>
            </a:r>
          </a:p>
          <a:p>
            <a:r>
              <a:rPr lang="en-US" baseline="0" dirty="0" smtClean="0"/>
              <a:t>Now I would leave </a:t>
            </a:r>
            <a:r>
              <a:rPr lang="en-US" baseline="0" dirty="0" err="1" smtClean="0"/>
              <a:t>Zijian</a:t>
            </a:r>
            <a:r>
              <a:rPr lang="en-US" baseline="0" dirty="0" smtClean="0"/>
              <a:t> to talk in detail about the command algorithm that we are using. </a:t>
            </a:r>
          </a:p>
        </p:txBody>
      </p:sp>
      <p:sp>
        <p:nvSpPr>
          <p:cNvPr id="4" name="Slide Number Placeholder 3"/>
          <p:cNvSpPr>
            <a:spLocks noGrp="1"/>
          </p:cNvSpPr>
          <p:nvPr>
            <p:ph type="sldNum" sz="quarter" idx="10"/>
          </p:nvPr>
        </p:nvSpPr>
        <p:spPr/>
        <p:txBody>
          <a:bodyPr/>
          <a:lstStyle/>
          <a:p>
            <a:fld id="{EB3D8A17-48C9-4551-B123-FE4CECFFC6C2}" type="slidenum">
              <a:rPr lang="zh-TW" altLang="en-US" smtClean="0"/>
              <a:pPr/>
              <a:t>14</a:t>
            </a:fld>
            <a:endParaRPr lang="zh-TW" altLang="en-US"/>
          </a:p>
        </p:txBody>
      </p:sp>
    </p:spTree>
    <p:extLst>
      <p:ext uri="{BB962C8B-B14F-4D97-AF65-F5344CB8AC3E}">
        <p14:creationId xmlns:p14="http://schemas.microsoft.com/office/powerpoint/2010/main" xmlns="" val="29629555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altLang="zh-TW" dirty="0" smtClean="0"/>
              <a:t>Wider Range:</a:t>
            </a:r>
          </a:p>
          <a:p>
            <a:pPr marL="0" marR="0" lvl="1" indent="0" algn="l" defTabSz="914400" rtl="0" eaLnBrk="1" fontAlgn="auto" latinLnBrk="0" hangingPunct="1">
              <a:lnSpc>
                <a:spcPct val="100000"/>
              </a:lnSpc>
              <a:spcBef>
                <a:spcPts val="0"/>
              </a:spcBef>
              <a:spcAft>
                <a:spcPts val="0"/>
              </a:spcAft>
              <a:buClrTx/>
              <a:buSzTx/>
              <a:buFontTx/>
              <a:buNone/>
              <a:tabLst/>
              <a:defRPr/>
            </a:pPr>
            <a:r>
              <a:rPr lang="en-US" altLang="zh-TW" dirty="0" smtClean="0"/>
              <a:t>Measured Attention Level is still above 0.9 * Classifying Point </a:t>
            </a:r>
          </a:p>
          <a:p>
            <a:pPr marL="0" marR="0" lvl="1" indent="0" algn="l" defTabSz="914400" rtl="0" eaLnBrk="1" fontAlgn="auto" latinLnBrk="0" hangingPunct="1">
              <a:lnSpc>
                <a:spcPct val="100000"/>
              </a:lnSpc>
              <a:spcBef>
                <a:spcPts val="0"/>
              </a:spcBef>
              <a:spcAft>
                <a:spcPts val="0"/>
              </a:spcAft>
              <a:buClrTx/>
              <a:buSzTx/>
              <a:buFontTx/>
              <a:buNone/>
              <a:tabLst/>
              <a:defRPr/>
            </a:pPr>
            <a:r>
              <a:rPr lang="en-US" altLang="zh-TW" dirty="0" smtClean="0"/>
              <a:t>Consider</a:t>
            </a:r>
            <a:r>
              <a:rPr lang="en-US" altLang="zh-TW" baseline="0" dirty="0" smtClean="0"/>
              <a:t> as not concentrate only if the value is </a:t>
            </a:r>
            <a:r>
              <a:rPr lang="en-US" altLang="zh-TW" baseline="0" dirty="0" err="1" smtClean="0"/>
              <a:t>contiuoulsy</a:t>
            </a:r>
            <a:r>
              <a:rPr lang="en-US" altLang="zh-TW" baseline="0" dirty="0" smtClean="0"/>
              <a:t> falling below concentration for at </a:t>
            </a:r>
          </a:p>
          <a:p>
            <a:pPr marL="0" marR="0" lvl="1" indent="0" algn="l" defTabSz="914400" rtl="0" eaLnBrk="1" fontAlgn="auto" latinLnBrk="0" hangingPunct="1">
              <a:lnSpc>
                <a:spcPct val="100000"/>
              </a:lnSpc>
              <a:spcBef>
                <a:spcPts val="0"/>
              </a:spcBef>
              <a:spcAft>
                <a:spcPts val="0"/>
              </a:spcAft>
              <a:buClrTx/>
              <a:buSzTx/>
              <a:buFontTx/>
              <a:buNone/>
              <a:tabLst/>
              <a:defRPr/>
            </a:pPr>
            <a:endParaRPr lang="en-US" altLang="zh-TW" baseline="0" dirty="0" smtClean="0"/>
          </a:p>
          <a:p>
            <a:pPr marL="0" marR="0" lvl="1" indent="0" algn="l" defTabSz="914400" rtl="0" eaLnBrk="1" fontAlgn="auto" latinLnBrk="0" hangingPunct="1">
              <a:lnSpc>
                <a:spcPct val="100000"/>
              </a:lnSpc>
              <a:spcBef>
                <a:spcPts val="0"/>
              </a:spcBef>
              <a:spcAft>
                <a:spcPts val="0"/>
              </a:spcAft>
              <a:buClrTx/>
              <a:buSzTx/>
              <a:buFontTx/>
              <a:buChar char="-"/>
              <a:tabLst/>
              <a:defRPr/>
            </a:pPr>
            <a:r>
              <a:rPr lang="en-US" altLang="zh-TW" baseline="0" dirty="0" smtClean="0"/>
              <a:t>I feel like too much words include here – </a:t>
            </a:r>
            <a:r>
              <a:rPr lang="en-US" altLang="zh-TW" baseline="0" dirty="0" err="1" smtClean="0"/>
              <a:t>Xueling</a:t>
            </a:r>
            <a:endParaRPr lang="en-US" altLang="zh-TW" baseline="0" dirty="0" smtClean="0"/>
          </a:p>
          <a:p>
            <a:pPr marL="0" marR="0" lvl="1" indent="0" algn="l" defTabSz="914400" rtl="0" eaLnBrk="1" fontAlgn="auto" latinLnBrk="0" hangingPunct="1">
              <a:lnSpc>
                <a:spcPct val="100000"/>
              </a:lnSpc>
              <a:spcBef>
                <a:spcPts val="0"/>
              </a:spcBef>
              <a:spcAft>
                <a:spcPts val="0"/>
              </a:spcAft>
              <a:buClrTx/>
              <a:buSzTx/>
              <a:buFontTx/>
              <a:buChar char="-"/>
              <a:tabLst/>
              <a:defRPr/>
            </a:pPr>
            <a:r>
              <a:rPr lang="en-US" altLang="zh-TW" baseline="0" dirty="0" smtClean="0"/>
              <a:t>Repeat mention attention level</a:t>
            </a:r>
            <a:endParaRPr lang="en-US" altLang="zh-TW" dirty="0" smtClean="0"/>
          </a:p>
          <a:p>
            <a:endParaRPr lang="zh-TW" altLang="en-US" dirty="0"/>
          </a:p>
        </p:txBody>
      </p:sp>
      <p:sp>
        <p:nvSpPr>
          <p:cNvPr id="4" name="投影片編號版面配置區 3"/>
          <p:cNvSpPr>
            <a:spLocks noGrp="1"/>
          </p:cNvSpPr>
          <p:nvPr>
            <p:ph type="sldNum" sz="quarter" idx="10"/>
          </p:nvPr>
        </p:nvSpPr>
        <p:spPr/>
        <p:txBody>
          <a:bodyPr/>
          <a:lstStyle/>
          <a:p>
            <a:fld id="{EB3D8A17-48C9-4551-B123-FE4CECFFC6C2}" type="slidenum">
              <a:rPr lang="zh-TW" altLang="en-US" smtClean="0"/>
              <a:pPr/>
              <a:t>15</a:t>
            </a:fld>
            <a:endParaRPr lang="zh-TW"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en-US" altLang="zh-TW" dirty="0" smtClean="0"/>
              <a:t>QM</a:t>
            </a:r>
            <a:endParaRPr lang="zh-TW" altLang="en-US" dirty="0"/>
          </a:p>
        </p:txBody>
      </p:sp>
      <p:sp>
        <p:nvSpPr>
          <p:cNvPr id="4" name="投影片編號版面配置區 3"/>
          <p:cNvSpPr>
            <a:spLocks noGrp="1"/>
          </p:cNvSpPr>
          <p:nvPr>
            <p:ph type="sldNum" sz="quarter" idx="10"/>
          </p:nvPr>
        </p:nvSpPr>
        <p:spPr/>
        <p:txBody>
          <a:bodyPr/>
          <a:lstStyle/>
          <a:p>
            <a:fld id="{EB3D8A17-48C9-4551-B123-FE4CECFFC6C2}" type="slidenum">
              <a:rPr lang="zh-TW" altLang="en-US" smtClean="0"/>
              <a:pPr/>
              <a:t>16</a:t>
            </a:fld>
            <a:endParaRPr lang="zh-TW"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en-US" altLang="zh-TW" dirty="0" smtClean="0"/>
          </a:p>
        </p:txBody>
      </p:sp>
      <p:sp>
        <p:nvSpPr>
          <p:cNvPr id="4" name="投影片編號版面配置區 3"/>
          <p:cNvSpPr>
            <a:spLocks noGrp="1"/>
          </p:cNvSpPr>
          <p:nvPr>
            <p:ph type="sldNum" sz="quarter" idx="10"/>
          </p:nvPr>
        </p:nvSpPr>
        <p:spPr/>
        <p:txBody>
          <a:bodyPr/>
          <a:lstStyle/>
          <a:p>
            <a:fld id="{EB3D8A17-48C9-4551-B123-FE4CECFFC6C2}" type="slidenum">
              <a:rPr lang="zh-TW" altLang="en-US" smtClean="0"/>
              <a:pPr/>
              <a:t>17</a:t>
            </a:fld>
            <a:endParaRPr lang="zh-TW"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pPr lvl="0">
              <a:defRPr sz="1800"/>
            </a:pPr>
            <a:endParaRPr lang="zh-TW" altLang="en-US" dirty="0"/>
          </a:p>
        </p:txBody>
      </p:sp>
      <p:sp>
        <p:nvSpPr>
          <p:cNvPr id="4" name="投影片編號版面配置區 3"/>
          <p:cNvSpPr>
            <a:spLocks noGrp="1"/>
          </p:cNvSpPr>
          <p:nvPr>
            <p:ph type="sldNum" sz="quarter" idx="10"/>
          </p:nvPr>
        </p:nvSpPr>
        <p:spPr/>
        <p:txBody>
          <a:bodyPr/>
          <a:lstStyle/>
          <a:p>
            <a:fld id="{EB3D8A17-48C9-4551-B123-FE4CECFFC6C2}" type="slidenum">
              <a:rPr lang="zh-TW" altLang="en-US" smtClean="0"/>
              <a:pPr/>
              <a:t>19</a:t>
            </a:fld>
            <a:endParaRPr lang="zh-TW"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dirty="0"/>
          </a:p>
        </p:txBody>
      </p:sp>
      <p:sp>
        <p:nvSpPr>
          <p:cNvPr id="4" name="投影片編號版面配置區 3"/>
          <p:cNvSpPr>
            <a:spLocks noGrp="1"/>
          </p:cNvSpPr>
          <p:nvPr>
            <p:ph type="sldNum" sz="quarter" idx="10"/>
          </p:nvPr>
        </p:nvSpPr>
        <p:spPr/>
        <p:txBody>
          <a:bodyPr/>
          <a:lstStyle/>
          <a:p>
            <a:fld id="{EB3D8A17-48C9-4551-B123-FE4CECFFC6C2}" type="slidenum">
              <a:rPr lang="zh-TW" altLang="en-US" smtClean="0"/>
              <a:pPr/>
              <a:t>20</a:t>
            </a:fld>
            <a:endParaRPr lang="zh-TW"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DEMO:</a:t>
            </a:r>
          </a:p>
          <a:p>
            <a:r>
              <a:rPr lang="en-US" baseline="0" dirty="0" smtClean="0"/>
              <a:t> </a:t>
            </a:r>
            <a:endParaRPr lang="en-US" dirty="0" smtClean="0"/>
          </a:p>
        </p:txBody>
      </p:sp>
      <p:sp>
        <p:nvSpPr>
          <p:cNvPr id="4" name="Slide Number Placeholder 3"/>
          <p:cNvSpPr>
            <a:spLocks noGrp="1"/>
          </p:cNvSpPr>
          <p:nvPr>
            <p:ph type="sldNum" sz="quarter" idx="10"/>
          </p:nvPr>
        </p:nvSpPr>
        <p:spPr/>
        <p:txBody>
          <a:bodyPr/>
          <a:lstStyle/>
          <a:p>
            <a:fld id="{EB3D8A17-48C9-4551-B123-FE4CECFFC6C2}" type="slidenum">
              <a:rPr lang="zh-TW" altLang="en-US" smtClean="0"/>
              <a:pPr/>
              <a:t>22</a:t>
            </a:fld>
            <a:endParaRPr lang="zh-TW" altLang="en-US"/>
          </a:p>
        </p:txBody>
      </p:sp>
    </p:spTree>
    <p:extLst>
      <p:ext uri="{BB962C8B-B14F-4D97-AF65-F5344CB8AC3E}">
        <p14:creationId xmlns:p14="http://schemas.microsoft.com/office/powerpoint/2010/main" xmlns="" val="321973554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 will then talk in detail with our</a:t>
            </a:r>
            <a:r>
              <a:rPr lang="en-US" baseline="0" dirty="0" smtClean="0"/>
              <a:t> plan for CDR, and what we plan to deliver</a:t>
            </a:r>
            <a:endParaRPr lang="en-US" dirty="0"/>
          </a:p>
        </p:txBody>
      </p:sp>
      <p:sp>
        <p:nvSpPr>
          <p:cNvPr id="4" name="Slide Number Placeholder 3"/>
          <p:cNvSpPr>
            <a:spLocks noGrp="1"/>
          </p:cNvSpPr>
          <p:nvPr>
            <p:ph type="sldNum" sz="quarter" idx="10"/>
          </p:nvPr>
        </p:nvSpPr>
        <p:spPr/>
        <p:txBody>
          <a:bodyPr/>
          <a:lstStyle/>
          <a:p>
            <a:fld id="{EB3D8A17-48C9-4551-B123-FE4CECFFC6C2}" type="slidenum">
              <a:rPr lang="zh-TW" altLang="en-US" smtClean="0"/>
              <a:pPr/>
              <a:t>24</a:t>
            </a:fld>
            <a:endParaRPr lang="zh-TW" altLang="en-US"/>
          </a:p>
        </p:txBody>
      </p:sp>
    </p:spTree>
    <p:extLst>
      <p:ext uri="{BB962C8B-B14F-4D97-AF65-F5344CB8AC3E}">
        <p14:creationId xmlns:p14="http://schemas.microsoft.com/office/powerpoint/2010/main" xmlns="" val="205366070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be more</a:t>
            </a:r>
            <a:r>
              <a:rPr lang="en-US" baseline="0" dirty="0" smtClean="0"/>
              <a:t> specific, for example, do you want to use concentration or frequency?</a:t>
            </a:r>
            <a:r>
              <a:rPr lang="en-US" baseline="0" dirty="0"/>
              <a:t> </a:t>
            </a:r>
            <a:r>
              <a:rPr lang="en-US" baseline="0" dirty="0" smtClean="0"/>
              <a:t>– Xia </a:t>
            </a:r>
          </a:p>
          <a:p>
            <a:endParaRPr lang="en-US" baseline="0" dirty="0" smtClean="0"/>
          </a:p>
          <a:p>
            <a:r>
              <a:rPr lang="en-US" baseline="0" dirty="0" smtClean="0"/>
              <a:t>-- give some details of the experiment (basic ideas like how many data sets we </a:t>
            </a:r>
            <a:r>
              <a:rPr lang="en-US" baseline="0" dirty="0" err="1" smtClean="0"/>
              <a:t>gonna</a:t>
            </a:r>
            <a:r>
              <a:rPr lang="en-US" baseline="0" dirty="0" smtClean="0"/>
              <a:t> use? Parameters? Critical thinking patterns?  )- </a:t>
            </a:r>
            <a:r>
              <a:rPr lang="en-US" baseline="0" dirty="0" err="1" smtClean="0"/>
              <a:t>Xueling</a:t>
            </a:r>
            <a:endParaRPr lang="en-US" baseline="0" dirty="0" smtClean="0"/>
          </a:p>
          <a:p>
            <a:endParaRPr lang="en-US" baseline="0" dirty="0" smtClean="0"/>
          </a:p>
          <a:p>
            <a:r>
              <a:rPr lang="en-US" baseline="0" dirty="0" smtClean="0"/>
              <a:t>For CDR, we will demonstrate the control on the car by making it move forward, stop and perhaps speeding.</a:t>
            </a:r>
          </a:p>
          <a:p>
            <a:r>
              <a:rPr lang="en-US" baseline="0" dirty="0" smtClean="0"/>
              <a:t>Man will get the car and TX/RX ready, and we will integrate that with our application. </a:t>
            </a:r>
          </a:p>
          <a:p>
            <a:endParaRPr lang="en-US" baseline="0" dirty="0" smtClean="0"/>
          </a:p>
          <a:p>
            <a:r>
              <a:rPr lang="en-US" baseline="0" dirty="0" smtClean="0"/>
              <a:t>Meanwhile, to attempt to improve the command algorithm, </a:t>
            </a:r>
          </a:p>
          <a:p>
            <a:r>
              <a:rPr lang="en-US" baseline="0" dirty="0" err="1" smtClean="0"/>
              <a:t>Xueling</a:t>
            </a:r>
            <a:r>
              <a:rPr lang="en-US" baseline="0" dirty="0" smtClean="0"/>
              <a:t> and </a:t>
            </a:r>
            <a:r>
              <a:rPr lang="en-US" baseline="0" dirty="0" err="1" smtClean="0"/>
              <a:t>Zijian</a:t>
            </a:r>
            <a:r>
              <a:rPr lang="en-US" baseline="0" dirty="0" smtClean="0"/>
              <a:t> are going to utilize our research to set up several proper experiments, utilizing Bayesian classifier and our FFT result</a:t>
            </a:r>
          </a:p>
          <a:p>
            <a:r>
              <a:rPr lang="en-US" baseline="0" dirty="0" smtClean="0"/>
              <a:t>I will be helping them to integrate their algorithm onto the application. </a:t>
            </a:r>
          </a:p>
          <a:p>
            <a:endParaRPr lang="en-US" baseline="0" dirty="0" smtClean="0"/>
          </a:p>
          <a:p>
            <a:r>
              <a:rPr lang="en-US" baseline="0" dirty="0" smtClean="0"/>
              <a:t>I will also try to make my interface be more user-friendly – as well as adding database for training interface that Bayesian classifier may need to use, as well as possibly include multiple training option</a:t>
            </a:r>
          </a:p>
          <a:p>
            <a:endParaRPr lang="en-US" baseline="0" dirty="0" smtClean="0"/>
          </a:p>
        </p:txBody>
      </p:sp>
      <p:sp>
        <p:nvSpPr>
          <p:cNvPr id="4" name="Slide Number Placeholder 3"/>
          <p:cNvSpPr>
            <a:spLocks noGrp="1"/>
          </p:cNvSpPr>
          <p:nvPr>
            <p:ph type="sldNum" sz="quarter" idx="10"/>
          </p:nvPr>
        </p:nvSpPr>
        <p:spPr/>
        <p:txBody>
          <a:bodyPr/>
          <a:lstStyle/>
          <a:p>
            <a:fld id="{EB3D8A17-48C9-4551-B123-FE4CECFFC6C2}" type="slidenum">
              <a:rPr lang="zh-TW" altLang="en-US" smtClean="0"/>
              <a:pPr/>
              <a:t>25</a:t>
            </a:fld>
            <a:endParaRPr lang="zh-TW" altLang="en-US"/>
          </a:p>
        </p:txBody>
      </p:sp>
    </p:spTree>
    <p:extLst>
      <p:ext uri="{BB962C8B-B14F-4D97-AF65-F5344CB8AC3E}">
        <p14:creationId xmlns:p14="http://schemas.microsoft.com/office/powerpoint/2010/main" xmlns="" val="244176616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our </a:t>
            </a:r>
            <a:r>
              <a:rPr lang="en-US" dirty="0" err="1" smtClean="0"/>
              <a:t>ghatt</a:t>
            </a:r>
            <a:r>
              <a:rPr lang="en-US" dirty="0" smtClean="0"/>
              <a:t> chart – </a:t>
            </a:r>
          </a:p>
          <a:p>
            <a:r>
              <a:rPr lang="en-US" dirty="0" smtClean="0"/>
              <a:t>Basically we are going to</a:t>
            </a:r>
            <a:r>
              <a:rPr lang="en-US" baseline="0" dirty="0" smtClean="0"/>
              <a:t> use the rest of this semester to finish up the report and start to define our experiment method. </a:t>
            </a:r>
          </a:p>
          <a:p>
            <a:r>
              <a:rPr lang="en-US" baseline="0" dirty="0" smtClean="0"/>
              <a:t>Then </a:t>
            </a:r>
            <a:r>
              <a:rPr lang="en-US" baseline="0" dirty="0" err="1" smtClean="0"/>
              <a:t>Xueling</a:t>
            </a:r>
            <a:r>
              <a:rPr lang="en-US" baseline="0" dirty="0" smtClean="0"/>
              <a:t> and </a:t>
            </a:r>
            <a:r>
              <a:rPr lang="en-US" baseline="0" dirty="0" err="1" smtClean="0"/>
              <a:t>Zijian</a:t>
            </a:r>
            <a:r>
              <a:rPr lang="en-US" baseline="0" dirty="0" smtClean="0"/>
              <a:t> will need to write function for FFT and Bayesian Classifier, and I will be helping them to integrate this functionality in our training interface. That will happen between winter break and first week of school.</a:t>
            </a:r>
          </a:p>
          <a:p>
            <a:r>
              <a:rPr lang="en-US" baseline="0" dirty="0" smtClean="0"/>
              <a:t>And We will be performing experiment with different parameter. </a:t>
            </a:r>
          </a:p>
          <a:p>
            <a:endParaRPr lang="en-US" baseline="0" dirty="0" smtClean="0"/>
          </a:p>
          <a:p>
            <a:r>
              <a:rPr lang="en-US" baseline="0" dirty="0" smtClean="0"/>
              <a:t>Meanwhile, Man is going to get the TX/RX ready and build the robotic car doing the winter break, which then we will integrate with our original algorithm after the </a:t>
            </a:r>
            <a:r>
              <a:rPr lang="en-US" baseline="0" dirty="0" err="1" smtClean="0"/>
              <a:t>winterbreak</a:t>
            </a:r>
            <a:r>
              <a:rPr lang="en-US" baseline="0" dirty="0" smtClean="0"/>
              <a:t> </a:t>
            </a:r>
          </a:p>
          <a:p>
            <a:endParaRPr lang="en-US" baseline="0" dirty="0" smtClean="0"/>
          </a:p>
          <a:p>
            <a:r>
              <a:rPr lang="en-US" baseline="0" dirty="0" smtClean="0"/>
              <a:t>I will also be building the database and making improvement on GUI as the time progressed</a:t>
            </a:r>
          </a:p>
        </p:txBody>
      </p:sp>
      <p:sp>
        <p:nvSpPr>
          <p:cNvPr id="4" name="Slide Number Placeholder 3"/>
          <p:cNvSpPr>
            <a:spLocks noGrp="1"/>
          </p:cNvSpPr>
          <p:nvPr>
            <p:ph type="sldNum" sz="quarter" idx="10"/>
          </p:nvPr>
        </p:nvSpPr>
        <p:spPr/>
        <p:txBody>
          <a:bodyPr/>
          <a:lstStyle/>
          <a:p>
            <a:fld id="{EB3D8A17-48C9-4551-B123-FE4CECFFC6C2}" type="slidenum">
              <a:rPr lang="zh-TW" altLang="en-US" smtClean="0"/>
              <a:pPr/>
              <a:t>26</a:t>
            </a:fld>
            <a:endParaRPr lang="zh-TW" altLang="en-US"/>
          </a:p>
        </p:txBody>
      </p:sp>
    </p:spTree>
    <p:extLst>
      <p:ext uri="{BB962C8B-B14F-4D97-AF65-F5344CB8AC3E}">
        <p14:creationId xmlns:p14="http://schemas.microsoft.com/office/powerpoint/2010/main" xmlns="" val="35809489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投影片圖像版面配置區 1"/>
          <p:cNvSpPr>
            <a:spLocks noGrp="1" noRot="1" noChangeAspect="1" noTextEdit="1"/>
          </p:cNvSpPr>
          <p:nvPr>
            <p:ph type="sldImg"/>
          </p:nvPr>
        </p:nvSpPr>
        <p:spPr>
          <a:ln/>
        </p:spPr>
      </p:sp>
      <p:sp>
        <p:nvSpPr>
          <p:cNvPr id="10242" name="備忘稿版面配置區 2"/>
          <p:cNvSpPr>
            <a:spLocks noGrp="1"/>
          </p:cNvSpPr>
          <p:nvPr>
            <p:ph type="body" idx="1"/>
          </p:nvPr>
        </p:nvSpPr>
        <p:spPr>
          <a:noFill/>
          <a:ln w="9525"/>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zh-TW" altLang="en-US" dirty="0" smtClean="0">
                <a:latin typeface="Times" charset="0"/>
                <a:ea typeface="MS PGothic" charset="0"/>
              </a:rPr>
              <a:t>******</a:t>
            </a:r>
            <a:endParaRPr lang="zh-TW" altLang="en-US" dirty="0">
              <a:latin typeface="Times" charset="0"/>
              <a:ea typeface="MS PGothic"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dirty="0"/>
          </a:p>
        </p:txBody>
      </p:sp>
      <p:sp>
        <p:nvSpPr>
          <p:cNvPr id="4" name="投影片編號版面配置區 3"/>
          <p:cNvSpPr>
            <a:spLocks noGrp="1"/>
          </p:cNvSpPr>
          <p:nvPr>
            <p:ph type="sldNum" sz="quarter" idx="10"/>
          </p:nvPr>
        </p:nvSpPr>
        <p:spPr/>
        <p:txBody>
          <a:bodyPr/>
          <a:lstStyle/>
          <a:p>
            <a:fld id="{EB3D8A17-48C9-4551-B123-FE4CECFFC6C2}" type="slidenum">
              <a:rPr lang="zh-TW" altLang="en-US" smtClean="0"/>
              <a:pPr/>
              <a:t>27</a:t>
            </a:fld>
            <a:endParaRPr lang="zh-TW"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do we have to address</a:t>
            </a:r>
            <a:r>
              <a:rPr lang="en-US" baseline="0" dirty="0" smtClean="0"/>
              <a:t> this, or we can just tell the whole story very then address these. You want to make sure the story is told coherently and smoothly without being distracted by nuance.</a:t>
            </a:r>
          </a:p>
          <a:p>
            <a:r>
              <a:rPr lang="en-US" baseline="0" dirty="0" smtClean="0"/>
              <a:t>-- for story telling, I would suggest you introduce in the order of the demonstration. For example, the users will be exposed to the GUI, etc.</a:t>
            </a:r>
          </a:p>
          <a:p>
            <a:endParaRPr lang="en-US" dirty="0" smtClean="0"/>
          </a:p>
          <a:p>
            <a:r>
              <a:rPr lang="en-US" dirty="0" smtClean="0"/>
              <a:t>It </a:t>
            </a:r>
            <a:endParaRPr lang="en-US" dirty="0"/>
          </a:p>
        </p:txBody>
      </p:sp>
      <p:sp>
        <p:nvSpPr>
          <p:cNvPr id="4" name="Slide Number Placeholder 3"/>
          <p:cNvSpPr>
            <a:spLocks noGrp="1"/>
          </p:cNvSpPr>
          <p:nvPr>
            <p:ph type="sldNum" sz="quarter" idx="10"/>
          </p:nvPr>
        </p:nvSpPr>
        <p:spPr/>
        <p:txBody>
          <a:bodyPr/>
          <a:lstStyle/>
          <a:p>
            <a:fld id="{EB3D8A17-48C9-4551-B123-FE4CECFFC6C2}" type="slidenum">
              <a:rPr lang="zh-TW" altLang="en-US" smtClean="0"/>
              <a:pPr/>
              <a:t>28</a:t>
            </a:fld>
            <a:endParaRPr lang="zh-TW" altLang="en-US"/>
          </a:p>
        </p:txBody>
      </p:sp>
    </p:spTree>
    <p:extLst>
      <p:ext uri="{BB962C8B-B14F-4D97-AF65-F5344CB8AC3E}">
        <p14:creationId xmlns:p14="http://schemas.microsoft.com/office/powerpoint/2010/main" xmlns="" val="422792655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en-US" altLang="zh-TW" dirty="0" smtClean="0"/>
              <a:t>****should we fix it at all…</a:t>
            </a:r>
          </a:p>
          <a:p>
            <a:endParaRPr lang="en-US" altLang="zh-TW" dirty="0" smtClean="0"/>
          </a:p>
          <a:p>
            <a:r>
              <a:rPr lang="en-US" altLang="zh-TW" dirty="0" smtClean="0"/>
              <a:t>--I do</a:t>
            </a:r>
            <a:r>
              <a:rPr lang="en-US" altLang="zh-TW" baseline="0" dirty="0" smtClean="0"/>
              <a:t> not think you have to include the old one.</a:t>
            </a:r>
          </a:p>
          <a:p>
            <a:endParaRPr lang="en-US" altLang="zh-TW" baseline="0" dirty="0" smtClean="0"/>
          </a:p>
          <a:p>
            <a:r>
              <a:rPr lang="en-US" altLang="zh-TW" baseline="0" dirty="0" smtClean="0"/>
              <a:t>- I put this one at the end … if the evaluators want to see it, we can pull it out. We don</a:t>
            </a:r>
            <a:r>
              <a:rPr lang="fr-FR" altLang="zh-TW" baseline="0" dirty="0" smtClean="0"/>
              <a:t>’</a:t>
            </a:r>
            <a:r>
              <a:rPr lang="en-US" altLang="zh-TW" baseline="0" dirty="0" smtClean="0"/>
              <a:t>t have to show them… maybe?</a:t>
            </a:r>
            <a:endParaRPr lang="en-US" altLang="zh-TW" dirty="0" smtClean="0"/>
          </a:p>
          <a:p>
            <a:endParaRPr lang="zh-TW" altLang="en-US" dirty="0"/>
          </a:p>
        </p:txBody>
      </p:sp>
      <p:sp>
        <p:nvSpPr>
          <p:cNvPr id="4" name="投影片編號版面配置區 3"/>
          <p:cNvSpPr>
            <a:spLocks noGrp="1"/>
          </p:cNvSpPr>
          <p:nvPr>
            <p:ph type="sldNum" sz="quarter" idx="10"/>
          </p:nvPr>
        </p:nvSpPr>
        <p:spPr/>
        <p:txBody>
          <a:bodyPr/>
          <a:lstStyle/>
          <a:p>
            <a:fld id="{EB3D8A17-48C9-4551-B123-FE4CECFFC6C2}" type="slidenum">
              <a:rPr lang="zh-TW" altLang="en-US" smtClean="0"/>
              <a:pPr/>
              <a:t>29</a:t>
            </a:fld>
            <a:endParaRPr lang="zh-TW"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 is </a:t>
            </a:r>
            <a:r>
              <a:rPr lang="en-US" dirty="0" err="1" smtClean="0"/>
              <a:t>Baye’s</a:t>
            </a:r>
            <a:r>
              <a:rPr lang="en-US" dirty="0" smtClean="0"/>
              <a:t> theorem.</a:t>
            </a:r>
            <a:r>
              <a:rPr lang="en-US" baseline="0" dirty="0" smtClean="0"/>
              <a:t> You should at least give a few word to explain it or an equation that helps the evaluators to understand. – </a:t>
            </a:r>
            <a:r>
              <a:rPr lang="en-US" baseline="0" dirty="0" err="1" smtClean="0"/>
              <a:t>Xueling</a:t>
            </a:r>
            <a:r>
              <a:rPr lang="en-US" baseline="0" dirty="0" smtClean="0"/>
              <a:t> Zhao</a:t>
            </a:r>
          </a:p>
          <a:p>
            <a:endParaRPr lang="en-US" baseline="0" dirty="0" smtClean="0"/>
          </a:p>
        </p:txBody>
      </p:sp>
      <p:sp>
        <p:nvSpPr>
          <p:cNvPr id="4" name="Slide Number Placeholder 3"/>
          <p:cNvSpPr>
            <a:spLocks noGrp="1"/>
          </p:cNvSpPr>
          <p:nvPr>
            <p:ph type="sldNum" sz="quarter" idx="10"/>
          </p:nvPr>
        </p:nvSpPr>
        <p:spPr/>
        <p:txBody>
          <a:bodyPr/>
          <a:lstStyle/>
          <a:p>
            <a:fld id="{EB3D8A17-48C9-4551-B123-FE4CECFFC6C2}" type="slidenum">
              <a:rPr lang="zh-TW" altLang="en-US" smtClean="0"/>
              <a:pPr/>
              <a:t>30</a:t>
            </a:fld>
            <a:endParaRPr lang="zh-TW" altLang="en-US"/>
          </a:p>
        </p:txBody>
      </p:sp>
    </p:spTree>
    <p:extLst>
      <p:ext uri="{BB962C8B-B14F-4D97-AF65-F5344CB8AC3E}">
        <p14:creationId xmlns:p14="http://schemas.microsoft.com/office/powerpoint/2010/main" xmlns="" val="34205979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投影片圖像版面配置區 1"/>
          <p:cNvSpPr>
            <a:spLocks noGrp="1" noRot="1" noChangeAspect="1" noTextEdit="1"/>
          </p:cNvSpPr>
          <p:nvPr>
            <p:ph type="sldImg"/>
          </p:nvPr>
        </p:nvSpPr>
        <p:spPr>
          <a:ln/>
        </p:spPr>
      </p:sp>
      <p:sp>
        <p:nvSpPr>
          <p:cNvPr id="10242" name="備忘稿版面配置區 2"/>
          <p:cNvSpPr>
            <a:spLocks noGrp="1"/>
          </p:cNvSpPr>
          <p:nvPr>
            <p:ph type="body" idx="1"/>
          </p:nvPr>
        </p:nvSpPr>
        <p:spPr>
          <a:noFill/>
          <a:ln w="9525"/>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zh-TW" dirty="0" smtClean="0">
                <a:solidFill>
                  <a:srgbClr val="FF0000"/>
                </a:solidFill>
                <a:latin typeface="Times" charset="0"/>
                <a:ea typeface="MS PGothic" charset="0"/>
              </a:rPr>
              <a:t>I am not sure if this slide</a:t>
            </a:r>
            <a:r>
              <a:rPr lang="en-US" altLang="zh-TW" baseline="0" dirty="0" smtClean="0">
                <a:solidFill>
                  <a:srgbClr val="FF0000"/>
                </a:solidFill>
                <a:latin typeface="Times" charset="0"/>
                <a:ea typeface="MS PGothic" charset="0"/>
              </a:rPr>
              <a:t> is relevant. You want to point out a problem, what are the current solutions, their problems, and what your proposed approach, then you introduce the tools you are going to use (brain wave).</a:t>
            </a:r>
            <a:endParaRPr lang="zh-TW" altLang="en-US" dirty="0">
              <a:solidFill>
                <a:srgbClr val="FF0000"/>
              </a:solidFill>
              <a:latin typeface="Times" charset="0"/>
              <a:ea typeface="MS PGothic"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en-US" altLang="zh-TW" dirty="0" smtClean="0"/>
              <a:t>Should we mention the car in the system requirement?</a:t>
            </a:r>
          </a:p>
          <a:p>
            <a:r>
              <a:rPr lang="en-US" altLang="zh-TW" dirty="0" smtClean="0"/>
              <a:t>Why 40 m</a:t>
            </a:r>
          </a:p>
          <a:p>
            <a:r>
              <a:rPr lang="en-US" altLang="zh-TW" dirty="0" smtClean="0"/>
              <a:t>-- In this slide you want to</a:t>
            </a:r>
            <a:r>
              <a:rPr lang="en-US" altLang="zh-TW" baseline="0" dirty="0" smtClean="0"/>
              <a:t> introduce what you are going to build first before the system requirements. The system requirement is based on what your product is. You should include the car in the system requirement, because this is for the whole project.</a:t>
            </a:r>
            <a:endParaRPr lang="zh-TW" altLang="en-US" dirty="0"/>
          </a:p>
        </p:txBody>
      </p:sp>
      <p:sp>
        <p:nvSpPr>
          <p:cNvPr id="4" name="投影片編號版面配置區 3"/>
          <p:cNvSpPr>
            <a:spLocks noGrp="1"/>
          </p:cNvSpPr>
          <p:nvPr>
            <p:ph type="sldNum" sz="quarter" idx="10"/>
          </p:nvPr>
        </p:nvSpPr>
        <p:spPr/>
        <p:txBody>
          <a:bodyPr/>
          <a:lstStyle/>
          <a:p>
            <a:fld id="{EB3D8A17-48C9-4551-B123-FE4CECFFC6C2}" type="slidenum">
              <a:rPr lang="zh-TW" altLang="en-US" smtClean="0"/>
              <a:pPr/>
              <a:t>7</a:t>
            </a:fld>
            <a:endParaRPr lang="zh-TW"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en-US" altLang="zh-TW" dirty="0" smtClean="0"/>
              <a:t>Enough Detail? Too much?</a:t>
            </a:r>
            <a:endParaRPr lang="zh-TW" altLang="en-US" dirty="0"/>
          </a:p>
        </p:txBody>
      </p:sp>
      <p:sp>
        <p:nvSpPr>
          <p:cNvPr id="4" name="投影片編號版面配置區 3"/>
          <p:cNvSpPr>
            <a:spLocks noGrp="1"/>
          </p:cNvSpPr>
          <p:nvPr>
            <p:ph type="sldNum" sz="quarter" idx="10"/>
          </p:nvPr>
        </p:nvSpPr>
        <p:spPr/>
        <p:txBody>
          <a:bodyPr/>
          <a:lstStyle/>
          <a:p>
            <a:fld id="{EB3D8A17-48C9-4551-B123-FE4CECFFC6C2}" type="slidenum">
              <a:rPr lang="zh-TW" altLang="en-US" smtClean="0"/>
              <a:pPr/>
              <a:t>9</a:t>
            </a:fld>
            <a:endParaRPr lang="zh-TW"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en-US" altLang="zh-TW" dirty="0" smtClean="0"/>
              <a:t>-he</a:t>
            </a:r>
            <a:r>
              <a:rPr lang="en-US" altLang="zh-TW" baseline="0" dirty="0" smtClean="0"/>
              <a:t> mentions about attention here</a:t>
            </a:r>
          </a:p>
          <a:p>
            <a:r>
              <a:rPr lang="en-US" altLang="zh-TW" baseline="0" dirty="0" smtClean="0"/>
              <a:t>-send to </a:t>
            </a:r>
            <a:r>
              <a:rPr lang="en-US" altLang="zh-TW" baseline="0" dirty="0" err="1" smtClean="0"/>
              <a:t>arduino</a:t>
            </a:r>
            <a:r>
              <a:rPr lang="en-US" altLang="zh-TW" baseline="0" dirty="0" smtClean="0"/>
              <a:t>- output as led</a:t>
            </a:r>
            <a:endParaRPr lang="zh-TW" altLang="en-US" dirty="0"/>
          </a:p>
        </p:txBody>
      </p:sp>
      <p:sp>
        <p:nvSpPr>
          <p:cNvPr id="4" name="投影片編號版面配置區 3"/>
          <p:cNvSpPr>
            <a:spLocks noGrp="1"/>
          </p:cNvSpPr>
          <p:nvPr>
            <p:ph type="sldNum" sz="quarter" idx="10"/>
          </p:nvPr>
        </p:nvSpPr>
        <p:spPr/>
        <p:txBody>
          <a:bodyPr/>
          <a:lstStyle/>
          <a:p>
            <a:fld id="{EB3D8A17-48C9-4551-B123-FE4CECFFC6C2}" type="slidenum">
              <a:rPr lang="zh-TW" altLang="en-US" smtClean="0"/>
              <a:pPr/>
              <a:t>10</a:t>
            </a:fld>
            <a:endParaRPr lang="zh-TW"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en-US" altLang="zh-TW" dirty="0" err="1" smtClean="0"/>
              <a:t>Xueling</a:t>
            </a:r>
            <a:endParaRPr lang="zh-TW" altLang="en-US" dirty="0"/>
          </a:p>
        </p:txBody>
      </p:sp>
      <p:sp>
        <p:nvSpPr>
          <p:cNvPr id="4" name="投影片編號版面配置區 3"/>
          <p:cNvSpPr>
            <a:spLocks noGrp="1"/>
          </p:cNvSpPr>
          <p:nvPr>
            <p:ph type="sldNum" sz="quarter" idx="10"/>
          </p:nvPr>
        </p:nvSpPr>
        <p:spPr/>
        <p:txBody>
          <a:bodyPr/>
          <a:lstStyle/>
          <a:p>
            <a:fld id="{EB3D8A17-48C9-4551-B123-FE4CECFFC6C2}" type="slidenum">
              <a:rPr lang="zh-TW" altLang="en-US" smtClean="0"/>
              <a:pPr/>
              <a:t>11</a:t>
            </a:fld>
            <a:endParaRPr lang="zh-TW"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3D8A17-48C9-4551-B123-FE4CECFFC6C2}" type="slidenum">
              <a:rPr lang="zh-TW" altLang="en-US" smtClean="0"/>
              <a:pPr/>
              <a:t>12</a:t>
            </a:fld>
            <a:endParaRPr lang="zh-TW" altLang="en-US"/>
          </a:p>
        </p:txBody>
      </p:sp>
    </p:spTree>
    <p:extLst>
      <p:ext uri="{BB962C8B-B14F-4D97-AF65-F5344CB8AC3E}">
        <p14:creationId xmlns:p14="http://schemas.microsoft.com/office/powerpoint/2010/main" xmlns="" val="33693906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Pic</a:t>
            </a:r>
            <a:r>
              <a:rPr lang="en-US" dirty="0" smtClean="0"/>
              <a:t> </a:t>
            </a:r>
          </a:p>
          <a:p>
            <a:r>
              <a:rPr lang="en-US" dirty="0" smtClean="0"/>
              <a:t>Multiple</a:t>
            </a:r>
            <a:r>
              <a:rPr lang="en-US" baseline="0" dirty="0" smtClean="0"/>
              <a:t> training sets not implemented ?</a:t>
            </a:r>
          </a:p>
          <a:p>
            <a:endParaRPr lang="en-US" baseline="0" dirty="0" smtClean="0"/>
          </a:p>
          <a:p>
            <a:r>
              <a:rPr lang="en-US" baseline="0" dirty="0" smtClean="0"/>
              <a:t>While </a:t>
            </a:r>
            <a:r>
              <a:rPr lang="en-US" baseline="0" dirty="0" err="1" smtClean="0"/>
              <a:t>Xueling</a:t>
            </a:r>
            <a:r>
              <a:rPr lang="en-US" baseline="0" dirty="0" smtClean="0"/>
              <a:t> has developed a C++ program to retrieve the data, I start to develop an graphical application using C#. </a:t>
            </a:r>
          </a:p>
          <a:p>
            <a:r>
              <a:rPr lang="en-US" baseline="0" dirty="0" smtClean="0"/>
              <a:t>The choice of using C# is due to two reasons: </a:t>
            </a:r>
          </a:p>
          <a:p>
            <a:r>
              <a:rPr lang="en-US" baseline="0" dirty="0" smtClean="0"/>
              <a:t>First, </a:t>
            </a:r>
            <a:r>
              <a:rPr lang="en-US" baseline="0" dirty="0" err="1" smtClean="0"/>
              <a:t>c++</a:t>
            </a:r>
            <a:r>
              <a:rPr lang="en-US" baseline="0" dirty="0" smtClean="0"/>
              <a:t> does not have native support for advance graphical feature. </a:t>
            </a:r>
          </a:p>
          <a:p>
            <a:r>
              <a:rPr lang="en-US" baseline="0" dirty="0" smtClean="0"/>
              <a:t>Second, </a:t>
            </a:r>
            <a:r>
              <a:rPr lang="en-US" baseline="0" dirty="0" err="1" smtClean="0"/>
              <a:t>Neurosky</a:t>
            </a:r>
            <a:r>
              <a:rPr lang="en-US" baseline="0" dirty="0" smtClean="0"/>
              <a:t> provided support c# in their developer tools. I can basically make .</a:t>
            </a:r>
            <a:r>
              <a:rPr lang="en-US" baseline="0" dirty="0" err="1" smtClean="0"/>
              <a:t>dll</a:t>
            </a:r>
            <a:r>
              <a:rPr lang="en-US" baseline="0" dirty="0" smtClean="0"/>
              <a:t> library call similar to the one make in </a:t>
            </a:r>
            <a:r>
              <a:rPr lang="en-US" baseline="0" dirty="0" err="1" smtClean="0"/>
              <a:t>c++</a:t>
            </a:r>
            <a:endParaRPr lang="en-US" baseline="0" dirty="0" smtClean="0"/>
          </a:p>
          <a:p>
            <a:r>
              <a:rPr lang="en-US" baseline="0" dirty="0" smtClean="0"/>
              <a:t>The purpose of graphical interface is to trigger a standard training interface. </a:t>
            </a:r>
          </a:p>
          <a:p>
            <a:r>
              <a:rPr lang="en-US" baseline="0" dirty="0" smtClean="0"/>
              <a:t>It will display the program state – whether the user should still concentrate or not</a:t>
            </a:r>
          </a:p>
          <a:p>
            <a:r>
              <a:rPr lang="en-US" baseline="0" dirty="0" smtClean="0"/>
              <a:t>It also have a standard stimuli to help user to place their focus during training state and we will gather user’s attention level during this time</a:t>
            </a:r>
          </a:p>
          <a:p>
            <a:r>
              <a:rPr lang="en-US" baseline="0" dirty="0" smtClean="0"/>
              <a:t>And it will also display user’s current concentration level, </a:t>
            </a:r>
          </a:p>
          <a:p>
            <a:r>
              <a:rPr lang="en-US" baseline="0" dirty="0" smtClean="0"/>
              <a:t>And some warning message on whether or not the user is wearing the headset properly or he/she would have to retrain because there doesn’t have enough data to use</a:t>
            </a:r>
          </a:p>
        </p:txBody>
      </p:sp>
      <p:sp>
        <p:nvSpPr>
          <p:cNvPr id="4" name="Slide Number Placeholder 3"/>
          <p:cNvSpPr>
            <a:spLocks noGrp="1"/>
          </p:cNvSpPr>
          <p:nvPr>
            <p:ph type="sldNum" sz="quarter" idx="10"/>
          </p:nvPr>
        </p:nvSpPr>
        <p:spPr/>
        <p:txBody>
          <a:bodyPr/>
          <a:lstStyle/>
          <a:p>
            <a:fld id="{EB3D8A17-48C9-4551-B123-FE4CECFFC6C2}" type="slidenum">
              <a:rPr lang="zh-TW" altLang="en-US" smtClean="0"/>
              <a:pPr/>
              <a:t>13</a:t>
            </a:fld>
            <a:endParaRPr lang="zh-TW" altLang="en-US"/>
          </a:p>
        </p:txBody>
      </p:sp>
    </p:spTree>
    <p:extLst>
      <p:ext uri="{BB962C8B-B14F-4D97-AF65-F5344CB8AC3E}">
        <p14:creationId xmlns:p14="http://schemas.microsoft.com/office/powerpoint/2010/main" xmlns="" val="126830894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4.jpe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5.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6" descr=" SEAL3.jpg                                                      00006BACMac OS X                       B94893B7:"/>
          <p:cNvPicPr>
            <a:picLocks noChangeAspect="1" noChangeArrowheads="1"/>
          </p:cNvPicPr>
          <p:nvPr/>
        </p:nvPicPr>
        <p:blipFill>
          <a:blip r:embed="rId2" cstate="email">
            <a:clrChange>
              <a:clrFrom>
                <a:srgbClr val="FFFFFF"/>
              </a:clrFrom>
              <a:clrTo>
                <a:srgbClr val="FFFFFF">
                  <a:alpha val="0"/>
                </a:srgbClr>
              </a:clrTo>
            </a:clrChange>
            <a:extLst>
              <a:ext uri="{28A0092B-C50C-407E-A947-70E740481C1C}">
                <a14:useLocalDpi xmlns:a14="http://schemas.microsoft.com/office/drawing/2010/main" xmlns="" val="0"/>
              </a:ext>
            </a:extLst>
          </a:blip>
          <a:srcRect/>
          <a:stretch>
            <a:fillRect/>
          </a:stretch>
        </p:blipFill>
        <p:spPr bwMode="auto">
          <a:xfrm>
            <a:off x="-2133600" y="2632075"/>
            <a:ext cx="4267200" cy="42259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 name="Rectangle 12"/>
          <p:cNvSpPr>
            <a:spLocks noChangeArrowheads="1"/>
          </p:cNvSpPr>
          <p:nvPr/>
        </p:nvSpPr>
        <p:spPr bwMode="auto">
          <a:xfrm>
            <a:off x="6156325" y="5943600"/>
            <a:ext cx="3013075"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a:lstStyle/>
          <a:p>
            <a:endParaRPr lang="zh-TW"/>
          </a:p>
        </p:txBody>
      </p:sp>
      <p:sp>
        <p:nvSpPr>
          <p:cNvPr id="6" name="Line 5"/>
          <p:cNvSpPr>
            <a:spLocks noChangeShapeType="1"/>
          </p:cNvSpPr>
          <p:nvPr/>
        </p:nvSpPr>
        <p:spPr bwMode="auto">
          <a:xfrm>
            <a:off x="0" y="1219200"/>
            <a:ext cx="9144000" cy="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7" name="Text Box 6"/>
          <p:cNvSpPr txBox="1">
            <a:spLocks noChangeArrowheads="1"/>
          </p:cNvSpPr>
          <p:nvPr/>
        </p:nvSpPr>
        <p:spPr bwMode="auto">
          <a:xfrm>
            <a:off x="1676400" y="830263"/>
            <a:ext cx="1219200" cy="473075"/>
          </a:xfrm>
          <a:prstGeom prst="rect">
            <a:avLst/>
          </a:prstGeom>
          <a:noFill/>
          <a:ln w="12700">
            <a:noFill/>
            <a:miter lim="800000"/>
            <a:headEnd/>
            <a:tailEnd/>
          </a:ln>
          <a:effectLst/>
        </p:spPr>
        <p:txBody>
          <a:bodyPr>
            <a:spAutoFit/>
          </a:bodyPr>
          <a:lstStyle>
            <a:lvl1pPr>
              <a:defRPr sz="2400">
                <a:solidFill>
                  <a:schemeClr val="tx1"/>
                </a:solidFill>
                <a:latin typeface="Geneva" charset="0"/>
                <a:ea typeface="MS PGothic" charset="0"/>
                <a:cs typeface="MS PGothic" charset="0"/>
              </a:defRPr>
            </a:lvl1pPr>
            <a:lvl2pPr marL="742950" indent="-285750">
              <a:defRPr sz="2400">
                <a:solidFill>
                  <a:schemeClr val="tx1"/>
                </a:solidFill>
                <a:latin typeface="Geneva" charset="0"/>
                <a:ea typeface="MS PGothic" charset="0"/>
                <a:cs typeface="MS PGothic" charset="0"/>
              </a:defRPr>
            </a:lvl2pPr>
            <a:lvl3pPr marL="1143000" indent="-228600">
              <a:defRPr sz="2400">
                <a:solidFill>
                  <a:schemeClr val="tx1"/>
                </a:solidFill>
                <a:latin typeface="Geneva" charset="0"/>
                <a:ea typeface="MS PGothic" charset="0"/>
                <a:cs typeface="MS PGothic" charset="0"/>
              </a:defRPr>
            </a:lvl3pPr>
            <a:lvl4pPr marL="1600200" indent="-228600">
              <a:defRPr sz="2400">
                <a:solidFill>
                  <a:schemeClr val="tx1"/>
                </a:solidFill>
                <a:latin typeface="Geneva" charset="0"/>
                <a:ea typeface="MS PGothic" charset="0"/>
                <a:cs typeface="MS PGothic" charset="0"/>
              </a:defRPr>
            </a:lvl4pPr>
            <a:lvl5pPr marL="2057400" indent="-228600">
              <a:defRPr sz="2400">
                <a:solidFill>
                  <a:schemeClr val="tx1"/>
                </a:solidFill>
                <a:latin typeface="Geneva"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Geneva"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Geneva"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Geneva"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Geneva" charset="0"/>
                <a:ea typeface="MS PGothic" charset="0"/>
                <a:cs typeface="MS PGothic" charset="0"/>
              </a:defRPr>
            </a:lvl9pPr>
          </a:lstStyle>
          <a:p>
            <a:pPr>
              <a:spcBef>
                <a:spcPct val="50000"/>
              </a:spcBef>
              <a:defRPr/>
            </a:pPr>
            <a:endParaRPr lang="zh-TW" smtClean="0"/>
          </a:p>
        </p:txBody>
      </p:sp>
      <p:pic>
        <p:nvPicPr>
          <p:cNvPr id="8" name="Picture 15" descr="Untitled-1.jpg                                                 00000893 keithpaul                      BC07756D:"/>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0" y="0"/>
            <a:ext cx="9144000" cy="762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9" name="Picture 16" descr="A [blk-201].jpg                                                00000893 keithpaul                      BC07756D:"/>
          <p:cNvPicPr>
            <a:picLocks noChangeAspect="1" noChangeArrowheads="1"/>
          </p:cNvPicPr>
          <p:nvPr/>
        </p:nvPicPr>
        <p:blipFill>
          <a:blip r:embed="rId4" cstate="email">
            <a:extLst>
              <a:ext uri="{28A0092B-C50C-407E-A947-70E740481C1C}">
                <a14:useLocalDpi xmlns:a14="http://schemas.microsoft.com/office/drawing/2010/main" xmlns="" val="0"/>
              </a:ext>
            </a:extLst>
          </a:blip>
          <a:srcRect/>
          <a:stretch>
            <a:fillRect/>
          </a:stretch>
        </p:blipFill>
        <p:spPr bwMode="auto">
          <a:xfrm>
            <a:off x="227013" y="357188"/>
            <a:ext cx="3049587" cy="4048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0" name="Picture 17"/>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0" y="6096000"/>
            <a:ext cx="9144000" cy="7747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pic>
      <p:sp>
        <p:nvSpPr>
          <p:cNvPr id="11" name="Rectangle 11"/>
          <p:cNvSpPr>
            <a:spLocks noChangeArrowheads="1"/>
          </p:cNvSpPr>
          <p:nvPr/>
        </p:nvSpPr>
        <p:spPr bwMode="auto">
          <a:xfrm>
            <a:off x="152400" y="6172200"/>
            <a:ext cx="3475038"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wrap="none" lIns="90488" tIns="44450" rIns="90488" bIns="44450">
            <a:spAutoFit/>
          </a:bodyPr>
          <a:lstStyle/>
          <a:p>
            <a:r>
              <a:rPr lang="en-US" altLang="zh-TW" sz="1400">
                <a:latin typeface="Verdana" charset="0"/>
              </a:rPr>
              <a:t>Electrical and Computer Engineering</a:t>
            </a:r>
          </a:p>
        </p:txBody>
      </p:sp>
      <p:sp>
        <p:nvSpPr>
          <p:cNvPr id="12" name="Line 12"/>
          <p:cNvSpPr>
            <a:spLocks noChangeShapeType="1"/>
          </p:cNvSpPr>
          <p:nvPr/>
        </p:nvSpPr>
        <p:spPr bwMode="auto">
          <a:xfrm>
            <a:off x="0" y="6096000"/>
            <a:ext cx="9144000" cy="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33794" name="Rectangle 2"/>
          <p:cNvSpPr>
            <a:spLocks noGrp="1" noChangeArrowheads="1"/>
          </p:cNvSpPr>
          <p:nvPr>
            <p:ph type="subTitle" idx="1"/>
          </p:nvPr>
        </p:nvSpPr>
        <p:spPr>
          <a:xfrm>
            <a:off x="1790700" y="3124200"/>
            <a:ext cx="5562600" cy="1752600"/>
          </a:xfrm>
        </p:spPr>
        <p:txBody>
          <a:bodyPr/>
          <a:lstStyle>
            <a:lvl1pPr marL="0" indent="0" algn="ctr">
              <a:buFont typeface="Wingdings" pitchFamily="2" charset="2"/>
              <a:buNone/>
              <a:defRPr sz="2800"/>
            </a:lvl1pPr>
          </a:lstStyle>
          <a:p>
            <a:r>
              <a:rPr lang="en-US" smtClean="0"/>
              <a:t>Click to edit Master subtitle style</a:t>
            </a:r>
            <a:endParaRPr lang="en-US"/>
          </a:p>
        </p:txBody>
      </p:sp>
      <p:sp>
        <p:nvSpPr>
          <p:cNvPr id="33795" name="Rectangle 3"/>
          <p:cNvSpPr>
            <a:spLocks noGrp="1" noChangeArrowheads="1"/>
          </p:cNvSpPr>
          <p:nvPr>
            <p:ph type="ctrTitle"/>
          </p:nvPr>
        </p:nvSpPr>
        <p:spPr>
          <a:xfrm>
            <a:off x="1143000" y="1447800"/>
            <a:ext cx="6858000" cy="1143000"/>
          </a:xfrm>
        </p:spPr>
        <p:txBody>
          <a:bodyPr/>
          <a:lstStyle>
            <a:lvl1pPr algn="ctr">
              <a:defRPr sz="4700"/>
            </a:lvl1pPr>
          </a:lstStyle>
          <a:p>
            <a:r>
              <a:rPr lang="en-US" smtClean="0"/>
              <a:t>Click to edit Master title style</a:t>
            </a:r>
            <a:endParaRPr lang="en-US"/>
          </a:p>
        </p:txBody>
      </p:sp>
    </p:spTree>
    <p:extLst>
      <p:ext uri="{BB962C8B-B14F-4D97-AF65-F5344CB8AC3E}">
        <p14:creationId xmlns:p14="http://schemas.microsoft.com/office/powerpoint/2010/main" xmlns="" val="33260344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xmlns="" val="20776657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34200" y="609600"/>
            <a:ext cx="2209800" cy="5257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4800" y="609600"/>
            <a:ext cx="6477000" cy="5257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xmlns="" val="10456824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04800" y="609600"/>
            <a:ext cx="8839200" cy="5334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381000" y="1371600"/>
            <a:ext cx="40005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33900" y="1371600"/>
            <a:ext cx="40005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xmlns="" val="37507568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xmlns="" val="20620881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xmlns="" val="1937019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371600"/>
            <a:ext cx="40005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33900" y="1371600"/>
            <a:ext cx="40005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xmlns="" val="33429988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xmlns="" val="19114486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xmlns="" val="650088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10082239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xmlns="" val="27360891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xmlns="" val="41242092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body" idx="1"/>
          </p:nvPr>
        </p:nvSpPr>
        <p:spPr bwMode="auto">
          <a:xfrm>
            <a:off x="381000" y="1371600"/>
            <a:ext cx="8153400" cy="4495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0488" tIns="44450" rIns="90488" bIns="44450" numCol="1" anchor="t" anchorCtr="0" compatLnSpc="1">
            <a:prstTxWarp prst="textNoShape">
              <a:avLst/>
            </a:prstTxWarp>
          </a:bodyPr>
          <a:lstStyle/>
          <a:p>
            <a:pPr lvl="0"/>
            <a:r>
              <a:rPr lang="en-US" altLang="zh-TW" smtClean="0"/>
              <a:t>Click to edit Master text styles</a:t>
            </a:r>
          </a:p>
          <a:p>
            <a:pPr lvl="1"/>
            <a:r>
              <a:rPr lang="en-US" altLang="zh-TW" smtClean="0"/>
              <a:t>Second level</a:t>
            </a:r>
          </a:p>
          <a:p>
            <a:pPr lvl="2"/>
            <a:r>
              <a:rPr lang="en-US" altLang="zh-TW" smtClean="0"/>
              <a:t>Third level</a:t>
            </a:r>
          </a:p>
          <a:p>
            <a:pPr lvl="3"/>
            <a:r>
              <a:rPr lang="en-US" altLang="zh-TW" smtClean="0"/>
              <a:t>Fourth level</a:t>
            </a:r>
          </a:p>
          <a:p>
            <a:pPr lvl="4"/>
            <a:r>
              <a:rPr lang="en-US" altLang="zh-TW" smtClean="0"/>
              <a:t>Fifth level</a:t>
            </a:r>
            <a:endParaRPr lang="en-US" altLang="zh-TW"/>
          </a:p>
        </p:txBody>
      </p:sp>
      <p:sp>
        <p:nvSpPr>
          <p:cNvPr id="1027" name="Rectangle 3"/>
          <p:cNvSpPr>
            <a:spLocks noGrp="1" noChangeArrowheads="1"/>
          </p:cNvSpPr>
          <p:nvPr>
            <p:ph type="title"/>
          </p:nvPr>
        </p:nvSpPr>
        <p:spPr bwMode="auto">
          <a:xfrm>
            <a:off x="304800" y="609600"/>
            <a:ext cx="8839200" cy="533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0488" tIns="44450" rIns="90488" bIns="44450" numCol="1" anchor="ctr" anchorCtr="0" compatLnSpc="1">
            <a:prstTxWarp prst="textNoShape">
              <a:avLst/>
            </a:prstTxWarp>
          </a:bodyPr>
          <a:lstStyle/>
          <a:p>
            <a:pPr lvl="0"/>
            <a:r>
              <a:rPr lang="en-US" altLang="zh-TW" smtClean="0"/>
              <a:t>Click to edit Master title style</a:t>
            </a:r>
            <a:endParaRPr lang="en-US" altLang="zh-TW"/>
          </a:p>
        </p:txBody>
      </p:sp>
      <p:sp>
        <p:nvSpPr>
          <p:cNvPr id="1028" name="Rectangle 9"/>
          <p:cNvSpPr>
            <a:spLocks noChangeArrowheads="1"/>
          </p:cNvSpPr>
          <p:nvPr/>
        </p:nvSpPr>
        <p:spPr bwMode="auto">
          <a:xfrm>
            <a:off x="6156325" y="5943600"/>
            <a:ext cx="3013075"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a:lstStyle/>
          <a:p>
            <a:endParaRPr lang="zh-TW"/>
          </a:p>
        </p:txBody>
      </p:sp>
      <p:sp>
        <p:nvSpPr>
          <p:cNvPr id="1029" name="Line 22"/>
          <p:cNvSpPr>
            <a:spLocks noChangeShapeType="1"/>
          </p:cNvSpPr>
          <p:nvPr/>
        </p:nvSpPr>
        <p:spPr bwMode="auto">
          <a:xfrm>
            <a:off x="0" y="1219200"/>
            <a:ext cx="9144000" cy="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pic>
        <p:nvPicPr>
          <p:cNvPr id="1030" name="Picture 49" descr="Untitled-1.jpg                                                 00000893 keithpaul                      BC07756D:"/>
          <p:cNvPicPr>
            <a:picLocks noChangeAspect="1" noChangeArrowheads="1"/>
          </p:cNvPicPr>
          <p:nvPr/>
        </p:nvPicPr>
        <p:blipFill>
          <a:blip r:embed="rId14" cstate="print">
            <a:extLst>
              <a:ext uri="{28A0092B-C50C-407E-A947-70E740481C1C}">
                <a14:useLocalDpi xmlns:a14="http://schemas.microsoft.com/office/drawing/2010/main" xmlns="" val="0"/>
              </a:ext>
            </a:extLst>
          </a:blip>
          <a:srcRect/>
          <a:stretch>
            <a:fillRect/>
          </a:stretch>
        </p:blipFill>
        <p:spPr bwMode="auto">
          <a:xfrm>
            <a:off x="0" y="0"/>
            <a:ext cx="91440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031" name="Picture 50" descr="A [blk-201].jpg                                                00000893 keithpaul                      BC07756D:"/>
          <p:cNvPicPr>
            <a:picLocks noChangeAspect="1" noChangeArrowheads="1"/>
          </p:cNvPicPr>
          <p:nvPr/>
        </p:nvPicPr>
        <p:blipFill>
          <a:blip r:embed="rId15" cstate="email">
            <a:extLst>
              <a:ext uri="{28A0092B-C50C-407E-A947-70E740481C1C}">
                <a14:useLocalDpi xmlns:a14="http://schemas.microsoft.com/office/drawing/2010/main" xmlns="" val="0"/>
              </a:ext>
            </a:extLst>
          </a:blip>
          <a:srcRect/>
          <a:stretch>
            <a:fillRect/>
          </a:stretch>
        </p:blipFill>
        <p:spPr bwMode="auto">
          <a:xfrm>
            <a:off x="152400" y="114300"/>
            <a:ext cx="2592388" cy="3429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032" name="Picture 51"/>
          <p:cNvPicPr>
            <a:picLocks noChangeAspect="1" noChangeArrowheads="1"/>
          </p:cNvPicPr>
          <p:nvPr/>
        </p:nvPicPr>
        <p:blipFill>
          <a:blip r:embed="rId16" cstate="print">
            <a:extLst>
              <a:ext uri="{28A0092B-C50C-407E-A947-70E740481C1C}">
                <a14:useLocalDpi xmlns:a14="http://schemas.microsoft.com/office/drawing/2010/main" xmlns="" val="0"/>
              </a:ext>
            </a:extLst>
          </a:blip>
          <a:srcRect/>
          <a:stretch>
            <a:fillRect/>
          </a:stretch>
        </p:blipFill>
        <p:spPr bwMode="auto">
          <a:xfrm>
            <a:off x="0" y="6096000"/>
            <a:ext cx="9144000" cy="7747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pic>
      <p:sp>
        <p:nvSpPr>
          <p:cNvPr id="1076" name="Text Box 52"/>
          <p:cNvSpPr txBox="1">
            <a:spLocks noChangeArrowheads="1"/>
          </p:cNvSpPr>
          <p:nvPr/>
        </p:nvSpPr>
        <p:spPr bwMode="auto">
          <a:xfrm>
            <a:off x="8382000" y="6172200"/>
            <a:ext cx="609600" cy="304800"/>
          </a:xfrm>
          <a:prstGeom prst="rect">
            <a:avLst/>
          </a:prstGeom>
          <a:noFill/>
          <a:ln w="12700">
            <a:noFill/>
            <a:miter lim="800000"/>
            <a:headEnd/>
            <a:tailEnd/>
          </a:ln>
          <a:effectLst/>
        </p:spPr>
        <p:txBody>
          <a:bodyPr>
            <a:spAutoFit/>
          </a:bodyPr>
          <a:lstStyle>
            <a:lvl1pPr>
              <a:defRPr sz="2400">
                <a:solidFill>
                  <a:schemeClr val="tx1"/>
                </a:solidFill>
                <a:latin typeface="Geneva" charset="0"/>
                <a:ea typeface="MS PGothic" charset="0"/>
                <a:cs typeface="MS PGothic" charset="0"/>
              </a:defRPr>
            </a:lvl1pPr>
            <a:lvl2pPr marL="742950" indent="-285750">
              <a:defRPr sz="2400">
                <a:solidFill>
                  <a:schemeClr val="tx1"/>
                </a:solidFill>
                <a:latin typeface="Geneva" charset="0"/>
                <a:ea typeface="MS PGothic" charset="0"/>
                <a:cs typeface="MS PGothic" charset="0"/>
              </a:defRPr>
            </a:lvl2pPr>
            <a:lvl3pPr marL="1143000" indent="-228600">
              <a:defRPr sz="2400">
                <a:solidFill>
                  <a:schemeClr val="tx1"/>
                </a:solidFill>
                <a:latin typeface="Geneva" charset="0"/>
                <a:ea typeface="MS PGothic" charset="0"/>
                <a:cs typeface="MS PGothic" charset="0"/>
              </a:defRPr>
            </a:lvl3pPr>
            <a:lvl4pPr marL="1600200" indent="-228600">
              <a:defRPr sz="2400">
                <a:solidFill>
                  <a:schemeClr val="tx1"/>
                </a:solidFill>
                <a:latin typeface="Geneva" charset="0"/>
                <a:ea typeface="MS PGothic" charset="0"/>
                <a:cs typeface="MS PGothic" charset="0"/>
              </a:defRPr>
            </a:lvl4pPr>
            <a:lvl5pPr marL="2057400" indent="-228600">
              <a:defRPr sz="2400">
                <a:solidFill>
                  <a:schemeClr val="tx1"/>
                </a:solidFill>
                <a:latin typeface="Geneva"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Geneva"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Geneva"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Geneva"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Geneva" charset="0"/>
                <a:ea typeface="MS PGothic" charset="0"/>
                <a:cs typeface="MS PGothic" charset="0"/>
              </a:defRPr>
            </a:lvl9pPr>
          </a:lstStyle>
          <a:p>
            <a:pPr>
              <a:spcBef>
                <a:spcPct val="50000"/>
              </a:spcBef>
              <a:defRPr/>
            </a:pPr>
            <a:fld id="{4D0795CC-41A5-A445-A77A-2C564A2F53BA}" type="slidenum">
              <a:rPr lang="en-US" altLang="zh-TW" sz="1400" smtClean="0">
                <a:latin typeface="Verdana" charset="0"/>
              </a:rPr>
              <a:pPr>
                <a:spcBef>
                  <a:spcPct val="50000"/>
                </a:spcBef>
                <a:defRPr/>
              </a:pPr>
              <a:t>‹#›</a:t>
            </a:fld>
            <a:endParaRPr lang="en-US" altLang="zh-TW" b="1" smtClean="0">
              <a:solidFill>
                <a:srgbClr val="336699"/>
              </a:solidFill>
              <a:latin typeface="Verdana" charset="0"/>
            </a:endParaRPr>
          </a:p>
        </p:txBody>
      </p:sp>
      <p:sp>
        <p:nvSpPr>
          <p:cNvPr id="1034" name="Rectangle 53"/>
          <p:cNvSpPr>
            <a:spLocks noChangeArrowheads="1"/>
          </p:cNvSpPr>
          <p:nvPr/>
        </p:nvSpPr>
        <p:spPr bwMode="auto">
          <a:xfrm>
            <a:off x="152400" y="6172200"/>
            <a:ext cx="3475038"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wrap="none" lIns="90488" tIns="44450" rIns="90488" bIns="44450">
            <a:spAutoFit/>
          </a:bodyPr>
          <a:lstStyle/>
          <a:p>
            <a:r>
              <a:rPr lang="en-US" altLang="zh-TW" sz="1400">
                <a:latin typeface="Verdana" charset="0"/>
              </a:rPr>
              <a:t>Electrical and Computer Engineering</a:t>
            </a:r>
            <a:endParaRPr lang="en-US" altLang="zh-TW" sz="1400">
              <a:solidFill>
                <a:srgbClr val="0B3D91"/>
              </a:solidFill>
              <a:latin typeface="Frutiger 66 BoldItalic" charset="0"/>
            </a:endParaRPr>
          </a:p>
        </p:txBody>
      </p:sp>
      <p:sp>
        <p:nvSpPr>
          <p:cNvPr id="1035" name="Line 54"/>
          <p:cNvSpPr>
            <a:spLocks noChangeShapeType="1"/>
          </p:cNvSpPr>
          <p:nvPr/>
        </p:nvSpPr>
        <p:spPr bwMode="auto">
          <a:xfrm>
            <a:off x="0" y="6096000"/>
            <a:ext cx="9144000" cy="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Tree>
  </p:cSld>
  <p:clrMap bg1="lt1" tx1="dk1" bg2="lt2" tx2="dk2" accent1="accent1" accent2="accent2" accent3="accent3" accent4="accent4" accent5="accent5" accent6="accent6" hlink="hlink" folHlink="folHlink"/>
  <p:sldLayoutIdLst>
    <p:sldLayoutId id="2147483841"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 id="2147483840" r:id="rId12"/>
  </p:sldLayoutIdLst>
  <p:txStyles>
    <p:titleStyle>
      <a:lvl1pPr algn="l" rtl="0" eaLnBrk="1" fontAlgn="base" hangingPunct="1">
        <a:spcBef>
          <a:spcPct val="0"/>
        </a:spcBef>
        <a:spcAft>
          <a:spcPct val="0"/>
        </a:spcAft>
        <a:defRPr sz="3000">
          <a:solidFill>
            <a:srgbClr val="881C1C"/>
          </a:solidFill>
          <a:latin typeface="+mj-lt"/>
          <a:ea typeface="MS PGothic" pitchFamily="34" charset="-128"/>
          <a:cs typeface="MS PGothic" charset="0"/>
        </a:defRPr>
      </a:lvl1pPr>
      <a:lvl2pPr algn="l" rtl="0" eaLnBrk="1" fontAlgn="base" hangingPunct="1">
        <a:spcBef>
          <a:spcPct val="0"/>
        </a:spcBef>
        <a:spcAft>
          <a:spcPct val="0"/>
        </a:spcAft>
        <a:defRPr sz="3000">
          <a:solidFill>
            <a:srgbClr val="881C1C"/>
          </a:solidFill>
          <a:latin typeface="Georgia" pitchFamily="18" charset="0"/>
          <a:ea typeface="MS PGothic" pitchFamily="34" charset="-128"/>
          <a:cs typeface="MS PGothic" charset="0"/>
        </a:defRPr>
      </a:lvl2pPr>
      <a:lvl3pPr algn="l" rtl="0" eaLnBrk="1" fontAlgn="base" hangingPunct="1">
        <a:spcBef>
          <a:spcPct val="0"/>
        </a:spcBef>
        <a:spcAft>
          <a:spcPct val="0"/>
        </a:spcAft>
        <a:defRPr sz="3000">
          <a:solidFill>
            <a:srgbClr val="881C1C"/>
          </a:solidFill>
          <a:latin typeface="Georgia" pitchFamily="18" charset="0"/>
          <a:ea typeface="MS PGothic" pitchFamily="34" charset="-128"/>
          <a:cs typeface="MS PGothic" charset="0"/>
        </a:defRPr>
      </a:lvl3pPr>
      <a:lvl4pPr algn="l" rtl="0" eaLnBrk="1" fontAlgn="base" hangingPunct="1">
        <a:spcBef>
          <a:spcPct val="0"/>
        </a:spcBef>
        <a:spcAft>
          <a:spcPct val="0"/>
        </a:spcAft>
        <a:defRPr sz="3000">
          <a:solidFill>
            <a:srgbClr val="881C1C"/>
          </a:solidFill>
          <a:latin typeface="Georgia" pitchFamily="18" charset="0"/>
          <a:ea typeface="MS PGothic" pitchFamily="34" charset="-128"/>
          <a:cs typeface="MS PGothic" charset="0"/>
        </a:defRPr>
      </a:lvl4pPr>
      <a:lvl5pPr algn="l" rtl="0" eaLnBrk="1" fontAlgn="base" hangingPunct="1">
        <a:spcBef>
          <a:spcPct val="0"/>
        </a:spcBef>
        <a:spcAft>
          <a:spcPct val="0"/>
        </a:spcAft>
        <a:defRPr sz="3000">
          <a:solidFill>
            <a:srgbClr val="881C1C"/>
          </a:solidFill>
          <a:latin typeface="Georgia" pitchFamily="18" charset="0"/>
          <a:ea typeface="MS PGothic" pitchFamily="34" charset="-128"/>
          <a:cs typeface="MS PGothic" charset="0"/>
        </a:defRPr>
      </a:lvl5pPr>
      <a:lvl6pPr marL="457200" algn="l" rtl="0" eaLnBrk="1" fontAlgn="base" hangingPunct="1">
        <a:spcBef>
          <a:spcPct val="0"/>
        </a:spcBef>
        <a:spcAft>
          <a:spcPct val="0"/>
        </a:spcAft>
        <a:defRPr sz="3000">
          <a:solidFill>
            <a:srgbClr val="881C1C"/>
          </a:solidFill>
          <a:latin typeface="Georgia" pitchFamily="18" charset="0"/>
        </a:defRPr>
      </a:lvl6pPr>
      <a:lvl7pPr marL="914400" algn="l" rtl="0" eaLnBrk="1" fontAlgn="base" hangingPunct="1">
        <a:spcBef>
          <a:spcPct val="0"/>
        </a:spcBef>
        <a:spcAft>
          <a:spcPct val="0"/>
        </a:spcAft>
        <a:defRPr sz="3000">
          <a:solidFill>
            <a:srgbClr val="881C1C"/>
          </a:solidFill>
          <a:latin typeface="Georgia" pitchFamily="18" charset="0"/>
        </a:defRPr>
      </a:lvl7pPr>
      <a:lvl8pPr marL="1371600" algn="l" rtl="0" eaLnBrk="1" fontAlgn="base" hangingPunct="1">
        <a:spcBef>
          <a:spcPct val="0"/>
        </a:spcBef>
        <a:spcAft>
          <a:spcPct val="0"/>
        </a:spcAft>
        <a:defRPr sz="3000">
          <a:solidFill>
            <a:srgbClr val="881C1C"/>
          </a:solidFill>
          <a:latin typeface="Georgia" pitchFamily="18" charset="0"/>
        </a:defRPr>
      </a:lvl8pPr>
      <a:lvl9pPr marL="1828800" algn="l" rtl="0" eaLnBrk="1" fontAlgn="base" hangingPunct="1">
        <a:spcBef>
          <a:spcPct val="0"/>
        </a:spcBef>
        <a:spcAft>
          <a:spcPct val="0"/>
        </a:spcAft>
        <a:defRPr sz="3000">
          <a:solidFill>
            <a:srgbClr val="881C1C"/>
          </a:solidFill>
          <a:latin typeface="Georgia" pitchFamily="18" charset="0"/>
        </a:defRPr>
      </a:lvl9pPr>
    </p:titleStyle>
    <p:bodyStyle>
      <a:lvl1pPr marL="342900" indent="-342900" algn="l" rtl="0" eaLnBrk="1" fontAlgn="base" hangingPunct="1">
        <a:spcBef>
          <a:spcPct val="20000"/>
        </a:spcBef>
        <a:spcAft>
          <a:spcPct val="0"/>
        </a:spcAft>
        <a:buClr>
          <a:srgbClr val="840C22"/>
        </a:buClr>
        <a:buSzPct val="100000"/>
        <a:buFont typeface="Wingdings" charset="0"/>
        <a:buChar char="§"/>
        <a:defRPr sz="2400">
          <a:solidFill>
            <a:schemeClr val="tx1"/>
          </a:solidFill>
          <a:latin typeface="+mn-lt"/>
          <a:ea typeface="MS PGothic" pitchFamily="34" charset="-128"/>
          <a:cs typeface="MS PGothic" charset="0"/>
        </a:defRPr>
      </a:lvl1pPr>
      <a:lvl2pPr marL="742950" indent="-285750" algn="l" rtl="0" eaLnBrk="1" fontAlgn="base" hangingPunct="1">
        <a:spcBef>
          <a:spcPct val="20000"/>
        </a:spcBef>
        <a:spcAft>
          <a:spcPct val="0"/>
        </a:spcAft>
        <a:buClr>
          <a:srgbClr val="840C22"/>
        </a:buClr>
        <a:buSzPct val="100000"/>
        <a:buFont typeface="Times" charset="0"/>
        <a:buChar char="•"/>
        <a:defRPr sz="2000">
          <a:solidFill>
            <a:schemeClr val="tx1"/>
          </a:solidFill>
          <a:latin typeface="+mn-lt"/>
          <a:ea typeface="MS PGothic" pitchFamily="34" charset="-128"/>
          <a:cs typeface="MS PGothic" charset="0"/>
        </a:defRPr>
      </a:lvl2pPr>
      <a:lvl3pPr marL="1143000" indent="-228600" algn="l" rtl="0" eaLnBrk="1" fontAlgn="base" hangingPunct="1">
        <a:spcBef>
          <a:spcPct val="20000"/>
        </a:spcBef>
        <a:spcAft>
          <a:spcPct val="0"/>
        </a:spcAft>
        <a:buClr>
          <a:srgbClr val="840C22"/>
        </a:buClr>
        <a:buSzPct val="100000"/>
        <a:buFont typeface="Times" charset="0"/>
        <a:buChar char="•"/>
        <a:defRPr sz="2000">
          <a:solidFill>
            <a:schemeClr val="tx1"/>
          </a:solidFill>
          <a:latin typeface="+mn-lt"/>
          <a:ea typeface="MS PGothic" pitchFamily="34" charset="-128"/>
          <a:cs typeface="MS PGothic" charset="0"/>
        </a:defRPr>
      </a:lvl3pPr>
      <a:lvl4pPr marL="1600200" indent="-228600" algn="l" rtl="0" eaLnBrk="1" fontAlgn="base" hangingPunct="1">
        <a:spcBef>
          <a:spcPct val="20000"/>
        </a:spcBef>
        <a:spcAft>
          <a:spcPct val="0"/>
        </a:spcAft>
        <a:buClr>
          <a:srgbClr val="840C22"/>
        </a:buClr>
        <a:buSzPct val="100000"/>
        <a:buFont typeface="Times" charset="0"/>
        <a:buChar char="•"/>
        <a:defRPr>
          <a:solidFill>
            <a:schemeClr val="tx1"/>
          </a:solidFill>
          <a:latin typeface="+mn-lt"/>
          <a:ea typeface="MS PGothic" pitchFamily="34" charset="-128"/>
          <a:cs typeface="MS PGothic" charset="0"/>
        </a:defRPr>
      </a:lvl4pPr>
      <a:lvl5pPr marL="2057400" indent="-228600" algn="l" rtl="0" eaLnBrk="1" fontAlgn="base" hangingPunct="1">
        <a:spcBef>
          <a:spcPct val="20000"/>
        </a:spcBef>
        <a:spcAft>
          <a:spcPct val="0"/>
        </a:spcAft>
        <a:buClr>
          <a:srgbClr val="840C22"/>
        </a:buClr>
        <a:buSzPct val="100000"/>
        <a:buFont typeface="Times" charset="0"/>
        <a:buChar char="•"/>
        <a:defRPr sz="1600">
          <a:solidFill>
            <a:schemeClr val="tx1"/>
          </a:solidFill>
          <a:latin typeface="+mn-lt"/>
          <a:ea typeface="MS PGothic" pitchFamily="34" charset="-128"/>
          <a:cs typeface="MS PGothic" charset="0"/>
        </a:defRPr>
      </a:lvl5pPr>
      <a:lvl6pPr marL="2514600" indent="-228600" algn="l" rtl="0" eaLnBrk="1" fontAlgn="base" hangingPunct="1">
        <a:spcBef>
          <a:spcPct val="20000"/>
        </a:spcBef>
        <a:spcAft>
          <a:spcPct val="0"/>
        </a:spcAft>
        <a:buClr>
          <a:srgbClr val="840C22"/>
        </a:buClr>
        <a:buSzPct val="100000"/>
        <a:buFont typeface="Times"/>
        <a:buChar char="•"/>
        <a:defRPr sz="1600">
          <a:solidFill>
            <a:schemeClr val="tx1"/>
          </a:solidFill>
          <a:latin typeface="+mn-lt"/>
        </a:defRPr>
      </a:lvl6pPr>
      <a:lvl7pPr marL="2971800" indent="-228600" algn="l" rtl="0" eaLnBrk="1" fontAlgn="base" hangingPunct="1">
        <a:spcBef>
          <a:spcPct val="20000"/>
        </a:spcBef>
        <a:spcAft>
          <a:spcPct val="0"/>
        </a:spcAft>
        <a:buClr>
          <a:srgbClr val="840C22"/>
        </a:buClr>
        <a:buSzPct val="100000"/>
        <a:buFont typeface="Times"/>
        <a:buChar char="•"/>
        <a:defRPr sz="1600">
          <a:solidFill>
            <a:schemeClr val="tx1"/>
          </a:solidFill>
          <a:latin typeface="+mn-lt"/>
        </a:defRPr>
      </a:lvl7pPr>
      <a:lvl8pPr marL="3429000" indent="-228600" algn="l" rtl="0" eaLnBrk="1" fontAlgn="base" hangingPunct="1">
        <a:spcBef>
          <a:spcPct val="20000"/>
        </a:spcBef>
        <a:spcAft>
          <a:spcPct val="0"/>
        </a:spcAft>
        <a:buClr>
          <a:srgbClr val="840C22"/>
        </a:buClr>
        <a:buSzPct val="100000"/>
        <a:buFont typeface="Times"/>
        <a:buChar char="•"/>
        <a:defRPr sz="1600">
          <a:solidFill>
            <a:schemeClr val="tx1"/>
          </a:solidFill>
          <a:latin typeface="+mn-lt"/>
        </a:defRPr>
      </a:lvl8pPr>
      <a:lvl9pPr marL="3886200" indent="-228600" algn="l" rtl="0" eaLnBrk="1" fontAlgn="base" hangingPunct="1">
        <a:spcBef>
          <a:spcPct val="20000"/>
        </a:spcBef>
        <a:spcAft>
          <a:spcPct val="0"/>
        </a:spcAft>
        <a:buClr>
          <a:srgbClr val="840C22"/>
        </a:buClr>
        <a:buSzPct val="100000"/>
        <a:buFont typeface="Times"/>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5.jpeg"/></Relationships>
</file>

<file path=ppt/slides/_rels/slide1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11.jpeg"/><Relationship Id="rId3" Type="http://schemas.openxmlformats.org/officeDocument/2006/relationships/image" Target="../media/image6.jpeg"/><Relationship Id="rId7" Type="http://schemas.openxmlformats.org/officeDocument/2006/relationships/image" Target="../media/image10.jpeg"/><Relationship Id="rId2" Type="http://schemas.openxmlformats.org/officeDocument/2006/relationships/notesSlide" Target="../notesSlides/notesSlide1.xml"/><Relationship Id="rId1" Type="http://schemas.openxmlformats.org/officeDocument/2006/relationships/slideLayout" Target="../slideLayouts/slideLayout6.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image" Target="../media/image7.jpe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31.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標題 4"/>
          <p:cNvSpPr>
            <a:spLocks noGrp="1"/>
          </p:cNvSpPr>
          <p:nvPr>
            <p:ph type="subTitle" idx="1"/>
          </p:nvPr>
        </p:nvSpPr>
        <p:spPr/>
        <p:txBody>
          <a:bodyPr/>
          <a:lstStyle/>
          <a:p>
            <a:r>
              <a:rPr lang="en-US" altLang="zh-TW" dirty="0" smtClean="0"/>
              <a:t>Team14: </a:t>
            </a:r>
          </a:p>
          <a:p>
            <a:r>
              <a:rPr lang="en-US" altLang="zh-TW" dirty="0" smtClean="0">
                <a:latin typeface="Georgia" charset="0"/>
                <a:ea typeface="MS PGothic" charset="0"/>
              </a:rPr>
              <a:t>BMW</a:t>
            </a:r>
            <a:br>
              <a:rPr lang="en-US" altLang="zh-TW" dirty="0" smtClean="0">
                <a:latin typeface="Georgia" charset="0"/>
                <a:ea typeface="MS PGothic" charset="0"/>
              </a:rPr>
            </a:br>
            <a:r>
              <a:rPr lang="en-US" altLang="zh-TW" b="1" dirty="0" smtClean="0">
                <a:latin typeface="Georgia" charset="0"/>
                <a:ea typeface="MS PGothic" charset="0"/>
              </a:rPr>
              <a:t>B</a:t>
            </a:r>
            <a:r>
              <a:rPr lang="en-US" altLang="zh-TW" dirty="0" smtClean="0">
                <a:latin typeface="Georgia" charset="0"/>
                <a:ea typeface="MS PGothic" charset="0"/>
              </a:rPr>
              <a:t>rainwave </a:t>
            </a:r>
            <a:r>
              <a:rPr lang="en-US" altLang="zh-TW" b="1" dirty="0" smtClean="0">
                <a:latin typeface="Georgia" charset="0"/>
                <a:ea typeface="MS PGothic" charset="0"/>
              </a:rPr>
              <a:t>M</a:t>
            </a:r>
            <a:r>
              <a:rPr lang="en-US" altLang="zh-TW" dirty="0" smtClean="0">
                <a:latin typeface="Georgia" charset="0"/>
                <a:ea typeface="MS PGothic" charset="0"/>
              </a:rPr>
              <a:t>anipulated </a:t>
            </a:r>
            <a:r>
              <a:rPr lang="en-US" altLang="zh-TW" b="1" dirty="0" smtClean="0">
                <a:latin typeface="Georgia" charset="0"/>
                <a:ea typeface="MS PGothic" charset="0"/>
              </a:rPr>
              <a:t>W</a:t>
            </a:r>
            <a:r>
              <a:rPr lang="en-US" altLang="zh-TW" dirty="0" smtClean="0">
                <a:latin typeface="Georgia" charset="0"/>
                <a:ea typeface="MS PGothic" charset="0"/>
              </a:rPr>
              <a:t>agon</a:t>
            </a:r>
          </a:p>
          <a:p>
            <a:endParaRPr lang="en-US" altLang="zh-TW" dirty="0" smtClean="0"/>
          </a:p>
          <a:p>
            <a:endParaRPr lang="zh-TW" altLang="en-US" dirty="0"/>
          </a:p>
        </p:txBody>
      </p:sp>
      <p:sp>
        <p:nvSpPr>
          <p:cNvPr id="4" name="標題 3"/>
          <p:cNvSpPr>
            <a:spLocks noGrp="1"/>
          </p:cNvSpPr>
          <p:nvPr>
            <p:ph type="ctrTitle"/>
          </p:nvPr>
        </p:nvSpPr>
        <p:spPr/>
        <p:txBody>
          <a:bodyPr/>
          <a:lstStyle/>
          <a:p>
            <a:r>
              <a:rPr lang="en-US" altLang="zh-TW" dirty="0" smtClean="0"/>
              <a:t>Midway Design Review</a:t>
            </a:r>
            <a:endParaRPr lang="zh-TW" alt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Block Diagram</a:t>
            </a:r>
            <a:endParaRPr lang="zh-TW" altLang="en-US" dirty="0"/>
          </a:p>
        </p:txBody>
      </p:sp>
      <p:sp>
        <p:nvSpPr>
          <p:cNvPr id="3" name="矩形 7"/>
          <p:cNvSpPr>
            <a:spLocks noChangeArrowheads="1"/>
          </p:cNvSpPr>
          <p:nvPr/>
        </p:nvSpPr>
        <p:spPr bwMode="auto">
          <a:xfrm>
            <a:off x="2549089" y="1321475"/>
            <a:ext cx="4050697" cy="3152744"/>
          </a:xfrm>
          <a:prstGeom prst="rect">
            <a:avLst/>
          </a:prstGeom>
          <a:solidFill>
            <a:schemeClr val="bg1"/>
          </a:solidFill>
          <a:ln w="12700">
            <a:solidFill>
              <a:schemeClr val="tx1"/>
            </a:solidFill>
            <a:round/>
            <a:headEnd/>
            <a:tailEnd/>
          </a:ln>
        </p:spPr>
        <p:txBody>
          <a:bodyPr/>
          <a:lstStyle/>
          <a:p>
            <a:pPr algn="ctr"/>
            <a:endParaRPr lang="zh-TW" altLang="en-US" sz="1600" dirty="0"/>
          </a:p>
        </p:txBody>
      </p:sp>
      <p:sp>
        <p:nvSpPr>
          <p:cNvPr id="4" name="文字方塊 10"/>
          <p:cNvSpPr txBox="1">
            <a:spLocks noChangeArrowheads="1"/>
          </p:cNvSpPr>
          <p:nvPr/>
        </p:nvSpPr>
        <p:spPr bwMode="auto">
          <a:xfrm>
            <a:off x="5184939" y="1533436"/>
            <a:ext cx="1400944" cy="400110"/>
          </a:xfrm>
          <a:prstGeom prst="rect">
            <a:avLst/>
          </a:prstGeom>
          <a:noFill/>
          <a:ln w="9525">
            <a:noFill/>
            <a:miter lim="800000"/>
            <a:headEnd/>
            <a:tailEnd/>
          </a:ln>
        </p:spPr>
        <p:txBody>
          <a:bodyPr wrap="none">
            <a:spAutoFit/>
          </a:bodyPr>
          <a:lstStyle/>
          <a:p>
            <a:pPr algn="ctr"/>
            <a:r>
              <a:rPr lang="en-US" altLang="zh-TW" sz="2000" dirty="0" smtClean="0"/>
              <a:t>Computer</a:t>
            </a:r>
            <a:endParaRPr lang="zh-TW" altLang="en-US" sz="2000" dirty="0"/>
          </a:p>
        </p:txBody>
      </p:sp>
      <p:cxnSp>
        <p:nvCxnSpPr>
          <p:cNvPr id="5" name="直線單箭頭接點 12"/>
          <p:cNvCxnSpPr>
            <a:cxnSpLocks noChangeShapeType="1"/>
          </p:cNvCxnSpPr>
          <p:nvPr/>
        </p:nvCxnSpPr>
        <p:spPr bwMode="auto">
          <a:xfrm>
            <a:off x="936625" y="1933546"/>
            <a:ext cx="1863377" cy="0"/>
          </a:xfrm>
          <a:prstGeom prst="straightConnector1">
            <a:avLst/>
          </a:prstGeom>
          <a:noFill/>
          <a:ln w="12700">
            <a:solidFill>
              <a:schemeClr val="tx1"/>
            </a:solidFill>
            <a:round/>
            <a:headEnd/>
            <a:tailEnd type="arrow" w="med" len="med"/>
          </a:ln>
        </p:spPr>
      </p:cxnSp>
      <p:sp>
        <p:nvSpPr>
          <p:cNvPr id="7" name="矩形 17"/>
          <p:cNvSpPr>
            <a:spLocks noChangeArrowheads="1"/>
          </p:cNvSpPr>
          <p:nvPr/>
        </p:nvSpPr>
        <p:spPr bwMode="auto">
          <a:xfrm>
            <a:off x="7620000" y="1625678"/>
            <a:ext cx="1524000" cy="1681402"/>
          </a:xfrm>
          <a:prstGeom prst="rect">
            <a:avLst/>
          </a:prstGeom>
          <a:solidFill>
            <a:schemeClr val="bg1"/>
          </a:solidFill>
          <a:ln w="12700">
            <a:solidFill>
              <a:schemeClr val="tx1"/>
            </a:solidFill>
            <a:round/>
            <a:headEnd/>
            <a:tailEnd/>
          </a:ln>
        </p:spPr>
        <p:txBody>
          <a:bodyPr/>
          <a:lstStyle/>
          <a:p>
            <a:pPr algn="ctr"/>
            <a:endParaRPr lang="zh-TW" altLang="en-US" sz="1600"/>
          </a:p>
        </p:txBody>
      </p:sp>
      <p:cxnSp>
        <p:nvCxnSpPr>
          <p:cNvPr id="8" name="直線單箭頭接點 30"/>
          <p:cNvCxnSpPr>
            <a:cxnSpLocks noChangeShapeType="1"/>
          </p:cNvCxnSpPr>
          <p:nvPr/>
        </p:nvCxnSpPr>
        <p:spPr bwMode="auto">
          <a:xfrm>
            <a:off x="4706408" y="1933545"/>
            <a:ext cx="3102505" cy="1"/>
          </a:xfrm>
          <a:prstGeom prst="straightConnector1">
            <a:avLst/>
          </a:prstGeom>
          <a:noFill/>
          <a:ln w="12700">
            <a:solidFill>
              <a:schemeClr val="tx1"/>
            </a:solidFill>
            <a:round/>
            <a:headEnd/>
            <a:tailEnd type="arrow" w="med" len="med"/>
          </a:ln>
        </p:spPr>
      </p:cxnSp>
      <p:sp>
        <p:nvSpPr>
          <p:cNvPr id="9" name="矩形 73"/>
          <p:cNvSpPr>
            <a:spLocks noChangeArrowheads="1"/>
          </p:cNvSpPr>
          <p:nvPr/>
        </p:nvSpPr>
        <p:spPr bwMode="auto">
          <a:xfrm>
            <a:off x="7808913" y="1704946"/>
            <a:ext cx="1219200" cy="457200"/>
          </a:xfrm>
          <a:prstGeom prst="rect">
            <a:avLst/>
          </a:prstGeom>
          <a:solidFill>
            <a:schemeClr val="accent1">
              <a:lumMod val="40000"/>
              <a:lumOff val="60000"/>
            </a:schemeClr>
          </a:solidFill>
          <a:ln w="12700">
            <a:solidFill>
              <a:schemeClr val="tx1"/>
            </a:solidFill>
            <a:round/>
            <a:headEnd/>
            <a:tailEnd/>
          </a:ln>
        </p:spPr>
        <p:txBody>
          <a:bodyPr/>
          <a:lstStyle/>
          <a:p>
            <a:pPr algn="ctr"/>
            <a:r>
              <a:rPr lang="en-US" altLang="zh-TW" sz="1600" dirty="0" smtClean="0"/>
              <a:t>Arduino/</a:t>
            </a:r>
            <a:endParaRPr lang="zh-TW" altLang="en-US" sz="1600" dirty="0"/>
          </a:p>
        </p:txBody>
      </p:sp>
      <p:sp>
        <p:nvSpPr>
          <p:cNvPr id="10" name="文字方塊 9"/>
          <p:cNvSpPr txBox="1">
            <a:spLocks noChangeArrowheads="1"/>
          </p:cNvSpPr>
          <p:nvPr/>
        </p:nvSpPr>
        <p:spPr bwMode="auto">
          <a:xfrm>
            <a:off x="2551113" y="1552546"/>
            <a:ext cx="1615440" cy="338554"/>
          </a:xfrm>
          <a:prstGeom prst="rect">
            <a:avLst/>
          </a:prstGeom>
          <a:noFill/>
          <a:ln w="9525">
            <a:noFill/>
            <a:miter lim="800000"/>
            <a:headEnd/>
            <a:tailEnd/>
          </a:ln>
        </p:spPr>
        <p:txBody>
          <a:bodyPr wrap="square">
            <a:spAutoFit/>
          </a:bodyPr>
          <a:lstStyle/>
          <a:p>
            <a:pPr algn="ctr"/>
            <a:endParaRPr lang="zh-TW" altLang="en-US" sz="1600"/>
          </a:p>
        </p:txBody>
      </p:sp>
      <p:sp>
        <p:nvSpPr>
          <p:cNvPr id="11" name="矩形 73"/>
          <p:cNvSpPr>
            <a:spLocks noChangeArrowheads="1"/>
          </p:cNvSpPr>
          <p:nvPr/>
        </p:nvSpPr>
        <p:spPr bwMode="auto">
          <a:xfrm>
            <a:off x="2800002" y="1552546"/>
            <a:ext cx="1906406" cy="2829311"/>
          </a:xfrm>
          <a:prstGeom prst="rect">
            <a:avLst/>
          </a:prstGeom>
          <a:noFill/>
          <a:ln w="12700">
            <a:solidFill>
              <a:schemeClr val="tx1"/>
            </a:solidFill>
            <a:round/>
            <a:headEnd/>
            <a:tailEnd/>
          </a:ln>
        </p:spPr>
        <p:txBody>
          <a:bodyPr/>
          <a:lstStyle/>
          <a:p>
            <a:pPr algn="ctr"/>
            <a:r>
              <a:rPr lang="en-US" altLang="zh-TW" sz="1600" dirty="0" smtClean="0"/>
              <a:t>C# Application</a:t>
            </a:r>
          </a:p>
          <a:p>
            <a:pPr algn="ctr"/>
            <a:endParaRPr lang="en-US" altLang="zh-TW" sz="1600" dirty="0" smtClean="0"/>
          </a:p>
          <a:p>
            <a:pPr algn="ctr"/>
            <a:endParaRPr lang="zh-TW" altLang="en-US" sz="1600" dirty="0"/>
          </a:p>
        </p:txBody>
      </p:sp>
      <p:sp>
        <p:nvSpPr>
          <p:cNvPr id="12" name="文字方塊 14"/>
          <p:cNvSpPr txBox="1">
            <a:spLocks noChangeArrowheads="1"/>
          </p:cNvSpPr>
          <p:nvPr/>
        </p:nvSpPr>
        <p:spPr bwMode="auto">
          <a:xfrm>
            <a:off x="6540398" y="1976671"/>
            <a:ext cx="1207103" cy="584775"/>
          </a:xfrm>
          <a:prstGeom prst="rect">
            <a:avLst/>
          </a:prstGeom>
          <a:noFill/>
          <a:ln w="9525">
            <a:noFill/>
            <a:miter lim="800000"/>
            <a:headEnd/>
            <a:tailEnd/>
          </a:ln>
        </p:spPr>
        <p:txBody>
          <a:bodyPr wrap="square">
            <a:spAutoFit/>
          </a:bodyPr>
          <a:lstStyle/>
          <a:p>
            <a:pPr algn="ctr"/>
            <a:r>
              <a:rPr lang="en-US" altLang="zh-TW" sz="1600" dirty="0" smtClean="0"/>
              <a:t>USB serial Write</a:t>
            </a:r>
          </a:p>
        </p:txBody>
      </p:sp>
      <p:sp>
        <p:nvSpPr>
          <p:cNvPr id="13" name="文字方塊 12"/>
          <p:cNvSpPr txBox="1"/>
          <p:nvPr/>
        </p:nvSpPr>
        <p:spPr>
          <a:xfrm>
            <a:off x="5171035" y="2561446"/>
            <a:ext cx="1233481" cy="584775"/>
          </a:xfrm>
          <a:prstGeom prst="rect">
            <a:avLst/>
          </a:prstGeom>
          <a:solidFill>
            <a:schemeClr val="bg1">
              <a:lumMod val="95000"/>
            </a:schemeClr>
          </a:solidFill>
          <a:ln>
            <a:solidFill>
              <a:schemeClr val="tx1"/>
            </a:solidFill>
          </a:ln>
        </p:spPr>
        <p:txBody>
          <a:bodyPr wrap="square" rtlCol="0">
            <a:spAutoFit/>
          </a:bodyPr>
          <a:lstStyle/>
          <a:p>
            <a:pPr algn="ctr"/>
            <a:r>
              <a:rPr lang="en-US" altLang="zh-TW" sz="1600" dirty="0" err="1" smtClean="0">
                <a:solidFill>
                  <a:schemeClr val="bg1">
                    <a:lumMod val="50000"/>
                  </a:schemeClr>
                </a:solidFill>
              </a:rPr>
              <a:t>MySQL</a:t>
            </a:r>
            <a:r>
              <a:rPr lang="en-US" altLang="zh-TW" sz="1600" dirty="0" smtClean="0">
                <a:solidFill>
                  <a:schemeClr val="bg1">
                    <a:lumMod val="50000"/>
                  </a:schemeClr>
                </a:solidFill>
              </a:rPr>
              <a:t> Database</a:t>
            </a:r>
            <a:endParaRPr lang="zh-TW" altLang="en-US" sz="1600" dirty="0">
              <a:solidFill>
                <a:schemeClr val="bg1">
                  <a:lumMod val="50000"/>
                </a:schemeClr>
              </a:solidFill>
            </a:endParaRPr>
          </a:p>
        </p:txBody>
      </p:sp>
      <p:sp>
        <p:nvSpPr>
          <p:cNvPr id="14" name="矩形 73"/>
          <p:cNvSpPr>
            <a:spLocks noChangeArrowheads="1"/>
          </p:cNvSpPr>
          <p:nvPr/>
        </p:nvSpPr>
        <p:spPr bwMode="auto">
          <a:xfrm>
            <a:off x="7808913" y="2517205"/>
            <a:ext cx="1219200" cy="493559"/>
          </a:xfrm>
          <a:prstGeom prst="rect">
            <a:avLst/>
          </a:prstGeom>
          <a:solidFill>
            <a:schemeClr val="bg1">
              <a:lumMod val="95000"/>
            </a:schemeClr>
          </a:solidFill>
          <a:ln w="12700">
            <a:solidFill>
              <a:schemeClr val="tx1"/>
            </a:solidFill>
            <a:round/>
            <a:headEnd/>
            <a:tailEnd/>
          </a:ln>
        </p:spPr>
        <p:txBody>
          <a:bodyPr/>
          <a:lstStyle/>
          <a:p>
            <a:pPr algn="ctr"/>
            <a:r>
              <a:rPr lang="en-US" altLang="zh-TW" sz="1600" dirty="0" smtClean="0">
                <a:solidFill>
                  <a:schemeClr val="bg1">
                    <a:lumMod val="50000"/>
                  </a:schemeClr>
                </a:solidFill>
              </a:rPr>
              <a:t>XBEE:TX</a:t>
            </a:r>
            <a:endParaRPr lang="zh-TW" altLang="en-US" sz="1600" dirty="0">
              <a:solidFill>
                <a:schemeClr val="bg1">
                  <a:lumMod val="50000"/>
                </a:schemeClr>
              </a:solidFill>
            </a:endParaRPr>
          </a:p>
        </p:txBody>
      </p:sp>
      <p:cxnSp>
        <p:nvCxnSpPr>
          <p:cNvPr id="15" name="直線單箭頭接點 12"/>
          <p:cNvCxnSpPr>
            <a:cxnSpLocks noChangeShapeType="1"/>
            <a:stCxn id="9" idx="2"/>
          </p:cNvCxnSpPr>
          <p:nvPr/>
        </p:nvCxnSpPr>
        <p:spPr bwMode="auto">
          <a:xfrm>
            <a:off x="8418513" y="2162146"/>
            <a:ext cx="0" cy="296851"/>
          </a:xfrm>
          <a:prstGeom prst="straightConnector1">
            <a:avLst/>
          </a:prstGeom>
          <a:noFill/>
          <a:ln w="12700">
            <a:solidFill>
              <a:schemeClr val="tx1">
                <a:alpha val="44000"/>
              </a:schemeClr>
            </a:solidFill>
            <a:round/>
            <a:headEnd/>
            <a:tailEnd type="arrow" w="med" len="med"/>
          </a:ln>
        </p:spPr>
      </p:cxnSp>
      <p:sp>
        <p:nvSpPr>
          <p:cNvPr id="16" name="文字方塊 15"/>
          <p:cNvSpPr txBox="1"/>
          <p:nvPr/>
        </p:nvSpPr>
        <p:spPr>
          <a:xfrm>
            <a:off x="2989565" y="1891100"/>
            <a:ext cx="1547540" cy="338554"/>
          </a:xfrm>
          <a:prstGeom prst="rect">
            <a:avLst/>
          </a:prstGeom>
          <a:solidFill>
            <a:srgbClr val="FFFF00"/>
          </a:solidFill>
          <a:ln>
            <a:solidFill>
              <a:schemeClr val="tx1"/>
            </a:solidFill>
          </a:ln>
        </p:spPr>
        <p:txBody>
          <a:bodyPr wrap="square" rtlCol="0">
            <a:spAutoFit/>
          </a:bodyPr>
          <a:lstStyle/>
          <a:p>
            <a:pPr algn="ctr"/>
            <a:r>
              <a:rPr lang="en-US" altLang="zh-TW" sz="1600" dirty="0" smtClean="0"/>
              <a:t>Data Analyze</a:t>
            </a:r>
            <a:endParaRPr lang="zh-TW" altLang="en-US" sz="1600" dirty="0"/>
          </a:p>
        </p:txBody>
      </p:sp>
      <p:sp>
        <p:nvSpPr>
          <p:cNvPr id="17" name="文字方塊 16"/>
          <p:cNvSpPr txBox="1"/>
          <p:nvPr/>
        </p:nvSpPr>
        <p:spPr>
          <a:xfrm>
            <a:off x="2989565" y="2700754"/>
            <a:ext cx="1366550" cy="584775"/>
          </a:xfrm>
          <a:prstGeom prst="rect">
            <a:avLst/>
          </a:prstGeom>
          <a:solidFill>
            <a:schemeClr val="accent2">
              <a:lumMod val="40000"/>
              <a:lumOff val="60000"/>
            </a:schemeClr>
          </a:solidFill>
          <a:ln>
            <a:solidFill>
              <a:schemeClr val="tx1"/>
            </a:solidFill>
          </a:ln>
        </p:spPr>
        <p:txBody>
          <a:bodyPr wrap="square" rtlCol="0">
            <a:spAutoFit/>
          </a:bodyPr>
          <a:lstStyle/>
          <a:p>
            <a:pPr algn="ctr"/>
            <a:r>
              <a:rPr lang="en-US" altLang="zh-TW" sz="1600" dirty="0" smtClean="0"/>
              <a:t>Command Algorithm</a:t>
            </a:r>
            <a:endParaRPr lang="zh-TW" altLang="en-US" sz="1600" dirty="0"/>
          </a:p>
        </p:txBody>
      </p:sp>
      <p:sp>
        <p:nvSpPr>
          <p:cNvPr id="18" name="文字方塊 17"/>
          <p:cNvSpPr txBox="1"/>
          <p:nvPr/>
        </p:nvSpPr>
        <p:spPr>
          <a:xfrm>
            <a:off x="2989565" y="3550861"/>
            <a:ext cx="1366550" cy="830997"/>
          </a:xfrm>
          <a:prstGeom prst="rect">
            <a:avLst/>
          </a:prstGeom>
          <a:solidFill>
            <a:srgbClr val="FF66FF"/>
          </a:solidFill>
          <a:ln>
            <a:solidFill>
              <a:schemeClr val="tx1"/>
            </a:solidFill>
          </a:ln>
        </p:spPr>
        <p:txBody>
          <a:bodyPr wrap="square" rtlCol="0">
            <a:spAutoFit/>
          </a:bodyPr>
          <a:lstStyle/>
          <a:p>
            <a:pPr algn="ctr"/>
            <a:r>
              <a:rPr lang="en-US" altLang="zh-TW" sz="1600" dirty="0" smtClean="0"/>
              <a:t>User Interface</a:t>
            </a:r>
          </a:p>
          <a:p>
            <a:pPr algn="ctr"/>
            <a:endParaRPr lang="zh-TW" altLang="en-US" sz="1600" dirty="0"/>
          </a:p>
        </p:txBody>
      </p:sp>
      <p:cxnSp>
        <p:nvCxnSpPr>
          <p:cNvPr id="19" name="直線單箭頭接點 12"/>
          <p:cNvCxnSpPr>
            <a:cxnSpLocks noChangeShapeType="1"/>
          </p:cNvCxnSpPr>
          <p:nvPr/>
        </p:nvCxnSpPr>
        <p:spPr bwMode="auto">
          <a:xfrm flipH="1">
            <a:off x="4356115" y="2903041"/>
            <a:ext cx="814921" cy="0"/>
          </a:xfrm>
          <a:prstGeom prst="straightConnector1">
            <a:avLst/>
          </a:prstGeom>
          <a:noFill/>
          <a:ln w="12700">
            <a:solidFill>
              <a:schemeClr val="tx1">
                <a:alpha val="49000"/>
              </a:schemeClr>
            </a:solidFill>
            <a:round/>
            <a:headEnd/>
            <a:tailEnd type="arrow" w="med" len="med"/>
          </a:ln>
        </p:spPr>
      </p:cxnSp>
      <p:sp>
        <p:nvSpPr>
          <p:cNvPr id="20" name="矩形 20"/>
          <p:cNvSpPr>
            <a:spLocks noChangeArrowheads="1"/>
          </p:cNvSpPr>
          <p:nvPr/>
        </p:nvSpPr>
        <p:spPr bwMode="auto">
          <a:xfrm>
            <a:off x="3965417" y="4552082"/>
            <a:ext cx="4273234" cy="1447799"/>
          </a:xfrm>
          <a:prstGeom prst="rect">
            <a:avLst/>
          </a:prstGeom>
          <a:solidFill>
            <a:schemeClr val="bg1">
              <a:lumMod val="95000"/>
            </a:schemeClr>
          </a:solidFill>
          <a:ln w="12700">
            <a:solidFill>
              <a:schemeClr val="tx1"/>
            </a:solidFill>
            <a:prstDash val="solid"/>
            <a:round/>
            <a:headEnd/>
            <a:tailEnd/>
          </a:ln>
        </p:spPr>
        <p:txBody>
          <a:bodyPr/>
          <a:lstStyle/>
          <a:p>
            <a:pPr algn="ctr"/>
            <a:endParaRPr lang="zh-TW" altLang="en-US">
              <a:solidFill>
                <a:schemeClr val="bg1">
                  <a:lumMod val="50000"/>
                </a:schemeClr>
              </a:solidFill>
            </a:endParaRPr>
          </a:p>
        </p:txBody>
      </p:sp>
      <p:sp>
        <p:nvSpPr>
          <p:cNvPr id="21" name="文字方塊 20"/>
          <p:cNvSpPr txBox="1"/>
          <p:nvPr/>
        </p:nvSpPr>
        <p:spPr>
          <a:xfrm>
            <a:off x="7089617" y="4752137"/>
            <a:ext cx="932411" cy="584775"/>
          </a:xfrm>
          <a:prstGeom prst="rect">
            <a:avLst/>
          </a:prstGeom>
          <a:solidFill>
            <a:schemeClr val="bg1">
              <a:lumMod val="95000"/>
            </a:schemeClr>
          </a:solidFill>
          <a:ln>
            <a:solidFill>
              <a:schemeClr val="tx1"/>
            </a:solidFill>
            <a:prstDash val="solid"/>
          </a:ln>
        </p:spPr>
        <p:txBody>
          <a:bodyPr wrap="square" rtlCol="0">
            <a:spAutoFit/>
          </a:bodyPr>
          <a:lstStyle/>
          <a:p>
            <a:pPr algn="ctr"/>
            <a:r>
              <a:rPr lang="en-US" altLang="zh-TW" sz="1600" dirty="0" smtClean="0">
                <a:solidFill>
                  <a:schemeClr val="bg1">
                    <a:lumMod val="50000"/>
                  </a:schemeClr>
                </a:solidFill>
              </a:rPr>
              <a:t>XBEE: RX</a:t>
            </a:r>
            <a:endParaRPr lang="zh-TW" altLang="en-US" sz="1600" dirty="0">
              <a:solidFill>
                <a:schemeClr val="bg1">
                  <a:lumMod val="50000"/>
                </a:schemeClr>
              </a:solidFill>
            </a:endParaRPr>
          </a:p>
        </p:txBody>
      </p:sp>
      <p:sp>
        <p:nvSpPr>
          <p:cNvPr id="22" name="矩形 73"/>
          <p:cNvSpPr>
            <a:spLocks noChangeArrowheads="1"/>
          </p:cNvSpPr>
          <p:nvPr/>
        </p:nvSpPr>
        <p:spPr bwMode="auto">
          <a:xfrm>
            <a:off x="5307172" y="4752138"/>
            <a:ext cx="995998" cy="416056"/>
          </a:xfrm>
          <a:prstGeom prst="rect">
            <a:avLst/>
          </a:prstGeom>
          <a:solidFill>
            <a:schemeClr val="bg1">
              <a:lumMod val="95000"/>
            </a:schemeClr>
          </a:solidFill>
          <a:ln w="12700">
            <a:solidFill>
              <a:schemeClr val="tx1"/>
            </a:solidFill>
            <a:prstDash val="solid"/>
            <a:round/>
            <a:headEnd/>
            <a:tailEnd/>
          </a:ln>
        </p:spPr>
        <p:txBody>
          <a:bodyPr/>
          <a:lstStyle/>
          <a:p>
            <a:pPr algn="ctr"/>
            <a:r>
              <a:rPr lang="en-US" altLang="zh-TW" sz="1600" dirty="0" smtClean="0">
                <a:solidFill>
                  <a:schemeClr val="bg1">
                    <a:lumMod val="50000"/>
                  </a:schemeClr>
                </a:solidFill>
              </a:rPr>
              <a:t>Arduino</a:t>
            </a:r>
            <a:endParaRPr lang="zh-TW" altLang="en-US" sz="1600" dirty="0">
              <a:solidFill>
                <a:schemeClr val="bg1">
                  <a:lumMod val="50000"/>
                </a:schemeClr>
              </a:solidFill>
            </a:endParaRPr>
          </a:p>
        </p:txBody>
      </p:sp>
      <p:sp>
        <p:nvSpPr>
          <p:cNvPr id="23" name="矩形 73"/>
          <p:cNvSpPr>
            <a:spLocks noChangeArrowheads="1"/>
          </p:cNvSpPr>
          <p:nvPr/>
        </p:nvSpPr>
        <p:spPr bwMode="auto">
          <a:xfrm>
            <a:off x="4159379" y="4752137"/>
            <a:ext cx="777240" cy="416056"/>
          </a:xfrm>
          <a:prstGeom prst="rect">
            <a:avLst/>
          </a:prstGeom>
          <a:solidFill>
            <a:schemeClr val="bg1">
              <a:lumMod val="95000"/>
            </a:schemeClr>
          </a:solidFill>
          <a:ln w="12700">
            <a:solidFill>
              <a:schemeClr val="tx1"/>
            </a:solidFill>
            <a:prstDash val="solid"/>
            <a:round/>
            <a:headEnd/>
            <a:tailEnd/>
          </a:ln>
        </p:spPr>
        <p:txBody>
          <a:bodyPr/>
          <a:lstStyle/>
          <a:p>
            <a:pPr algn="ctr"/>
            <a:r>
              <a:rPr lang="en-US" altLang="zh-TW" sz="1600" dirty="0" smtClean="0">
                <a:solidFill>
                  <a:schemeClr val="bg1">
                    <a:lumMod val="50000"/>
                  </a:schemeClr>
                </a:solidFill>
              </a:rPr>
              <a:t>Motor</a:t>
            </a:r>
            <a:endParaRPr lang="zh-TW" altLang="en-US" sz="1600" dirty="0">
              <a:solidFill>
                <a:schemeClr val="bg1">
                  <a:lumMod val="50000"/>
                </a:schemeClr>
              </a:solidFill>
            </a:endParaRPr>
          </a:p>
        </p:txBody>
      </p:sp>
      <p:cxnSp>
        <p:nvCxnSpPr>
          <p:cNvPr id="24" name="直線單箭頭接點 12"/>
          <p:cNvCxnSpPr>
            <a:cxnSpLocks noChangeShapeType="1"/>
          </p:cNvCxnSpPr>
          <p:nvPr/>
        </p:nvCxnSpPr>
        <p:spPr bwMode="auto">
          <a:xfrm flipH="1">
            <a:off x="6303170" y="4921414"/>
            <a:ext cx="786447" cy="0"/>
          </a:xfrm>
          <a:prstGeom prst="straightConnector1">
            <a:avLst/>
          </a:prstGeom>
          <a:noFill/>
          <a:ln w="12700">
            <a:solidFill>
              <a:schemeClr val="tx1">
                <a:alpha val="44000"/>
              </a:schemeClr>
            </a:solidFill>
            <a:prstDash val="solid"/>
            <a:round/>
            <a:headEnd/>
            <a:tailEnd type="arrow" w="med" len="med"/>
          </a:ln>
        </p:spPr>
      </p:cxnSp>
      <p:cxnSp>
        <p:nvCxnSpPr>
          <p:cNvPr id="25" name="直線單箭頭接點 12"/>
          <p:cNvCxnSpPr>
            <a:cxnSpLocks noChangeShapeType="1"/>
          </p:cNvCxnSpPr>
          <p:nvPr/>
        </p:nvCxnSpPr>
        <p:spPr bwMode="auto">
          <a:xfrm flipH="1">
            <a:off x="4936620" y="4921414"/>
            <a:ext cx="370552" cy="0"/>
          </a:xfrm>
          <a:prstGeom prst="straightConnector1">
            <a:avLst/>
          </a:prstGeom>
          <a:noFill/>
          <a:ln w="12700">
            <a:solidFill>
              <a:schemeClr val="tx1">
                <a:alpha val="44000"/>
              </a:schemeClr>
            </a:solidFill>
            <a:prstDash val="solid"/>
            <a:round/>
            <a:headEnd/>
            <a:tailEnd type="arrow" w="med" len="med"/>
          </a:ln>
        </p:spPr>
      </p:cxnSp>
      <p:cxnSp>
        <p:nvCxnSpPr>
          <p:cNvPr id="26" name="肘形接點 25"/>
          <p:cNvCxnSpPr/>
          <p:nvPr/>
        </p:nvCxnSpPr>
        <p:spPr bwMode="auto">
          <a:xfrm rot="5400000">
            <a:off x="7314179" y="3907551"/>
            <a:ext cx="2185115" cy="336170"/>
          </a:xfrm>
          <a:prstGeom prst="bentConnector3">
            <a:avLst>
              <a:gd name="adj1" fmla="val 100073"/>
            </a:avLst>
          </a:prstGeom>
          <a:solidFill>
            <a:schemeClr val="accent1"/>
          </a:solidFill>
          <a:ln w="12700" cap="flat" cmpd="sng" algn="ctr">
            <a:solidFill>
              <a:schemeClr val="tx1">
                <a:alpha val="44000"/>
              </a:schemeClr>
            </a:solidFill>
            <a:prstDash val="solid"/>
            <a:round/>
            <a:headEnd type="none" w="med" len="med"/>
            <a:tailEnd type="arrow"/>
          </a:ln>
          <a:effectLst/>
        </p:spPr>
      </p:cxnSp>
      <p:sp>
        <p:nvSpPr>
          <p:cNvPr id="27" name="矩形 73"/>
          <p:cNvSpPr>
            <a:spLocks noChangeArrowheads="1"/>
          </p:cNvSpPr>
          <p:nvPr/>
        </p:nvSpPr>
        <p:spPr bwMode="auto">
          <a:xfrm>
            <a:off x="5307172" y="5398096"/>
            <a:ext cx="995998" cy="601785"/>
          </a:xfrm>
          <a:prstGeom prst="rect">
            <a:avLst/>
          </a:prstGeom>
          <a:solidFill>
            <a:schemeClr val="bg1">
              <a:lumMod val="95000"/>
            </a:schemeClr>
          </a:solidFill>
          <a:ln w="12700">
            <a:solidFill>
              <a:schemeClr val="tx1"/>
            </a:solidFill>
            <a:prstDash val="solid"/>
            <a:round/>
            <a:headEnd/>
            <a:tailEnd/>
          </a:ln>
        </p:spPr>
        <p:txBody>
          <a:bodyPr/>
          <a:lstStyle/>
          <a:p>
            <a:pPr algn="ctr"/>
            <a:r>
              <a:rPr lang="en-US" altLang="zh-TW" sz="1600" dirty="0" smtClean="0">
                <a:solidFill>
                  <a:schemeClr val="bg1">
                    <a:lumMod val="50000"/>
                  </a:schemeClr>
                </a:solidFill>
              </a:rPr>
              <a:t>Power Supply</a:t>
            </a:r>
            <a:endParaRPr lang="zh-TW" altLang="en-US" sz="1600" dirty="0">
              <a:solidFill>
                <a:schemeClr val="bg1">
                  <a:lumMod val="50000"/>
                </a:schemeClr>
              </a:solidFill>
            </a:endParaRPr>
          </a:p>
        </p:txBody>
      </p:sp>
      <p:cxnSp>
        <p:nvCxnSpPr>
          <p:cNvPr id="28" name="直線單箭頭接點 12"/>
          <p:cNvCxnSpPr>
            <a:cxnSpLocks noChangeShapeType="1"/>
          </p:cNvCxnSpPr>
          <p:nvPr/>
        </p:nvCxnSpPr>
        <p:spPr bwMode="auto">
          <a:xfrm>
            <a:off x="5809457" y="5168193"/>
            <a:ext cx="0" cy="229903"/>
          </a:xfrm>
          <a:prstGeom prst="straightConnector1">
            <a:avLst/>
          </a:prstGeom>
          <a:noFill/>
          <a:ln w="12700">
            <a:solidFill>
              <a:schemeClr val="tx1">
                <a:alpha val="44000"/>
              </a:schemeClr>
            </a:solidFill>
            <a:prstDash val="solid"/>
            <a:round/>
            <a:headEnd/>
            <a:tailEnd type="arrow" w="med" len="med"/>
          </a:ln>
        </p:spPr>
      </p:cxnSp>
      <p:cxnSp>
        <p:nvCxnSpPr>
          <p:cNvPr id="29" name="圖案 28"/>
          <p:cNvCxnSpPr/>
          <p:nvPr/>
        </p:nvCxnSpPr>
        <p:spPr bwMode="auto">
          <a:xfrm flipV="1">
            <a:off x="4166553" y="3146221"/>
            <a:ext cx="1718858" cy="1063319"/>
          </a:xfrm>
          <a:prstGeom prst="bentConnector2">
            <a:avLst/>
          </a:prstGeom>
          <a:solidFill>
            <a:schemeClr val="accent1"/>
          </a:solidFill>
          <a:ln w="12700" cap="flat" cmpd="sng" algn="ctr">
            <a:solidFill>
              <a:schemeClr val="tx1">
                <a:alpha val="49000"/>
              </a:schemeClr>
            </a:solidFill>
            <a:prstDash val="solid"/>
            <a:round/>
            <a:headEnd type="none" w="med" len="med"/>
            <a:tailEnd type="arrow"/>
          </a:ln>
          <a:effectLst/>
        </p:spPr>
      </p:cxnSp>
      <p:pic>
        <p:nvPicPr>
          <p:cNvPr id="33" name="圖片 32" descr="MWM_WhiteBG_1_large.jpg"/>
          <p:cNvPicPr>
            <a:picLocks noChangeAspect="1"/>
          </p:cNvPicPr>
          <p:nvPr/>
        </p:nvPicPr>
        <p:blipFill>
          <a:blip r:embed="rId3" cstate="print"/>
          <a:stretch>
            <a:fillRect/>
          </a:stretch>
        </p:blipFill>
        <p:spPr>
          <a:xfrm>
            <a:off x="0" y="1361296"/>
            <a:ext cx="936625" cy="1129598"/>
          </a:xfrm>
          <a:prstGeom prst="rect">
            <a:avLst/>
          </a:prstGeom>
        </p:spPr>
      </p:pic>
      <p:sp>
        <p:nvSpPr>
          <p:cNvPr id="34" name="文字方塊 14"/>
          <p:cNvSpPr txBox="1">
            <a:spLocks noChangeArrowheads="1"/>
          </p:cNvSpPr>
          <p:nvPr/>
        </p:nvSpPr>
        <p:spPr bwMode="auto">
          <a:xfrm>
            <a:off x="1180306" y="1981200"/>
            <a:ext cx="1296987" cy="1323439"/>
          </a:xfrm>
          <a:prstGeom prst="rect">
            <a:avLst/>
          </a:prstGeom>
          <a:noFill/>
          <a:ln w="9525">
            <a:noFill/>
            <a:miter lim="800000"/>
            <a:headEnd/>
            <a:tailEnd/>
          </a:ln>
        </p:spPr>
        <p:txBody>
          <a:bodyPr wrap="square">
            <a:spAutoFit/>
          </a:bodyPr>
          <a:lstStyle/>
          <a:p>
            <a:pPr algn="ctr"/>
            <a:r>
              <a:rPr lang="en-US" altLang="zh-TW" sz="1600" dirty="0" smtClean="0"/>
              <a:t>Bluetooth v3.0</a:t>
            </a:r>
          </a:p>
          <a:p>
            <a:pPr algn="ctr"/>
            <a:r>
              <a:rPr lang="en-US" altLang="zh-TW" sz="1600" dirty="0" err="1" smtClean="0"/>
              <a:t>ThinkGear</a:t>
            </a:r>
            <a:r>
              <a:rPr lang="en-US" altLang="zh-TW" sz="1600" dirty="0" smtClean="0"/>
              <a:t> Packet</a:t>
            </a:r>
          </a:p>
          <a:p>
            <a:pPr algn="ctr"/>
            <a:endParaRPr lang="zh-TW" altLang="en-US" sz="1600" dirty="0"/>
          </a:p>
        </p:txBody>
      </p:sp>
      <p:cxnSp>
        <p:nvCxnSpPr>
          <p:cNvPr id="55" name="直線單箭頭接點 12"/>
          <p:cNvCxnSpPr>
            <a:cxnSpLocks noChangeShapeType="1"/>
          </p:cNvCxnSpPr>
          <p:nvPr/>
        </p:nvCxnSpPr>
        <p:spPr bwMode="auto">
          <a:xfrm>
            <a:off x="3672840" y="3285529"/>
            <a:ext cx="0" cy="265331"/>
          </a:xfrm>
          <a:prstGeom prst="straightConnector1">
            <a:avLst/>
          </a:prstGeom>
          <a:noFill/>
          <a:ln w="12700">
            <a:solidFill>
              <a:schemeClr val="tx1"/>
            </a:solidFill>
            <a:round/>
            <a:headEnd/>
            <a:tailEnd type="arrow" w="med" len="med"/>
          </a:ln>
        </p:spPr>
      </p:cxnSp>
      <p:cxnSp>
        <p:nvCxnSpPr>
          <p:cNvPr id="59" name="直線單箭頭接點 12"/>
          <p:cNvCxnSpPr>
            <a:cxnSpLocks noChangeShapeType="1"/>
          </p:cNvCxnSpPr>
          <p:nvPr/>
        </p:nvCxnSpPr>
        <p:spPr bwMode="auto">
          <a:xfrm>
            <a:off x="3672840" y="2229654"/>
            <a:ext cx="0" cy="488721"/>
          </a:xfrm>
          <a:prstGeom prst="straightConnector1">
            <a:avLst/>
          </a:prstGeom>
          <a:noFill/>
          <a:ln w="12700">
            <a:solidFill>
              <a:schemeClr val="tx1">
                <a:alpha val="41000"/>
              </a:schemeClr>
            </a:solidFill>
            <a:round/>
            <a:headEnd/>
            <a:tailEnd type="arrow" w="med" len="med"/>
          </a:ln>
        </p:spPr>
      </p:cxnSp>
      <p:sp>
        <p:nvSpPr>
          <p:cNvPr id="36" name="文字方塊 35"/>
          <p:cNvSpPr txBox="1"/>
          <p:nvPr/>
        </p:nvSpPr>
        <p:spPr>
          <a:xfrm>
            <a:off x="2258497" y="4736705"/>
            <a:ext cx="1824150" cy="400110"/>
          </a:xfrm>
          <a:prstGeom prst="rect">
            <a:avLst/>
          </a:prstGeom>
          <a:noFill/>
        </p:spPr>
        <p:txBody>
          <a:bodyPr wrap="square" rtlCol="0">
            <a:spAutoFit/>
          </a:bodyPr>
          <a:lstStyle/>
          <a:p>
            <a:r>
              <a:rPr lang="en-US" altLang="zh-TW" sz="2000" dirty="0" smtClean="0"/>
              <a:t>Robotic Car </a:t>
            </a:r>
            <a:endParaRPr lang="zh-TW" altLang="en-US" sz="2000" dirty="0"/>
          </a:p>
        </p:txBody>
      </p:sp>
      <p:sp>
        <p:nvSpPr>
          <p:cNvPr id="37" name="文字方塊 36"/>
          <p:cNvSpPr txBox="1"/>
          <p:nvPr/>
        </p:nvSpPr>
        <p:spPr>
          <a:xfrm>
            <a:off x="6599786" y="1225568"/>
            <a:ext cx="2544213" cy="400110"/>
          </a:xfrm>
          <a:prstGeom prst="rect">
            <a:avLst/>
          </a:prstGeom>
          <a:noFill/>
        </p:spPr>
        <p:txBody>
          <a:bodyPr wrap="square" rtlCol="0">
            <a:spAutoFit/>
          </a:bodyPr>
          <a:lstStyle/>
          <a:p>
            <a:r>
              <a:rPr lang="en-US" altLang="zh-TW" sz="2000" dirty="0" smtClean="0"/>
              <a:t>TX </a:t>
            </a:r>
            <a:r>
              <a:rPr lang="en-US" altLang="zh-TW" sz="2000" dirty="0" err="1" smtClean="0"/>
              <a:t>Arduino</a:t>
            </a:r>
            <a:r>
              <a:rPr lang="en-US" altLang="zh-TW" sz="2000" dirty="0" smtClean="0"/>
              <a:t> Module</a:t>
            </a:r>
            <a:endParaRPr lang="zh-TW" altLang="en-US" sz="2000" dirty="0"/>
          </a:p>
        </p:txBody>
      </p:sp>
      <p:sp>
        <p:nvSpPr>
          <p:cNvPr id="35" name="Rectangle 34"/>
          <p:cNvSpPr/>
          <p:nvPr/>
        </p:nvSpPr>
        <p:spPr bwMode="auto">
          <a:xfrm>
            <a:off x="117231" y="4836776"/>
            <a:ext cx="341923" cy="169276"/>
          </a:xfrm>
          <a:prstGeom prst="rect">
            <a:avLst/>
          </a:prstGeom>
          <a:solidFill>
            <a:schemeClr val="accent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rgbClr val="FFFF00"/>
              </a:solidFill>
              <a:effectLst/>
              <a:latin typeface="Geneva"/>
            </a:endParaRPr>
          </a:p>
        </p:txBody>
      </p:sp>
      <p:sp>
        <p:nvSpPr>
          <p:cNvPr id="42" name="Rectangle 41"/>
          <p:cNvSpPr/>
          <p:nvPr/>
        </p:nvSpPr>
        <p:spPr bwMode="auto">
          <a:xfrm>
            <a:off x="117231" y="5117070"/>
            <a:ext cx="341923" cy="169276"/>
          </a:xfrm>
          <a:prstGeom prst="rect">
            <a:avLst/>
          </a:prstGeom>
          <a:solidFill>
            <a:schemeClr val="accent6">
              <a:lumMod val="60000"/>
              <a:lumOff val="40000"/>
            </a:schemeClr>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Geneva"/>
            </a:endParaRPr>
          </a:p>
        </p:txBody>
      </p:sp>
      <p:sp>
        <p:nvSpPr>
          <p:cNvPr id="43" name="Rectangle 42"/>
          <p:cNvSpPr/>
          <p:nvPr/>
        </p:nvSpPr>
        <p:spPr bwMode="auto">
          <a:xfrm>
            <a:off x="117231" y="5398096"/>
            <a:ext cx="341923" cy="169276"/>
          </a:xfrm>
          <a:prstGeom prst="rect">
            <a:avLst/>
          </a:prstGeom>
          <a:solidFill>
            <a:srgbClr val="FFFF00"/>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Geneva"/>
            </a:endParaRPr>
          </a:p>
        </p:txBody>
      </p:sp>
      <p:sp>
        <p:nvSpPr>
          <p:cNvPr id="44" name="Rectangle 43"/>
          <p:cNvSpPr/>
          <p:nvPr/>
        </p:nvSpPr>
        <p:spPr bwMode="auto">
          <a:xfrm>
            <a:off x="117231" y="5656769"/>
            <a:ext cx="341923" cy="169276"/>
          </a:xfrm>
          <a:prstGeom prst="rect">
            <a:avLst/>
          </a:prstGeom>
          <a:solidFill>
            <a:srgbClr val="FF66FF"/>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Geneva"/>
            </a:endParaRPr>
          </a:p>
        </p:txBody>
      </p:sp>
      <p:sp>
        <p:nvSpPr>
          <p:cNvPr id="39" name="TextBox 38"/>
          <p:cNvSpPr txBox="1"/>
          <p:nvPr/>
        </p:nvSpPr>
        <p:spPr>
          <a:xfrm>
            <a:off x="506779" y="4736705"/>
            <a:ext cx="1584420" cy="276999"/>
          </a:xfrm>
          <a:prstGeom prst="rect">
            <a:avLst/>
          </a:prstGeom>
          <a:noFill/>
        </p:spPr>
        <p:txBody>
          <a:bodyPr wrap="square" rtlCol="0">
            <a:spAutoFit/>
          </a:bodyPr>
          <a:lstStyle/>
          <a:p>
            <a:r>
              <a:rPr lang="en-US" sz="1200" dirty="0" smtClean="0"/>
              <a:t>Man Qin</a:t>
            </a:r>
            <a:endParaRPr lang="en-US" sz="1200" dirty="0"/>
          </a:p>
        </p:txBody>
      </p:sp>
      <p:sp>
        <p:nvSpPr>
          <p:cNvPr id="46" name="TextBox 45"/>
          <p:cNvSpPr txBox="1"/>
          <p:nvPr/>
        </p:nvSpPr>
        <p:spPr>
          <a:xfrm>
            <a:off x="506779" y="5028158"/>
            <a:ext cx="1584420" cy="276999"/>
          </a:xfrm>
          <a:prstGeom prst="rect">
            <a:avLst/>
          </a:prstGeom>
          <a:noFill/>
        </p:spPr>
        <p:txBody>
          <a:bodyPr wrap="square" rtlCol="0">
            <a:spAutoFit/>
          </a:bodyPr>
          <a:lstStyle/>
          <a:p>
            <a:r>
              <a:rPr lang="en-US" sz="1200" dirty="0" err="1" smtClean="0"/>
              <a:t>Zijian</a:t>
            </a:r>
            <a:r>
              <a:rPr lang="en-US" sz="1200" dirty="0" smtClean="0"/>
              <a:t> Chen</a:t>
            </a:r>
            <a:endParaRPr lang="en-US" sz="1200" dirty="0"/>
          </a:p>
        </p:txBody>
      </p:sp>
      <p:sp>
        <p:nvSpPr>
          <p:cNvPr id="47" name="TextBox 46"/>
          <p:cNvSpPr txBox="1"/>
          <p:nvPr/>
        </p:nvSpPr>
        <p:spPr>
          <a:xfrm>
            <a:off x="506779" y="5331389"/>
            <a:ext cx="1584420" cy="276999"/>
          </a:xfrm>
          <a:prstGeom prst="rect">
            <a:avLst/>
          </a:prstGeom>
          <a:noFill/>
        </p:spPr>
        <p:txBody>
          <a:bodyPr wrap="square" rtlCol="0">
            <a:spAutoFit/>
          </a:bodyPr>
          <a:lstStyle/>
          <a:p>
            <a:r>
              <a:rPr lang="en-US" sz="1200" dirty="0" smtClean="0"/>
              <a:t>Xueling Zhao</a:t>
            </a:r>
            <a:endParaRPr lang="en-US" sz="1200" dirty="0"/>
          </a:p>
        </p:txBody>
      </p:sp>
      <p:sp>
        <p:nvSpPr>
          <p:cNvPr id="48" name="TextBox 47"/>
          <p:cNvSpPr txBox="1"/>
          <p:nvPr/>
        </p:nvSpPr>
        <p:spPr>
          <a:xfrm>
            <a:off x="506779" y="5603962"/>
            <a:ext cx="1584420" cy="276999"/>
          </a:xfrm>
          <a:prstGeom prst="rect">
            <a:avLst/>
          </a:prstGeom>
          <a:noFill/>
        </p:spPr>
        <p:txBody>
          <a:bodyPr wrap="square" rtlCol="0">
            <a:spAutoFit/>
          </a:bodyPr>
          <a:lstStyle/>
          <a:p>
            <a:r>
              <a:rPr lang="en-US" sz="1200" dirty="0" smtClean="0"/>
              <a:t>Tiffany </a:t>
            </a:r>
            <a:r>
              <a:rPr lang="en-US" sz="1200" dirty="0" err="1" smtClean="0"/>
              <a:t>Jao</a:t>
            </a:r>
            <a:endParaRPr lang="en-US" sz="1200" dirty="0"/>
          </a:p>
        </p:txBody>
      </p:sp>
      <p:sp>
        <p:nvSpPr>
          <p:cNvPr id="45" name="文字方塊 14"/>
          <p:cNvSpPr txBox="1">
            <a:spLocks noChangeArrowheads="1"/>
          </p:cNvSpPr>
          <p:nvPr/>
        </p:nvSpPr>
        <p:spPr bwMode="auto">
          <a:xfrm>
            <a:off x="-116681" y="2565975"/>
            <a:ext cx="1296987" cy="584775"/>
          </a:xfrm>
          <a:prstGeom prst="rect">
            <a:avLst/>
          </a:prstGeom>
          <a:noFill/>
          <a:ln w="9525">
            <a:noFill/>
            <a:miter lim="800000"/>
            <a:headEnd/>
            <a:tailEnd/>
          </a:ln>
        </p:spPr>
        <p:txBody>
          <a:bodyPr wrap="square">
            <a:spAutoFit/>
          </a:bodyPr>
          <a:lstStyle/>
          <a:p>
            <a:pPr algn="ctr"/>
            <a:r>
              <a:rPr lang="en-US" altLang="zh-TW" sz="1600" dirty="0" err="1" smtClean="0"/>
              <a:t>Neurosky</a:t>
            </a:r>
            <a:endParaRPr lang="en-US" altLang="zh-TW" sz="1600" dirty="0" smtClean="0"/>
          </a:p>
          <a:p>
            <a:pPr algn="ctr"/>
            <a:r>
              <a:rPr lang="en-US" altLang="zh-TW" sz="1600" dirty="0" smtClean="0"/>
              <a:t>headset</a:t>
            </a:r>
            <a:endParaRPr lang="zh-TW" altLang="en-US" sz="16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p:cNvSpPr>
            <a:spLocks noGrp="1"/>
          </p:cNvSpPr>
          <p:nvPr>
            <p:ph type="title"/>
          </p:nvPr>
        </p:nvSpPr>
        <p:spPr/>
        <p:txBody>
          <a:bodyPr/>
          <a:lstStyle/>
          <a:p>
            <a:r>
              <a:rPr lang="en-US" altLang="zh-TW" dirty="0" smtClean="0"/>
              <a:t>Outline</a:t>
            </a:r>
            <a:endParaRPr lang="zh-TW" altLang="en-US" dirty="0"/>
          </a:p>
        </p:txBody>
      </p:sp>
      <p:sp>
        <p:nvSpPr>
          <p:cNvPr id="6" name="內容版面配置區 5"/>
          <p:cNvSpPr>
            <a:spLocks noGrp="1"/>
          </p:cNvSpPr>
          <p:nvPr>
            <p:ph idx="1"/>
          </p:nvPr>
        </p:nvSpPr>
        <p:spPr/>
        <p:txBody>
          <a:bodyPr/>
          <a:lstStyle/>
          <a:p>
            <a:pPr>
              <a:lnSpc>
                <a:spcPct val="120000"/>
              </a:lnSpc>
            </a:pPr>
            <a:r>
              <a:rPr lang="en-US" altLang="zh-TW" dirty="0" smtClean="0">
                <a:solidFill>
                  <a:srgbClr val="7F7F7F"/>
                </a:solidFill>
              </a:rPr>
              <a:t>Review</a:t>
            </a:r>
          </a:p>
          <a:p>
            <a:pPr>
              <a:lnSpc>
                <a:spcPct val="120000"/>
              </a:lnSpc>
            </a:pPr>
            <a:r>
              <a:rPr lang="en-US" altLang="zh-TW" dirty="0" smtClean="0">
                <a:solidFill>
                  <a:schemeClr val="bg1">
                    <a:lumMod val="50000"/>
                  </a:schemeClr>
                </a:solidFill>
              </a:rPr>
              <a:t>System Requirement</a:t>
            </a:r>
          </a:p>
          <a:p>
            <a:pPr>
              <a:lnSpc>
                <a:spcPct val="120000"/>
              </a:lnSpc>
            </a:pPr>
            <a:r>
              <a:rPr lang="en-US" altLang="zh-TW" dirty="0" smtClean="0">
                <a:solidFill>
                  <a:schemeClr val="bg1">
                    <a:lumMod val="50000"/>
                  </a:schemeClr>
                </a:solidFill>
              </a:rPr>
              <a:t>Block Diagram</a:t>
            </a:r>
          </a:p>
          <a:p>
            <a:pPr>
              <a:lnSpc>
                <a:spcPct val="120000"/>
              </a:lnSpc>
            </a:pPr>
            <a:r>
              <a:rPr lang="en-US" altLang="zh-TW" b="1" dirty="0" smtClean="0"/>
              <a:t>Individual Responsibility</a:t>
            </a:r>
          </a:p>
          <a:p>
            <a:pPr>
              <a:lnSpc>
                <a:spcPct val="120000"/>
              </a:lnSpc>
            </a:pPr>
            <a:r>
              <a:rPr lang="en-US" altLang="zh-TW" dirty="0" smtClean="0">
                <a:solidFill>
                  <a:schemeClr val="bg1">
                    <a:lumMod val="50000"/>
                  </a:schemeClr>
                </a:solidFill>
              </a:rPr>
              <a:t>MDR Demo</a:t>
            </a:r>
          </a:p>
          <a:p>
            <a:pPr>
              <a:lnSpc>
                <a:spcPct val="120000"/>
              </a:lnSpc>
            </a:pPr>
            <a:r>
              <a:rPr lang="en-US" altLang="zh-TW" dirty="0" smtClean="0">
                <a:solidFill>
                  <a:schemeClr val="bg1">
                    <a:lumMod val="50000"/>
                  </a:schemeClr>
                </a:solidFill>
              </a:rPr>
              <a:t>CDR Schedule</a:t>
            </a:r>
          </a:p>
          <a:p>
            <a:pPr marL="0" indent="0">
              <a:lnSpc>
                <a:spcPct val="120000"/>
              </a:lnSpc>
              <a:buNone/>
            </a:pPr>
            <a:endParaRPr lang="en-US" altLang="zh-TW" dirty="0" smtClean="0">
              <a:solidFill>
                <a:schemeClr val="bg1">
                  <a:lumMod val="50000"/>
                </a:schemeClr>
              </a:solidFill>
            </a:endParaRPr>
          </a:p>
        </p:txBody>
      </p:sp>
    </p:spTree>
    <p:extLst>
      <p:ext uri="{BB962C8B-B14F-4D97-AF65-F5344CB8AC3E}">
        <p14:creationId xmlns:p14="http://schemas.microsoft.com/office/powerpoint/2010/main" xmlns="" val="36560204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Data Retrieval: </a:t>
            </a:r>
            <a:r>
              <a:rPr lang="en-US" altLang="zh-TW" dirty="0" err="1" smtClean="0"/>
              <a:t>Neurosky</a:t>
            </a:r>
            <a:r>
              <a:rPr lang="en-US" altLang="zh-TW" dirty="0" smtClean="0"/>
              <a:t> Headset</a:t>
            </a:r>
            <a:endParaRPr lang="zh-TW" altLang="en-US" dirty="0"/>
          </a:p>
        </p:txBody>
      </p:sp>
      <p:pic>
        <p:nvPicPr>
          <p:cNvPr id="5" name="Picture 4" descr="MWM_WhiteBG_1_large.jpg"/>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64528" y="1371600"/>
            <a:ext cx="1404810" cy="1694244"/>
          </a:xfrm>
          <a:prstGeom prst="rect">
            <a:avLst/>
          </a:prstGeom>
        </p:spPr>
      </p:pic>
      <p:pic>
        <p:nvPicPr>
          <p:cNvPr id="6" name="Picture 5" descr="file.jpeg"/>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4191320" y="1371600"/>
            <a:ext cx="1694244" cy="1694244"/>
          </a:xfrm>
          <a:prstGeom prst="rect">
            <a:avLst/>
          </a:prstGeom>
        </p:spPr>
      </p:pic>
      <p:sp>
        <p:nvSpPr>
          <p:cNvPr id="7" name="TextBox 6"/>
          <p:cNvSpPr txBox="1"/>
          <p:nvPr/>
        </p:nvSpPr>
        <p:spPr>
          <a:xfrm>
            <a:off x="304800" y="3299432"/>
            <a:ext cx="2366686" cy="369332"/>
          </a:xfrm>
          <a:prstGeom prst="rect">
            <a:avLst/>
          </a:prstGeom>
          <a:noFill/>
        </p:spPr>
        <p:txBody>
          <a:bodyPr wrap="square" rtlCol="0">
            <a:spAutoFit/>
          </a:bodyPr>
          <a:lstStyle/>
          <a:p>
            <a:r>
              <a:rPr lang="en-US" sz="1800" dirty="0" err="1" smtClean="0"/>
              <a:t>Neurosky</a:t>
            </a:r>
            <a:r>
              <a:rPr lang="en-US" sz="1800" dirty="0" smtClean="0"/>
              <a:t> Headset</a:t>
            </a:r>
            <a:endParaRPr lang="en-US" sz="1800" dirty="0"/>
          </a:p>
        </p:txBody>
      </p:sp>
      <p:sp>
        <p:nvSpPr>
          <p:cNvPr id="8" name="TextBox 7"/>
          <p:cNvSpPr txBox="1"/>
          <p:nvPr/>
        </p:nvSpPr>
        <p:spPr>
          <a:xfrm>
            <a:off x="4559317" y="3299432"/>
            <a:ext cx="1017227" cy="369332"/>
          </a:xfrm>
          <a:prstGeom prst="rect">
            <a:avLst/>
          </a:prstGeom>
          <a:noFill/>
        </p:spPr>
        <p:txBody>
          <a:bodyPr wrap="square" rtlCol="0">
            <a:spAutoFit/>
          </a:bodyPr>
          <a:lstStyle/>
          <a:p>
            <a:r>
              <a:rPr lang="en-US" sz="1800" dirty="0" smtClean="0"/>
              <a:t>Laptop</a:t>
            </a:r>
            <a:endParaRPr lang="en-US" sz="1800" dirty="0"/>
          </a:p>
        </p:txBody>
      </p:sp>
      <p:sp>
        <p:nvSpPr>
          <p:cNvPr id="13" name="TextBox 12"/>
          <p:cNvSpPr txBox="1"/>
          <p:nvPr/>
        </p:nvSpPr>
        <p:spPr>
          <a:xfrm>
            <a:off x="2466959" y="2376111"/>
            <a:ext cx="1270202" cy="646331"/>
          </a:xfrm>
          <a:prstGeom prst="rect">
            <a:avLst/>
          </a:prstGeom>
          <a:noFill/>
        </p:spPr>
        <p:txBody>
          <a:bodyPr wrap="square" rtlCol="0">
            <a:spAutoFit/>
          </a:bodyPr>
          <a:lstStyle/>
          <a:p>
            <a:r>
              <a:rPr lang="en-US" sz="1800" b="1" dirty="0" smtClean="0">
                <a:solidFill>
                  <a:schemeClr val="accent2">
                    <a:lumMod val="50000"/>
                  </a:schemeClr>
                </a:solidFill>
              </a:rPr>
              <a:t>Bluetooth </a:t>
            </a:r>
            <a:r>
              <a:rPr lang="en-US" altLang="zh-TW" sz="1800" dirty="0" smtClean="0">
                <a:solidFill>
                  <a:schemeClr val="accent2">
                    <a:lumMod val="50000"/>
                  </a:schemeClr>
                </a:solidFill>
              </a:rPr>
              <a:t>v3.0</a:t>
            </a:r>
            <a:endParaRPr lang="en-US" sz="1800" b="1" dirty="0">
              <a:solidFill>
                <a:schemeClr val="accent2">
                  <a:lumMod val="50000"/>
                </a:schemeClr>
              </a:solidFill>
            </a:endParaRPr>
          </a:p>
        </p:txBody>
      </p:sp>
      <p:sp>
        <p:nvSpPr>
          <p:cNvPr id="14" name="TextBox 13"/>
          <p:cNvSpPr txBox="1"/>
          <p:nvPr/>
        </p:nvSpPr>
        <p:spPr>
          <a:xfrm>
            <a:off x="6496236" y="1351215"/>
            <a:ext cx="2573119" cy="2788456"/>
          </a:xfrm>
          <a:prstGeom prst="rect">
            <a:avLst/>
          </a:prstGeom>
          <a:noFill/>
          <a:ln>
            <a:solidFill>
              <a:schemeClr val="tx1"/>
            </a:solidFill>
          </a:ln>
        </p:spPr>
        <p:txBody>
          <a:bodyPr wrap="square" rtlCol="0">
            <a:spAutoFit/>
          </a:bodyPr>
          <a:lstStyle/>
          <a:p>
            <a:pPr>
              <a:lnSpc>
                <a:spcPct val="140000"/>
              </a:lnSpc>
            </a:pPr>
            <a:r>
              <a:rPr lang="en-US" sz="1800" b="1" dirty="0" err="1" smtClean="0"/>
              <a:t>Thinkgear.dill</a:t>
            </a:r>
            <a:endParaRPr lang="en-US" sz="1800" b="1" dirty="0" smtClean="0"/>
          </a:p>
          <a:p>
            <a:pPr marL="342900" indent="-342900">
              <a:lnSpc>
                <a:spcPct val="140000"/>
              </a:lnSpc>
              <a:buFont typeface="Arial"/>
              <a:buChar char="•"/>
            </a:pPr>
            <a:r>
              <a:rPr lang="en-US" sz="1800" dirty="0" smtClean="0"/>
              <a:t>Poor Signal</a:t>
            </a:r>
          </a:p>
          <a:p>
            <a:pPr marL="342900" indent="-342900">
              <a:lnSpc>
                <a:spcPct val="140000"/>
              </a:lnSpc>
              <a:buFont typeface="Arial"/>
              <a:buChar char="•"/>
            </a:pPr>
            <a:r>
              <a:rPr lang="en-US" sz="1800" dirty="0" smtClean="0"/>
              <a:t>Concentration/ Meditation</a:t>
            </a:r>
          </a:p>
          <a:p>
            <a:pPr marL="342900" indent="-342900">
              <a:lnSpc>
                <a:spcPct val="140000"/>
              </a:lnSpc>
              <a:buFont typeface="Arial"/>
              <a:buChar char="•"/>
            </a:pPr>
            <a:r>
              <a:rPr lang="en-US" sz="1800" dirty="0" smtClean="0"/>
              <a:t>Alpha/Beta/Theta Power</a:t>
            </a:r>
          </a:p>
          <a:p>
            <a:pPr marL="342900" indent="-342900">
              <a:lnSpc>
                <a:spcPct val="140000"/>
              </a:lnSpc>
              <a:buFont typeface="Arial"/>
              <a:buChar char="•"/>
            </a:pPr>
            <a:r>
              <a:rPr lang="en-US" sz="1800" dirty="0" smtClean="0"/>
              <a:t>Raw Data</a:t>
            </a:r>
            <a:endParaRPr lang="en-US" sz="1800" dirty="0"/>
          </a:p>
        </p:txBody>
      </p:sp>
      <p:sp>
        <p:nvSpPr>
          <p:cNvPr id="15" name="Striped Right Arrow 14"/>
          <p:cNvSpPr/>
          <p:nvPr/>
        </p:nvSpPr>
        <p:spPr bwMode="auto">
          <a:xfrm>
            <a:off x="5576544" y="1825089"/>
            <a:ext cx="802906" cy="262422"/>
          </a:xfrm>
          <a:prstGeom prst="stripedRightArrow">
            <a:avLst/>
          </a:prstGeom>
          <a:solidFill>
            <a:schemeClr val="accent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Geneva"/>
            </a:endParaRPr>
          </a:p>
        </p:txBody>
      </p:sp>
      <p:sp>
        <p:nvSpPr>
          <p:cNvPr id="16" name="Left-Right Arrow 15"/>
          <p:cNvSpPr/>
          <p:nvPr/>
        </p:nvSpPr>
        <p:spPr bwMode="auto">
          <a:xfrm>
            <a:off x="1969338" y="2113689"/>
            <a:ext cx="2103583" cy="262422"/>
          </a:xfrm>
          <a:prstGeom prst="leftRightArrow">
            <a:avLst/>
          </a:prstGeom>
          <a:solidFill>
            <a:schemeClr val="accent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Geneva"/>
            </a:endParaRPr>
          </a:p>
        </p:txBody>
      </p:sp>
      <p:sp>
        <p:nvSpPr>
          <p:cNvPr id="18" name="Content Placeholder 2"/>
          <p:cNvSpPr>
            <a:spLocks noGrp="1"/>
          </p:cNvSpPr>
          <p:nvPr>
            <p:ph idx="1"/>
          </p:nvPr>
        </p:nvSpPr>
        <p:spPr>
          <a:xfrm>
            <a:off x="304800" y="4139671"/>
            <a:ext cx="8153400" cy="4495800"/>
          </a:xfrm>
        </p:spPr>
        <p:txBody>
          <a:bodyPr/>
          <a:lstStyle/>
          <a:p>
            <a:pPr marL="0" indent="0">
              <a:buNone/>
            </a:pPr>
            <a:endParaRPr lang="en-US" altLang="zh-TW" sz="2000" dirty="0" smtClean="0"/>
          </a:p>
          <a:p>
            <a:r>
              <a:rPr lang="en-US" altLang="zh-TW" sz="2000" dirty="0" smtClean="0"/>
              <a:t>Retrieve attention level and corresponding raw EEG data</a:t>
            </a:r>
          </a:p>
          <a:p>
            <a:endParaRPr lang="en-US" altLang="zh-TW" sz="2000" dirty="0" smtClean="0"/>
          </a:p>
          <a:p>
            <a:r>
              <a:rPr lang="en-US" altLang="zh-TW" sz="2000" dirty="0" smtClean="0"/>
              <a:t>Save .txt file for further analysis</a:t>
            </a:r>
          </a:p>
          <a:p>
            <a:endParaRPr lang="en-US" altLang="zh-TW" sz="2000" dirty="0" smtClean="0"/>
          </a:p>
          <a:p>
            <a:pPr>
              <a:buNone/>
            </a:pPr>
            <a:endParaRPr lang="en-US" sz="2000" dirty="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Graphical User Interface</a:t>
            </a:r>
            <a:endParaRPr lang="en-US" dirty="0"/>
          </a:p>
        </p:txBody>
      </p:sp>
      <p:sp>
        <p:nvSpPr>
          <p:cNvPr id="3" name="Content Placeholder 2"/>
          <p:cNvSpPr>
            <a:spLocks noGrp="1"/>
          </p:cNvSpPr>
          <p:nvPr>
            <p:ph idx="1"/>
          </p:nvPr>
        </p:nvSpPr>
        <p:spPr/>
        <p:txBody>
          <a:bodyPr/>
          <a:lstStyle/>
          <a:p>
            <a:r>
              <a:rPr lang="en-US" altLang="zh-TW" dirty="0" smtClean="0"/>
              <a:t>Development language: C# </a:t>
            </a:r>
          </a:p>
          <a:p>
            <a:pPr>
              <a:lnSpc>
                <a:spcPct val="120000"/>
              </a:lnSpc>
              <a:buNone/>
            </a:pPr>
            <a:endParaRPr lang="en-US" dirty="0"/>
          </a:p>
        </p:txBody>
      </p:sp>
      <p:pic>
        <p:nvPicPr>
          <p:cNvPr id="5" name="圖片 4" descr="BMW_GUI_2.png"/>
          <p:cNvPicPr>
            <a:picLocks noChangeAspect="1"/>
          </p:cNvPicPr>
          <p:nvPr/>
        </p:nvPicPr>
        <p:blipFill>
          <a:blip r:embed="rId3" cstate="print"/>
          <a:stretch>
            <a:fillRect/>
          </a:stretch>
        </p:blipFill>
        <p:spPr>
          <a:xfrm>
            <a:off x="732889" y="2133129"/>
            <a:ext cx="7678222" cy="3372321"/>
          </a:xfrm>
          <a:prstGeom prst="rect">
            <a:avLst/>
          </a:prstGeom>
        </p:spPr>
      </p:pic>
      <p:sp>
        <p:nvSpPr>
          <p:cNvPr id="7" name="文字方塊 6"/>
          <p:cNvSpPr txBox="1"/>
          <p:nvPr/>
        </p:nvSpPr>
        <p:spPr>
          <a:xfrm>
            <a:off x="4207165" y="3000345"/>
            <a:ext cx="3831935" cy="400110"/>
          </a:xfrm>
          <a:prstGeom prst="rect">
            <a:avLst/>
          </a:prstGeom>
          <a:noFill/>
        </p:spPr>
        <p:txBody>
          <a:bodyPr wrap="square" rtlCol="0">
            <a:spAutoFit/>
          </a:bodyPr>
          <a:lstStyle/>
          <a:p>
            <a:r>
              <a:rPr lang="en-US" altLang="zh-TW" sz="2000" dirty="0" smtClean="0"/>
              <a:t>Warning message</a:t>
            </a:r>
            <a:endParaRPr lang="zh-TW" altLang="en-US" sz="2000" dirty="0"/>
          </a:p>
        </p:txBody>
      </p:sp>
      <p:cxnSp>
        <p:nvCxnSpPr>
          <p:cNvPr id="9" name="直線單箭頭接點 8"/>
          <p:cNvCxnSpPr/>
          <p:nvPr/>
        </p:nvCxnSpPr>
        <p:spPr bwMode="auto">
          <a:xfrm flipH="1">
            <a:off x="3638550" y="3200400"/>
            <a:ext cx="568615" cy="0"/>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
        <p:nvSpPr>
          <p:cNvPr id="12" name="文字方塊 11"/>
          <p:cNvSpPr txBox="1"/>
          <p:nvPr/>
        </p:nvSpPr>
        <p:spPr>
          <a:xfrm>
            <a:off x="3790950" y="4438590"/>
            <a:ext cx="3831935" cy="400110"/>
          </a:xfrm>
          <a:prstGeom prst="rect">
            <a:avLst/>
          </a:prstGeom>
          <a:noFill/>
        </p:spPr>
        <p:txBody>
          <a:bodyPr wrap="square" rtlCol="0">
            <a:spAutoFit/>
          </a:bodyPr>
          <a:lstStyle/>
          <a:p>
            <a:r>
              <a:rPr lang="en-US" altLang="zh-TW" sz="2000" dirty="0" smtClean="0"/>
              <a:t>Stimuli</a:t>
            </a:r>
            <a:endParaRPr lang="zh-TW" altLang="en-US" sz="2000" dirty="0"/>
          </a:p>
        </p:txBody>
      </p:sp>
      <p:cxnSp>
        <p:nvCxnSpPr>
          <p:cNvPr id="13" name="直線單箭頭接點 12"/>
          <p:cNvCxnSpPr/>
          <p:nvPr/>
        </p:nvCxnSpPr>
        <p:spPr bwMode="auto">
          <a:xfrm flipH="1">
            <a:off x="3222335" y="4638645"/>
            <a:ext cx="568615" cy="0"/>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Tree>
    <p:extLst>
      <p:ext uri="{BB962C8B-B14F-4D97-AF65-F5344CB8AC3E}">
        <p14:creationId xmlns:p14="http://schemas.microsoft.com/office/powerpoint/2010/main" xmlns="" val="26926743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Graphical User Interface: State Diagram</a:t>
            </a:r>
            <a:endParaRPr lang="zh-TW" altLang="en-US" dirty="0"/>
          </a:p>
        </p:txBody>
      </p:sp>
      <p:pic>
        <p:nvPicPr>
          <p:cNvPr id="7" name="內容版面配置區 6" descr="BMW_StateDiagram (3).png"/>
          <p:cNvPicPr>
            <a:picLocks noGrp="1" noChangeAspect="1"/>
          </p:cNvPicPr>
          <p:nvPr>
            <p:ph idx="1"/>
          </p:nvPr>
        </p:nvPicPr>
        <p:blipFill>
          <a:blip r:embed="rId3" cstate="print"/>
          <a:stretch>
            <a:fillRect/>
          </a:stretch>
        </p:blipFill>
        <p:spPr>
          <a:xfrm>
            <a:off x="628461" y="1371600"/>
            <a:ext cx="7658478" cy="4495800"/>
          </a:xfr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Command Algorithm</a:t>
            </a:r>
            <a:endParaRPr lang="en-US" dirty="0"/>
          </a:p>
        </p:txBody>
      </p:sp>
      <p:sp>
        <p:nvSpPr>
          <p:cNvPr id="4" name="Rectangle 3"/>
          <p:cNvSpPr/>
          <p:nvPr/>
        </p:nvSpPr>
        <p:spPr bwMode="auto">
          <a:xfrm>
            <a:off x="1552135" y="4172243"/>
            <a:ext cx="2801910" cy="463584"/>
          </a:xfrm>
          <a:prstGeom prst="rect">
            <a:avLst/>
          </a:prstGeom>
          <a:solidFill>
            <a:schemeClr val="accent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Geneva"/>
              </a:rPr>
              <a:t>High Attention</a:t>
            </a:r>
          </a:p>
        </p:txBody>
      </p:sp>
      <p:sp>
        <p:nvSpPr>
          <p:cNvPr id="6" name="Rectangle 5"/>
          <p:cNvSpPr/>
          <p:nvPr/>
        </p:nvSpPr>
        <p:spPr bwMode="auto">
          <a:xfrm>
            <a:off x="4394361" y="1451214"/>
            <a:ext cx="2338284" cy="503895"/>
          </a:xfrm>
          <a:prstGeom prst="rect">
            <a:avLst/>
          </a:prstGeom>
          <a:solidFill>
            <a:schemeClr val="accent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Geneva"/>
              </a:rPr>
              <a:t>List</a:t>
            </a:r>
          </a:p>
        </p:txBody>
      </p:sp>
      <p:cxnSp>
        <p:nvCxnSpPr>
          <p:cNvPr id="14" name="Straight Connector 13"/>
          <p:cNvCxnSpPr/>
          <p:nvPr/>
        </p:nvCxnSpPr>
        <p:spPr bwMode="auto">
          <a:xfrm>
            <a:off x="6732645" y="1854331"/>
            <a:ext cx="927250" cy="0"/>
          </a:xfrm>
          <a:prstGeom prst="line">
            <a:avLst/>
          </a:prstGeom>
          <a:solidFill>
            <a:schemeClr val="accent1"/>
          </a:solidFill>
          <a:ln w="12700" cap="flat" cmpd="sng" algn="ctr">
            <a:solidFill>
              <a:schemeClr val="tx1"/>
            </a:solidFill>
            <a:prstDash val="solid"/>
            <a:round/>
            <a:headEnd type="none" w="med" len="med"/>
            <a:tailEnd type="none" w="med" len="med"/>
          </a:ln>
          <a:effectLst/>
        </p:spPr>
      </p:cxnSp>
      <p:cxnSp>
        <p:nvCxnSpPr>
          <p:cNvPr id="16" name="Straight Connector 15"/>
          <p:cNvCxnSpPr/>
          <p:nvPr/>
        </p:nvCxnSpPr>
        <p:spPr bwMode="auto">
          <a:xfrm>
            <a:off x="7659895" y="1854331"/>
            <a:ext cx="0" cy="1048100"/>
          </a:xfrm>
          <a:prstGeom prst="line">
            <a:avLst/>
          </a:prstGeom>
          <a:solidFill>
            <a:schemeClr val="accent1"/>
          </a:solidFill>
          <a:ln w="12700" cap="flat" cmpd="sng" algn="ctr">
            <a:solidFill>
              <a:schemeClr val="tx1"/>
            </a:solidFill>
            <a:prstDash val="solid"/>
            <a:round/>
            <a:headEnd type="none" w="med" len="med"/>
            <a:tailEnd type="none" w="med" len="med"/>
          </a:ln>
          <a:effectLst/>
        </p:spPr>
      </p:cxnSp>
      <p:cxnSp>
        <p:nvCxnSpPr>
          <p:cNvPr id="18" name="Straight Connector 17"/>
          <p:cNvCxnSpPr/>
          <p:nvPr/>
        </p:nvCxnSpPr>
        <p:spPr bwMode="auto">
          <a:xfrm flipH="1">
            <a:off x="5805394" y="2902431"/>
            <a:ext cx="1854501" cy="0"/>
          </a:xfrm>
          <a:prstGeom prst="line">
            <a:avLst/>
          </a:prstGeom>
          <a:solidFill>
            <a:schemeClr val="accent1"/>
          </a:solidFill>
          <a:ln w="12700" cap="flat" cmpd="sng" algn="ctr">
            <a:solidFill>
              <a:schemeClr val="tx1"/>
            </a:solidFill>
            <a:prstDash val="solid"/>
            <a:round/>
            <a:headEnd type="none" w="med" len="med"/>
            <a:tailEnd type="none" w="med" len="med"/>
          </a:ln>
          <a:effectLst/>
        </p:spPr>
      </p:cxnSp>
      <p:cxnSp>
        <p:nvCxnSpPr>
          <p:cNvPr id="20" name="Straight Arrow Connector 19"/>
          <p:cNvCxnSpPr/>
          <p:nvPr/>
        </p:nvCxnSpPr>
        <p:spPr bwMode="auto">
          <a:xfrm flipV="1">
            <a:off x="5805394" y="2096200"/>
            <a:ext cx="0" cy="806231"/>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
        <p:nvSpPr>
          <p:cNvPr id="21" name="TextBox 20"/>
          <p:cNvSpPr txBox="1"/>
          <p:nvPr/>
        </p:nvSpPr>
        <p:spPr>
          <a:xfrm>
            <a:off x="7418005" y="2237290"/>
            <a:ext cx="1330402" cy="369332"/>
          </a:xfrm>
          <a:prstGeom prst="rect">
            <a:avLst/>
          </a:prstGeom>
          <a:noFill/>
        </p:spPr>
        <p:txBody>
          <a:bodyPr wrap="square" rtlCol="0">
            <a:spAutoFit/>
          </a:bodyPr>
          <a:lstStyle/>
          <a:p>
            <a:pPr algn="ctr"/>
            <a:r>
              <a:rPr lang="en-US" sz="1800" dirty="0" smtClean="0"/>
              <a:t>Sorting</a:t>
            </a:r>
            <a:endParaRPr lang="en-US" sz="1800" dirty="0"/>
          </a:p>
        </p:txBody>
      </p:sp>
      <p:sp>
        <p:nvSpPr>
          <p:cNvPr id="23" name="Rectangle 22"/>
          <p:cNvSpPr/>
          <p:nvPr/>
        </p:nvSpPr>
        <p:spPr bwMode="auto">
          <a:xfrm>
            <a:off x="4354045" y="3155608"/>
            <a:ext cx="3973488" cy="443428"/>
          </a:xfrm>
          <a:prstGeom prst="rect">
            <a:avLst/>
          </a:prstGeom>
          <a:solidFill>
            <a:schemeClr val="accent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dirty="0" smtClean="0">
                <a:latin typeface="Geneva"/>
              </a:rPr>
              <a:t>Calculate Classify Point</a:t>
            </a:r>
            <a:endParaRPr kumimoji="0" lang="en-US" sz="2400" b="0" i="0" u="none" strike="noStrike" cap="none" normalizeH="0" baseline="0" dirty="0" smtClean="0">
              <a:ln>
                <a:noFill/>
              </a:ln>
              <a:solidFill>
                <a:schemeClr val="tx1"/>
              </a:solidFill>
              <a:effectLst/>
              <a:latin typeface="Geneva"/>
            </a:endParaRPr>
          </a:p>
        </p:txBody>
      </p:sp>
      <p:cxnSp>
        <p:nvCxnSpPr>
          <p:cNvPr id="25" name="Straight Arrow Connector 24"/>
          <p:cNvCxnSpPr/>
          <p:nvPr/>
        </p:nvCxnSpPr>
        <p:spPr bwMode="auto">
          <a:xfrm flipH="1">
            <a:off x="5261139" y="2096200"/>
            <a:ext cx="20158" cy="1059408"/>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
        <p:nvSpPr>
          <p:cNvPr id="28" name="Rectangle 27"/>
          <p:cNvSpPr/>
          <p:nvPr/>
        </p:nvSpPr>
        <p:spPr bwMode="auto">
          <a:xfrm>
            <a:off x="506375" y="1451214"/>
            <a:ext cx="2801910" cy="463584"/>
          </a:xfrm>
          <a:prstGeom prst="rect">
            <a:avLst/>
          </a:prstGeom>
          <a:solidFill>
            <a:schemeClr val="accent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Geneva"/>
              </a:rPr>
              <a:t>Attention Level</a:t>
            </a:r>
          </a:p>
        </p:txBody>
      </p:sp>
      <p:sp>
        <p:nvSpPr>
          <p:cNvPr id="29" name="Rectangle 28"/>
          <p:cNvSpPr/>
          <p:nvPr/>
        </p:nvSpPr>
        <p:spPr bwMode="auto">
          <a:xfrm>
            <a:off x="5525623" y="4172243"/>
            <a:ext cx="2801910" cy="463584"/>
          </a:xfrm>
          <a:prstGeom prst="rect">
            <a:avLst/>
          </a:prstGeom>
          <a:solidFill>
            <a:schemeClr val="accent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Geneva"/>
              </a:rPr>
              <a:t>Low Attention</a:t>
            </a:r>
          </a:p>
        </p:txBody>
      </p:sp>
      <p:cxnSp>
        <p:nvCxnSpPr>
          <p:cNvPr id="31" name="Straight Arrow Connector 30"/>
          <p:cNvCxnSpPr>
            <a:stCxn id="28" idx="3"/>
            <a:endCxn id="6" idx="1"/>
          </p:cNvCxnSpPr>
          <p:nvPr/>
        </p:nvCxnSpPr>
        <p:spPr bwMode="auto">
          <a:xfrm>
            <a:off x="3308285" y="1683006"/>
            <a:ext cx="1086076" cy="20156"/>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cxnSp>
        <p:nvCxnSpPr>
          <p:cNvPr id="33" name="Straight Arrow Connector 32"/>
          <p:cNvCxnSpPr>
            <a:endCxn id="4" idx="0"/>
          </p:cNvCxnSpPr>
          <p:nvPr/>
        </p:nvCxnSpPr>
        <p:spPr bwMode="auto">
          <a:xfrm flipH="1">
            <a:off x="2953090" y="3599036"/>
            <a:ext cx="2207260" cy="573207"/>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cxnSp>
        <p:nvCxnSpPr>
          <p:cNvPr id="35" name="Straight Arrow Connector 34"/>
          <p:cNvCxnSpPr>
            <a:endCxn id="29" idx="0"/>
          </p:cNvCxnSpPr>
          <p:nvPr/>
        </p:nvCxnSpPr>
        <p:spPr bwMode="auto">
          <a:xfrm>
            <a:off x="5684449" y="3599036"/>
            <a:ext cx="1242129" cy="573207"/>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
        <p:nvSpPr>
          <p:cNvPr id="36" name="Rectangle 35"/>
          <p:cNvSpPr/>
          <p:nvPr/>
        </p:nvSpPr>
        <p:spPr bwMode="auto">
          <a:xfrm>
            <a:off x="506375" y="5247148"/>
            <a:ext cx="2801910" cy="463584"/>
          </a:xfrm>
          <a:prstGeom prst="rect">
            <a:avLst/>
          </a:prstGeom>
          <a:solidFill>
            <a:schemeClr val="accent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Geneva"/>
              </a:rPr>
              <a:t>Concentrated</a:t>
            </a:r>
          </a:p>
        </p:txBody>
      </p:sp>
      <p:cxnSp>
        <p:nvCxnSpPr>
          <p:cNvPr id="38" name="Straight Arrow Connector 37"/>
          <p:cNvCxnSpPr>
            <a:endCxn id="36" idx="0"/>
          </p:cNvCxnSpPr>
          <p:nvPr/>
        </p:nvCxnSpPr>
        <p:spPr bwMode="auto">
          <a:xfrm flipH="1">
            <a:off x="1907330" y="4635827"/>
            <a:ext cx="773633" cy="611321"/>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
        <p:nvSpPr>
          <p:cNvPr id="41" name="Rectangle 40"/>
          <p:cNvSpPr/>
          <p:nvPr/>
        </p:nvSpPr>
        <p:spPr bwMode="auto">
          <a:xfrm>
            <a:off x="5525623" y="5226992"/>
            <a:ext cx="3222784" cy="483739"/>
          </a:xfrm>
          <a:prstGeom prst="rect">
            <a:avLst/>
          </a:prstGeom>
          <a:solidFill>
            <a:schemeClr val="accent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Geneva"/>
              </a:rPr>
              <a:t>Not Concentrated</a:t>
            </a:r>
          </a:p>
        </p:txBody>
      </p:sp>
      <p:cxnSp>
        <p:nvCxnSpPr>
          <p:cNvPr id="43" name="Straight Arrow Connector 42"/>
          <p:cNvCxnSpPr>
            <a:stCxn id="36" idx="3"/>
            <a:endCxn id="41" idx="1"/>
          </p:cNvCxnSpPr>
          <p:nvPr/>
        </p:nvCxnSpPr>
        <p:spPr bwMode="auto">
          <a:xfrm flipV="1">
            <a:off x="3308285" y="5468862"/>
            <a:ext cx="2217338" cy="10078"/>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
        <p:nvSpPr>
          <p:cNvPr id="44" name="TextBox 43"/>
          <p:cNvSpPr txBox="1"/>
          <p:nvPr/>
        </p:nvSpPr>
        <p:spPr>
          <a:xfrm>
            <a:off x="3232648" y="4729230"/>
            <a:ext cx="2451801" cy="707886"/>
          </a:xfrm>
          <a:prstGeom prst="rect">
            <a:avLst/>
          </a:prstGeom>
          <a:noFill/>
        </p:spPr>
        <p:txBody>
          <a:bodyPr wrap="square" rtlCol="0">
            <a:spAutoFit/>
          </a:bodyPr>
          <a:lstStyle/>
          <a:p>
            <a:r>
              <a:rPr lang="en-US" sz="2000" dirty="0" smtClean="0"/>
              <a:t>Two </a:t>
            </a:r>
            <a:r>
              <a:rPr lang="en-US" altLang="zh-TW" sz="2000" dirty="0" smtClean="0"/>
              <a:t>consecutive low attention level</a:t>
            </a:r>
            <a:endParaRPr lang="en-US" sz="2000" dirty="0"/>
          </a:p>
        </p:txBody>
      </p:sp>
      <p:cxnSp>
        <p:nvCxnSpPr>
          <p:cNvPr id="46" name="Straight Arrow Connector 45"/>
          <p:cNvCxnSpPr>
            <a:stCxn id="29" idx="2"/>
            <a:endCxn id="41" idx="0"/>
          </p:cNvCxnSpPr>
          <p:nvPr/>
        </p:nvCxnSpPr>
        <p:spPr bwMode="auto">
          <a:xfrm>
            <a:off x="6926578" y="4635827"/>
            <a:ext cx="210437" cy="591165"/>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
        <p:nvSpPr>
          <p:cNvPr id="47" name="TextBox 46"/>
          <p:cNvSpPr txBox="1"/>
          <p:nvPr/>
        </p:nvSpPr>
        <p:spPr>
          <a:xfrm>
            <a:off x="304801" y="3599036"/>
            <a:ext cx="4573344" cy="400110"/>
          </a:xfrm>
          <a:prstGeom prst="rect">
            <a:avLst/>
          </a:prstGeom>
          <a:noFill/>
        </p:spPr>
        <p:txBody>
          <a:bodyPr wrap="square" rtlCol="0">
            <a:spAutoFit/>
          </a:bodyPr>
          <a:lstStyle/>
          <a:p>
            <a:r>
              <a:rPr lang="en-US" sz="2000" dirty="0" smtClean="0"/>
              <a:t>Input point &gt; 90 % * classify point</a:t>
            </a:r>
            <a:endParaRPr lang="en-US" sz="2000" dirty="0"/>
          </a:p>
        </p:txBody>
      </p:sp>
    </p:spTree>
    <p:extLst>
      <p:ext uri="{BB962C8B-B14F-4D97-AF65-F5344CB8AC3E}">
        <p14:creationId xmlns:p14="http://schemas.microsoft.com/office/powerpoint/2010/main" xmlns="" val="240285731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Data Collection and Analysis</a:t>
            </a:r>
            <a:endParaRPr lang="zh-TW" altLang="en-US" dirty="0"/>
          </a:p>
        </p:txBody>
      </p:sp>
      <p:sp>
        <p:nvSpPr>
          <p:cNvPr id="3" name="內容版面配置區 2"/>
          <p:cNvSpPr>
            <a:spLocks noGrp="1"/>
          </p:cNvSpPr>
          <p:nvPr>
            <p:ph idx="1"/>
          </p:nvPr>
        </p:nvSpPr>
        <p:spPr/>
        <p:txBody>
          <a:bodyPr/>
          <a:lstStyle/>
          <a:p>
            <a:pPr>
              <a:lnSpc>
                <a:spcPct val="200000"/>
              </a:lnSpc>
            </a:pPr>
            <a:r>
              <a:rPr lang="en-US" altLang="zh-TW" dirty="0" smtClean="0"/>
              <a:t>Why?</a:t>
            </a:r>
          </a:p>
          <a:p>
            <a:pPr lvl="1">
              <a:lnSpc>
                <a:spcPct val="200000"/>
              </a:lnSpc>
            </a:pPr>
            <a:r>
              <a:rPr lang="en-US" altLang="zh-TW" sz="2400" dirty="0" smtClean="0"/>
              <a:t>Multiple Commands</a:t>
            </a:r>
          </a:p>
          <a:p>
            <a:pPr lvl="1">
              <a:lnSpc>
                <a:spcPct val="200000"/>
              </a:lnSpc>
            </a:pPr>
            <a:r>
              <a:rPr lang="en-US" altLang="zh-TW" sz="2400" dirty="0" smtClean="0"/>
              <a:t>Achieve more reasonable algorithm</a:t>
            </a:r>
            <a:endParaRPr lang="zh-TW" altLang="en-US" sz="24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Data Collection and Analysis: Assumption</a:t>
            </a:r>
            <a:endParaRPr lang="zh-TW" altLang="en-US" dirty="0"/>
          </a:p>
        </p:txBody>
      </p:sp>
      <p:sp>
        <p:nvSpPr>
          <p:cNvPr id="3" name="內容版面配置區 2"/>
          <p:cNvSpPr>
            <a:spLocks noGrp="1"/>
          </p:cNvSpPr>
          <p:nvPr>
            <p:ph idx="1"/>
          </p:nvPr>
        </p:nvSpPr>
        <p:spPr/>
        <p:txBody>
          <a:bodyPr/>
          <a:lstStyle/>
          <a:p>
            <a:r>
              <a:rPr lang="en-US" altLang="zh-TW" dirty="0" smtClean="0"/>
              <a:t>Different kinds of concentration: </a:t>
            </a:r>
          </a:p>
          <a:p>
            <a:endParaRPr lang="en-US" altLang="zh-TW" dirty="0" smtClean="0"/>
          </a:p>
          <a:p>
            <a:pPr lvl="1"/>
            <a:r>
              <a:rPr lang="en-US" altLang="zh-TW" dirty="0" smtClean="0"/>
              <a:t>Increased memory – High Theta (3.5 – 6.7 Hz)</a:t>
            </a:r>
          </a:p>
          <a:p>
            <a:pPr lvl="1"/>
            <a:endParaRPr lang="en-US" altLang="zh-TW" dirty="0" smtClean="0"/>
          </a:p>
          <a:p>
            <a:pPr lvl="1"/>
            <a:r>
              <a:rPr lang="en-US" altLang="zh-TW" dirty="0" smtClean="0"/>
              <a:t>Increased focus and awareness – High Alpha (11-14Hz)</a:t>
            </a:r>
          </a:p>
          <a:p>
            <a:pPr lvl="1"/>
            <a:endParaRPr lang="en-US" altLang="zh-TW" dirty="0" smtClean="0"/>
          </a:p>
          <a:p>
            <a:pPr lvl="1"/>
            <a:r>
              <a:rPr lang="en-US" altLang="zh-TW" dirty="0" smtClean="0"/>
              <a:t>Increased conscious thinking – High Beta (14-30 Hz)</a:t>
            </a:r>
          </a:p>
          <a:p>
            <a:pPr>
              <a:buNone/>
            </a:pPr>
            <a:r>
              <a:rPr lang="en-US" altLang="zh-TW" sz="1600" dirty="0" smtClean="0"/>
              <a:t>	</a:t>
            </a:r>
          </a:p>
          <a:p>
            <a:pPr marL="0" lvl="0" indent="0">
              <a:buNone/>
              <a:defRPr sz="1800"/>
            </a:pPr>
            <a:endParaRPr lang="en-US" altLang="zh-TW" sz="1600" dirty="0" smtClean="0"/>
          </a:p>
          <a:p>
            <a:pPr marL="0" lvl="0" indent="0">
              <a:buNone/>
              <a:defRPr sz="1800"/>
            </a:pPr>
            <a:endParaRPr lang="en-US" altLang="zh-TW" sz="1600" dirty="0" smtClean="0"/>
          </a:p>
          <a:p>
            <a:pPr marL="0" lvl="0" indent="0">
              <a:buNone/>
              <a:defRPr sz="1800"/>
            </a:pPr>
            <a:r>
              <a:rPr lang="en-US" altLang="zh-TW" sz="1600" dirty="0" smtClean="0"/>
              <a:t>"Brain Wave States &amp; How To Access Them.” </a:t>
            </a:r>
          </a:p>
          <a:p>
            <a:pPr lvl="0">
              <a:buNone/>
              <a:defRPr sz="1800"/>
            </a:pPr>
            <a:r>
              <a:rPr lang="en-US" altLang="zh-TW" sz="1600" i="1" dirty="0" smtClean="0"/>
              <a:t>Brainwaves Frequencies Change States of Consciousness</a:t>
            </a:r>
            <a:r>
              <a:rPr lang="en-US" altLang="zh-TW" sz="1600" dirty="0" smtClean="0"/>
              <a:t>. 1 Jan. 2005. Web. 22 Nov. 2014.</a:t>
            </a:r>
          </a:p>
          <a:p>
            <a:pPr marL="457200" lvl="1" indent="0">
              <a:buNone/>
            </a:pPr>
            <a:endParaRPr lang="en-US" altLang="zh-TW" dirty="0" smtClean="0"/>
          </a:p>
          <a:p>
            <a:pPr lvl="1"/>
            <a:endParaRPr lang="en-US" altLang="zh-TW" dirty="0" smtClean="0"/>
          </a:p>
          <a:p>
            <a:pPr lvl="1"/>
            <a:endParaRPr lang="en-US" altLang="zh-TW"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Data Analysis: Graph</a:t>
            </a:r>
            <a:endParaRPr lang="zh-TW" altLang="en-US" dirty="0"/>
          </a:p>
        </p:txBody>
      </p:sp>
      <p:sp>
        <p:nvSpPr>
          <p:cNvPr id="7" name="文字方塊 6"/>
          <p:cNvSpPr txBox="1"/>
          <p:nvPr/>
        </p:nvSpPr>
        <p:spPr>
          <a:xfrm>
            <a:off x="4381500" y="5805844"/>
            <a:ext cx="4762500" cy="338554"/>
          </a:xfrm>
          <a:prstGeom prst="rect">
            <a:avLst/>
          </a:prstGeom>
          <a:noFill/>
        </p:spPr>
        <p:txBody>
          <a:bodyPr wrap="square" rtlCol="0">
            <a:spAutoFit/>
          </a:bodyPr>
          <a:lstStyle/>
          <a:p>
            <a:r>
              <a:rPr lang="en-US" altLang="zh-TW" sz="1600" dirty="0" smtClean="0"/>
              <a:t>*data is provided by the headset</a:t>
            </a:r>
          </a:p>
        </p:txBody>
      </p:sp>
      <p:pic>
        <p:nvPicPr>
          <p:cNvPr id="12" name="图片 1"/>
          <p:cNvPicPr>
            <a:picLocks noGrp="1" noChangeAspect="1"/>
          </p:cNvPicPr>
          <p:nvPr>
            <p:ph idx="1"/>
          </p:nvPr>
        </p:nvPicPr>
        <p:blipFill>
          <a:blip r:embed="rId2" cstate="print"/>
          <a:stretch>
            <a:fillRect/>
          </a:stretch>
        </p:blipFill>
        <p:spPr>
          <a:xfrm>
            <a:off x="1313840" y="1371600"/>
            <a:ext cx="6287720" cy="4495800"/>
          </a:xfrm>
          <a:prstGeom prst="rect">
            <a:avLst/>
          </a:prstGeom>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Data Analysis: </a:t>
            </a:r>
            <a:r>
              <a:rPr lang="en-US" altLang="zh-TW" dirty="0" smtClean="0"/>
              <a:t>Challenges</a:t>
            </a:r>
            <a:endParaRPr lang="zh-TW" altLang="en-US" dirty="0"/>
          </a:p>
        </p:txBody>
      </p:sp>
      <p:sp>
        <p:nvSpPr>
          <p:cNvPr id="3" name="內容版面配置區 2"/>
          <p:cNvSpPr>
            <a:spLocks noGrp="1"/>
          </p:cNvSpPr>
          <p:nvPr>
            <p:ph idx="1"/>
          </p:nvPr>
        </p:nvSpPr>
        <p:spPr/>
        <p:txBody>
          <a:bodyPr/>
          <a:lstStyle/>
          <a:p>
            <a:r>
              <a:rPr lang="en-US" altLang="zh-TW" dirty="0"/>
              <a:t>No standard experiment is defined during data </a:t>
            </a:r>
            <a:r>
              <a:rPr lang="en-US" altLang="zh-TW" dirty="0" smtClean="0"/>
              <a:t>acquisition</a:t>
            </a:r>
          </a:p>
          <a:p>
            <a:endParaRPr lang="en-US" altLang="zh-CN" dirty="0" smtClean="0"/>
          </a:p>
          <a:p>
            <a:r>
              <a:rPr lang="en-US" altLang="zh-CN" dirty="0" smtClean="0"/>
              <a:t>Power</a:t>
            </a:r>
            <a:r>
              <a:rPr lang="zh-CN" altLang="en-US" dirty="0" smtClean="0"/>
              <a:t> </a:t>
            </a:r>
            <a:r>
              <a:rPr lang="en-US" altLang="zh-CN" dirty="0" smtClean="0"/>
              <a:t>spectrum</a:t>
            </a:r>
            <a:r>
              <a:rPr lang="zh-CN" altLang="en-US" dirty="0" smtClean="0"/>
              <a:t> </a:t>
            </a:r>
            <a:r>
              <a:rPr lang="en-US" altLang="zh-CN" dirty="0" smtClean="0"/>
              <a:t>is</a:t>
            </a:r>
            <a:r>
              <a:rPr lang="zh-CN" altLang="en-US" dirty="0" smtClean="0"/>
              <a:t> </a:t>
            </a:r>
            <a:r>
              <a:rPr lang="en-US" altLang="zh-CN" dirty="0" smtClean="0"/>
              <a:t>less</a:t>
            </a:r>
            <a:r>
              <a:rPr lang="zh-CN" altLang="en-US" dirty="0" smtClean="0"/>
              <a:t> </a:t>
            </a:r>
            <a:r>
              <a:rPr lang="en-US" altLang="zh-CN" dirty="0" smtClean="0"/>
              <a:t>stable</a:t>
            </a:r>
            <a:r>
              <a:rPr lang="zh-CN" altLang="en-US" dirty="0" smtClean="0"/>
              <a:t> </a:t>
            </a:r>
            <a:r>
              <a:rPr lang="en-US" altLang="zh-CN" dirty="0" smtClean="0"/>
              <a:t>than</a:t>
            </a:r>
            <a:r>
              <a:rPr lang="zh-CN" altLang="en-US" dirty="0" smtClean="0"/>
              <a:t> </a:t>
            </a:r>
            <a:r>
              <a:rPr lang="en-US" altLang="zh-CN" dirty="0" smtClean="0"/>
              <a:t>attention</a:t>
            </a:r>
            <a:r>
              <a:rPr lang="zh-CN" altLang="en-US" dirty="0" smtClean="0"/>
              <a:t> </a:t>
            </a:r>
            <a:r>
              <a:rPr lang="en-US" altLang="zh-CN" dirty="0" smtClean="0"/>
              <a:t>level</a:t>
            </a:r>
            <a:r>
              <a:rPr lang="zh-CN" altLang="en-US" dirty="0" smtClean="0"/>
              <a:t> </a:t>
            </a:r>
            <a:endParaRPr lang="en-US" altLang="zh-CN" dirty="0" smtClean="0"/>
          </a:p>
          <a:p>
            <a:endParaRPr lang="en-US" altLang="zh-TW" dirty="0"/>
          </a:p>
          <a:p>
            <a:r>
              <a:rPr lang="en-US" altLang="zh-TW" dirty="0" smtClean="0"/>
              <a:t>No</a:t>
            </a:r>
            <a:r>
              <a:rPr lang="zh-CN" altLang="en-US" dirty="0" smtClean="0"/>
              <a:t> </a:t>
            </a:r>
            <a:r>
              <a:rPr lang="en-US" altLang="zh-CN" dirty="0" smtClean="0"/>
              <a:t>way</a:t>
            </a:r>
            <a:r>
              <a:rPr lang="zh-CN" altLang="en-US" dirty="0" smtClean="0"/>
              <a:t> </a:t>
            </a:r>
            <a:r>
              <a:rPr lang="en-US" altLang="zh-CN" dirty="0" smtClean="0"/>
              <a:t>to</a:t>
            </a:r>
            <a:r>
              <a:rPr lang="zh-CN" altLang="en-US" dirty="0" smtClean="0"/>
              <a:t> </a:t>
            </a:r>
            <a:r>
              <a:rPr lang="en-US" altLang="zh-CN" dirty="0" smtClean="0"/>
              <a:t>know</a:t>
            </a:r>
            <a:r>
              <a:rPr lang="zh-CN" altLang="en-US" dirty="0" smtClean="0"/>
              <a:t> </a:t>
            </a:r>
            <a:r>
              <a:rPr lang="en-US" altLang="zh-CN" dirty="0" smtClean="0"/>
              <a:t>the</a:t>
            </a:r>
            <a:r>
              <a:rPr lang="zh-CN" altLang="en-US" dirty="0" smtClean="0"/>
              <a:t> </a:t>
            </a:r>
            <a:r>
              <a:rPr lang="en-US" altLang="zh-CN" dirty="0" smtClean="0"/>
              <a:t>time</a:t>
            </a:r>
            <a:r>
              <a:rPr lang="zh-CN" altLang="en-US" dirty="0" smtClean="0"/>
              <a:t> </a:t>
            </a:r>
            <a:r>
              <a:rPr lang="en-US" altLang="zh-CN" dirty="0" smtClean="0"/>
              <a:t>delay(FFT)</a:t>
            </a:r>
            <a:r>
              <a:rPr lang="zh-CN" altLang="en-US" dirty="0" smtClean="0"/>
              <a:t> </a:t>
            </a:r>
            <a:endParaRPr lang="en-US" altLang="zh-CN" dirty="0" smtClean="0"/>
          </a:p>
          <a:p>
            <a:endParaRPr lang="en-US" altLang="zh-TW" dirty="0"/>
          </a:p>
          <a:p>
            <a:r>
              <a:rPr lang="en-US" altLang="zh-TW" dirty="0" smtClean="0"/>
              <a:t>Power</a:t>
            </a:r>
            <a:r>
              <a:rPr lang="zh-CN" altLang="en-US" dirty="0" smtClean="0"/>
              <a:t> </a:t>
            </a:r>
            <a:r>
              <a:rPr lang="en-US" altLang="zh-CN" dirty="0" smtClean="0"/>
              <a:t>Spectrum</a:t>
            </a:r>
            <a:r>
              <a:rPr lang="zh-CN" altLang="en-US" dirty="0" smtClean="0"/>
              <a:t> </a:t>
            </a:r>
            <a:r>
              <a:rPr lang="en-US" altLang="zh-CN" dirty="0" smtClean="0"/>
              <a:t>are</a:t>
            </a:r>
            <a:r>
              <a:rPr lang="zh-CN" altLang="en-US" dirty="0" smtClean="0"/>
              <a:t> </a:t>
            </a:r>
            <a:r>
              <a:rPr lang="en-US" altLang="zh-CN" dirty="0" smtClean="0"/>
              <a:t>provided</a:t>
            </a:r>
            <a:r>
              <a:rPr lang="zh-CN" altLang="en-US" dirty="0" smtClean="0"/>
              <a:t> </a:t>
            </a:r>
            <a:r>
              <a:rPr lang="en-US" altLang="zh-CN" dirty="0" smtClean="0"/>
              <a:t>once</a:t>
            </a:r>
            <a:r>
              <a:rPr lang="zh-CN" altLang="en-US" dirty="0" smtClean="0"/>
              <a:t> </a:t>
            </a:r>
            <a:r>
              <a:rPr lang="en-US" altLang="zh-CN" dirty="0" smtClean="0"/>
              <a:t>per</a:t>
            </a:r>
            <a:r>
              <a:rPr lang="zh-CN" altLang="en-US" dirty="0" smtClean="0"/>
              <a:t> </a:t>
            </a:r>
            <a:r>
              <a:rPr lang="en-US" altLang="zh-CN" dirty="0" smtClean="0"/>
              <a:t>second</a:t>
            </a:r>
            <a:r>
              <a:rPr lang="zh-CN" altLang="en-US" dirty="0" smtClean="0"/>
              <a:t> </a:t>
            </a:r>
            <a:r>
              <a:rPr lang="en-US" altLang="zh-CN" dirty="0" smtClean="0"/>
              <a:t>(FFT)</a:t>
            </a:r>
            <a:r>
              <a:rPr lang="en-US" altLang="zh-TW" dirty="0"/>
              <a:t> </a:t>
            </a:r>
            <a:endParaRPr lang="en-US" altLang="zh-TW" dirty="0" smtClean="0"/>
          </a:p>
          <a:p>
            <a:endParaRPr lang="en-US" altLang="zh-TW" dirty="0"/>
          </a:p>
          <a:p>
            <a:endParaRPr lang="en-US" altLang="zh-TW"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標題 1"/>
          <p:cNvSpPr>
            <a:spLocks noGrp="1"/>
          </p:cNvSpPr>
          <p:nvPr>
            <p:ph type="title"/>
          </p:nvPr>
        </p:nvSpPr>
        <p:spPr/>
        <p:txBody>
          <a:bodyPr/>
          <a:lstStyle/>
          <a:p>
            <a:r>
              <a:rPr lang="en-US" altLang="zh-TW" smtClean="0"/>
              <a:t>Team 14 Members</a:t>
            </a:r>
            <a:endParaRPr lang="zh-TW" altLang="en-US" smtClean="0"/>
          </a:p>
        </p:txBody>
      </p:sp>
      <p:sp>
        <p:nvSpPr>
          <p:cNvPr id="4099" name="Rectangle 4"/>
          <p:cNvSpPr>
            <a:spLocks noChangeArrowheads="1"/>
          </p:cNvSpPr>
          <p:nvPr/>
        </p:nvSpPr>
        <p:spPr bwMode="auto">
          <a:xfrm>
            <a:off x="0" y="1674818"/>
            <a:ext cx="1638300" cy="706432"/>
          </a:xfrm>
          <a:prstGeom prst="rect">
            <a:avLst/>
          </a:prstGeom>
          <a:noFill/>
          <a:ln w="9525">
            <a:noFill/>
            <a:miter lim="800000"/>
            <a:headEnd/>
            <a:tailEnd/>
          </a:ln>
        </p:spPr>
        <p:txBody>
          <a:bodyPr wrap="square" lIns="90000" tIns="45000" rIns="90000" bIns="45000">
            <a:spAutoFit/>
          </a:bodyPr>
          <a:lstStyle/>
          <a:p>
            <a:pPr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zh-TW" sz="2000" dirty="0" err="1">
                <a:solidFill>
                  <a:srgbClr val="000000"/>
                </a:solidFill>
                <a:latin typeface="Verdana" pitchFamily="34" charset="0"/>
                <a:ea typeface="Microsoft YaHei" pitchFamily="34" charset="-122"/>
              </a:rPr>
              <a:t>Zijian</a:t>
            </a:r>
            <a:r>
              <a:rPr lang="en-US" altLang="zh-TW" sz="2000" dirty="0">
                <a:solidFill>
                  <a:srgbClr val="000000"/>
                </a:solidFill>
                <a:latin typeface="Verdana" pitchFamily="34" charset="0"/>
                <a:ea typeface="Microsoft YaHei" pitchFamily="34" charset="-122"/>
              </a:rPr>
              <a:t> Chen</a:t>
            </a:r>
          </a:p>
          <a:p>
            <a:pPr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zh-TW" sz="2000" dirty="0" smtClean="0">
                <a:solidFill>
                  <a:srgbClr val="000000"/>
                </a:solidFill>
                <a:latin typeface="Verdana" pitchFamily="34" charset="0"/>
                <a:ea typeface="Microsoft YaHei" pitchFamily="34" charset="-122"/>
              </a:rPr>
              <a:t>CSE</a:t>
            </a:r>
            <a:endParaRPr lang="en-US" altLang="zh-TW" sz="2000" dirty="0">
              <a:solidFill>
                <a:srgbClr val="000000"/>
              </a:solidFill>
              <a:latin typeface="Verdana" pitchFamily="34" charset="0"/>
              <a:ea typeface="Microsoft YaHei" pitchFamily="34" charset="-122"/>
            </a:endParaRPr>
          </a:p>
        </p:txBody>
      </p:sp>
      <p:sp>
        <p:nvSpPr>
          <p:cNvPr id="4100" name="Rectangle 4"/>
          <p:cNvSpPr>
            <a:spLocks noChangeArrowheads="1"/>
          </p:cNvSpPr>
          <p:nvPr/>
        </p:nvSpPr>
        <p:spPr bwMode="auto">
          <a:xfrm>
            <a:off x="6955615" y="1674818"/>
            <a:ext cx="2438400" cy="706432"/>
          </a:xfrm>
          <a:prstGeom prst="rect">
            <a:avLst/>
          </a:prstGeom>
          <a:noFill/>
          <a:ln w="9525">
            <a:noFill/>
            <a:miter lim="800000"/>
            <a:headEnd/>
            <a:tailEnd/>
          </a:ln>
        </p:spPr>
        <p:txBody>
          <a:bodyPr lIns="90000" tIns="45000" rIns="90000" bIns="45000">
            <a:spAutoFit/>
          </a:bodyPr>
          <a:lstStyle/>
          <a:p>
            <a:pPr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zh-TW" sz="2000" dirty="0">
                <a:solidFill>
                  <a:srgbClr val="000000"/>
                </a:solidFill>
                <a:latin typeface="Verdana" pitchFamily="34" charset="0"/>
                <a:ea typeface="Microsoft YaHei" pitchFamily="34" charset="-122"/>
              </a:rPr>
              <a:t>Tiffany </a:t>
            </a:r>
            <a:r>
              <a:rPr lang="en-US" altLang="zh-TW" sz="2000" dirty="0" err="1">
                <a:solidFill>
                  <a:srgbClr val="000000"/>
                </a:solidFill>
                <a:latin typeface="Verdana" pitchFamily="34" charset="0"/>
                <a:ea typeface="Microsoft YaHei" pitchFamily="34" charset="-122"/>
              </a:rPr>
              <a:t>Jao</a:t>
            </a:r>
            <a:endParaRPr lang="en-US" altLang="zh-TW" sz="2000" dirty="0">
              <a:solidFill>
                <a:srgbClr val="000000"/>
              </a:solidFill>
              <a:latin typeface="Verdana" pitchFamily="34" charset="0"/>
              <a:ea typeface="Microsoft YaHei" pitchFamily="34" charset="-122"/>
            </a:endParaRPr>
          </a:p>
          <a:p>
            <a:pPr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zh-TW" sz="2000" dirty="0">
                <a:solidFill>
                  <a:srgbClr val="000000"/>
                </a:solidFill>
                <a:latin typeface="Verdana" pitchFamily="34" charset="0"/>
                <a:ea typeface="Microsoft YaHei" pitchFamily="34" charset="-122"/>
              </a:rPr>
              <a:t>CSE</a:t>
            </a:r>
          </a:p>
        </p:txBody>
      </p:sp>
      <p:sp>
        <p:nvSpPr>
          <p:cNvPr id="4101" name="Rectangle 4"/>
          <p:cNvSpPr>
            <a:spLocks noChangeArrowheads="1"/>
          </p:cNvSpPr>
          <p:nvPr/>
        </p:nvSpPr>
        <p:spPr bwMode="auto">
          <a:xfrm>
            <a:off x="304800" y="5049832"/>
            <a:ext cx="1638300" cy="727064"/>
          </a:xfrm>
          <a:prstGeom prst="rect">
            <a:avLst/>
          </a:prstGeom>
          <a:noFill/>
          <a:ln w="9525">
            <a:noFill/>
            <a:miter lim="800000"/>
            <a:headEnd/>
            <a:tailEnd/>
          </a:ln>
        </p:spPr>
        <p:txBody>
          <a:bodyPr wrap="square" lIns="90000" tIns="45000" rIns="90000" bIns="45000">
            <a:spAutoFit/>
          </a:bodyPr>
          <a:lstStyle/>
          <a:p>
            <a:pPr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zh-TW" sz="2000" dirty="0">
                <a:solidFill>
                  <a:srgbClr val="000000"/>
                </a:solidFill>
                <a:latin typeface="Verdana" pitchFamily="34" charset="0"/>
                <a:ea typeface="Microsoft YaHei" pitchFamily="34" charset="-122"/>
              </a:rPr>
              <a:t>Man Qin</a:t>
            </a:r>
          </a:p>
          <a:p>
            <a:pPr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zh-TW" sz="2000" dirty="0">
                <a:solidFill>
                  <a:srgbClr val="000000"/>
                </a:solidFill>
                <a:latin typeface="Verdana" pitchFamily="34" charset="0"/>
                <a:ea typeface="Microsoft YaHei" pitchFamily="34" charset="-122"/>
              </a:rPr>
              <a:t>EE</a:t>
            </a:r>
          </a:p>
        </p:txBody>
      </p:sp>
      <p:sp>
        <p:nvSpPr>
          <p:cNvPr id="4102" name="Rectangle 4"/>
          <p:cNvSpPr>
            <a:spLocks noChangeArrowheads="1"/>
          </p:cNvSpPr>
          <p:nvPr/>
        </p:nvSpPr>
        <p:spPr bwMode="auto">
          <a:xfrm>
            <a:off x="7124700" y="5070464"/>
            <a:ext cx="2114550" cy="706432"/>
          </a:xfrm>
          <a:prstGeom prst="rect">
            <a:avLst/>
          </a:prstGeom>
          <a:noFill/>
          <a:ln w="9525">
            <a:noFill/>
            <a:miter lim="800000"/>
            <a:headEnd/>
            <a:tailEnd/>
          </a:ln>
        </p:spPr>
        <p:txBody>
          <a:bodyPr wrap="square" lIns="90000" tIns="45000" rIns="90000" bIns="45000">
            <a:spAutoFit/>
          </a:bodyPr>
          <a:lstStyle/>
          <a:p>
            <a:pPr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zh-TW" sz="2000" dirty="0" err="1">
                <a:solidFill>
                  <a:srgbClr val="000000"/>
                </a:solidFill>
                <a:latin typeface="Verdana" pitchFamily="34" charset="0"/>
                <a:ea typeface="Microsoft YaHei" pitchFamily="34" charset="-122"/>
              </a:rPr>
              <a:t>Xueling</a:t>
            </a:r>
            <a:r>
              <a:rPr lang="en-US" altLang="zh-TW" sz="2000" dirty="0">
                <a:solidFill>
                  <a:srgbClr val="000000"/>
                </a:solidFill>
                <a:latin typeface="Verdana" pitchFamily="34" charset="0"/>
                <a:ea typeface="Microsoft YaHei" pitchFamily="34" charset="-122"/>
              </a:rPr>
              <a:t> Zhao</a:t>
            </a:r>
          </a:p>
          <a:p>
            <a:pPr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zh-TW" sz="2000" dirty="0">
                <a:solidFill>
                  <a:srgbClr val="000000"/>
                </a:solidFill>
                <a:latin typeface="Verdana" pitchFamily="34" charset="0"/>
                <a:ea typeface="Microsoft YaHei" pitchFamily="34" charset="-122"/>
              </a:rPr>
              <a:t>EE</a:t>
            </a:r>
          </a:p>
        </p:txBody>
      </p:sp>
      <p:sp>
        <p:nvSpPr>
          <p:cNvPr id="4103" name="Rectangle 4"/>
          <p:cNvSpPr>
            <a:spLocks noChangeArrowheads="1"/>
          </p:cNvSpPr>
          <p:nvPr/>
        </p:nvSpPr>
        <p:spPr bwMode="auto">
          <a:xfrm>
            <a:off x="3318186" y="3990184"/>
            <a:ext cx="2473014" cy="706432"/>
          </a:xfrm>
          <a:prstGeom prst="rect">
            <a:avLst/>
          </a:prstGeom>
          <a:noFill/>
          <a:ln w="9525">
            <a:noFill/>
            <a:miter lim="800000"/>
            <a:headEnd/>
            <a:tailEnd/>
          </a:ln>
        </p:spPr>
        <p:txBody>
          <a:bodyPr wrap="square" lIns="90000" tIns="45000" rIns="90000" bIns="45000">
            <a:spAutoFit/>
          </a:bodyPr>
          <a:lstStyle/>
          <a:p>
            <a:pPr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zh-TW" sz="2000" dirty="0">
                <a:solidFill>
                  <a:srgbClr val="000000"/>
                </a:solidFill>
                <a:latin typeface="Verdana" pitchFamily="34" charset="0"/>
                <a:ea typeface="Microsoft YaHei" pitchFamily="34" charset="-122"/>
              </a:rPr>
              <a:t>Faculty Advisor: </a:t>
            </a:r>
          </a:p>
          <a:p>
            <a:pPr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zh-TW" sz="2000" dirty="0" err="1">
                <a:solidFill>
                  <a:srgbClr val="000000"/>
                </a:solidFill>
                <a:latin typeface="Verdana" pitchFamily="34" charset="0"/>
                <a:ea typeface="Microsoft YaHei" pitchFamily="34" charset="-122"/>
              </a:rPr>
              <a:t>Qiangfei</a:t>
            </a:r>
            <a:r>
              <a:rPr lang="en-US" altLang="zh-TW" sz="2000" dirty="0">
                <a:solidFill>
                  <a:srgbClr val="000000"/>
                </a:solidFill>
                <a:latin typeface="Verdana" pitchFamily="34" charset="0"/>
                <a:ea typeface="Microsoft YaHei" pitchFamily="34" charset="-122"/>
              </a:rPr>
              <a:t> Xia</a:t>
            </a:r>
          </a:p>
        </p:txBody>
      </p:sp>
      <p:pic>
        <p:nvPicPr>
          <p:cNvPr id="15" name="圖片 14" descr="xia2.jpg"/>
          <p:cNvPicPr>
            <a:picLocks noChangeAspect="1"/>
          </p:cNvPicPr>
          <p:nvPr/>
        </p:nvPicPr>
        <p:blipFill>
          <a:blip r:embed="rId3" cstate="print"/>
          <a:stretch>
            <a:fillRect/>
          </a:stretch>
        </p:blipFill>
        <p:spPr>
          <a:xfrm>
            <a:off x="3321671" y="2218922"/>
            <a:ext cx="1771262" cy="1771262"/>
          </a:xfrm>
          <a:prstGeom prst="rect">
            <a:avLst/>
          </a:prstGeom>
        </p:spPr>
      </p:pic>
      <p:pic>
        <p:nvPicPr>
          <p:cNvPr id="17" name="圖片 16" descr="IMG_1014.JPG"/>
          <p:cNvPicPr>
            <a:picLocks noChangeAspect="1"/>
          </p:cNvPicPr>
          <p:nvPr/>
        </p:nvPicPr>
        <p:blipFill>
          <a:blip r:embed="rId4" cstate="print"/>
          <a:srcRect t="4167"/>
          <a:stretch>
            <a:fillRect/>
          </a:stretch>
        </p:blipFill>
        <p:spPr>
          <a:xfrm>
            <a:off x="1638300" y="3924389"/>
            <a:ext cx="1246498" cy="2123663"/>
          </a:xfrm>
          <a:prstGeom prst="rect">
            <a:avLst/>
          </a:prstGeom>
        </p:spPr>
      </p:pic>
      <p:pic>
        <p:nvPicPr>
          <p:cNvPr id="18" name="圖片 17" descr="zhao.jpg"/>
          <p:cNvPicPr>
            <a:picLocks noChangeAspect="1"/>
          </p:cNvPicPr>
          <p:nvPr/>
        </p:nvPicPr>
        <p:blipFill>
          <a:blip r:embed="rId5" cstate="print"/>
          <a:srcRect l="18893" r="14313"/>
          <a:stretch>
            <a:fillRect/>
          </a:stretch>
        </p:blipFill>
        <p:spPr>
          <a:xfrm>
            <a:off x="5791200" y="4051612"/>
            <a:ext cx="1333500" cy="1996440"/>
          </a:xfrm>
          <a:prstGeom prst="rect">
            <a:avLst/>
          </a:prstGeom>
        </p:spPr>
      </p:pic>
      <p:pic>
        <p:nvPicPr>
          <p:cNvPr id="21" name="圖片 20" descr="10808382_316835235167150_1942624760_n.jpg"/>
          <p:cNvPicPr>
            <a:picLocks noChangeAspect="1"/>
          </p:cNvPicPr>
          <p:nvPr/>
        </p:nvPicPr>
        <p:blipFill>
          <a:blip r:embed="rId6" cstate="print"/>
          <a:srcRect l="9715" t="3333" r="21808" b="36968"/>
          <a:stretch>
            <a:fillRect/>
          </a:stretch>
        </p:blipFill>
        <p:spPr>
          <a:xfrm>
            <a:off x="1638300" y="1674818"/>
            <a:ext cx="1246498" cy="1769260"/>
          </a:xfrm>
          <a:prstGeom prst="rect">
            <a:avLst/>
          </a:prstGeom>
        </p:spPr>
      </p:pic>
      <p:pic>
        <p:nvPicPr>
          <p:cNvPr id="1029" name="Picture 5" descr="D:\tiffany\OneDrive\NasaPic\07232014Picture\jsc2014e068736.jpg"/>
          <p:cNvPicPr>
            <a:picLocks noChangeAspect="1" noChangeArrowheads="1"/>
          </p:cNvPicPr>
          <p:nvPr/>
        </p:nvPicPr>
        <p:blipFill>
          <a:blip r:embed="rId7" cstate="print"/>
          <a:srcRect l="26629" t="8936" r="19666" b="18447"/>
          <a:stretch>
            <a:fillRect/>
          </a:stretch>
        </p:blipFill>
        <p:spPr bwMode="auto">
          <a:xfrm>
            <a:off x="5791200" y="1674818"/>
            <a:ext cx="1164415" cy="1968026"/>
          </a:xfrm>
          <a:prstGeom prst="rect">
            <a:avLst/>
          </a:prstGeom>
          <a:noFill/>
        </p:spPr>
      </p:pic>
      <p:pic>
        <p:nvPicPr>
          <p:cNvPr id="14" name="圖片 13" descr="Xia_crop.jpg"/>
          <p:cNvPicPr>
            <a:picLocks noChangeAspect="1"/>
          </p:cNvPicPr>
          <p:nvPr/>
        </p:nvPicPr>
        <p:blipFill>
          <a:blip r:embed="rId8" cstate="print"/>
          <a:stretch>
            <a:fillRect/>
          </a:stretch>
        </p:blipFill>
        <p:spPr>
          <a:xfrm>
            <a:off x="3318186" y="2149642"/>
            <a:ext cx="1840542" cy="1840542"/>
          </a:xfrm>
          <a:prstGeom prst="rect">
            <a:avLst/>
          </a:prstGeom>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FFT </a:t>
            </a:r>
            <a:endParaRPr lang="zh-TW" altLang="en-US" dirty="0"/>
          </a:p>
        </p:txBody>
      </p:sp>
      <p:sp>
        <p:nvSpPr>
          <p:cNvPr id="3" name="內容版面配置區 2"/>
          <p:cNvSpPr>
            <a:spLocks noGrp="1"/>
          </p:cNvSpPr>
          <p:nvPr>
            <p:ph idx="1"/>
          </p:nvPr>
        </p:nvSpPr>
        <p:spPr/>
        <p:txBody>
          <a:bodyPr/>
          <a:lstStyle/>
          <a:p>
            <a:pPr>
              <a:lnSpc>
                <a:spcPct val="130000"/>
              </a:lnSpc>
            </a:pPr>
            <a:r>
              <a:rPr lang="en-US" altLang="zh-TW" dirty="0" smtClean="0"/>
              <a:t>Replace the attention level with other parameters</a:t>
            </a:r>
          </a:p>
          <a:p>
            <a:pPr>
              <a:lnSpc>
                <a:spcPct val="130000"/>
              </a:lnSpc>
            </a:pPr>
            <a:r>
              <a:rPr lang="en-US" altLang="zh-TW" dirty="0" smtClean="0"/>
              <a:t>Corresponding alpha wave and attention level comparison</a:t>
            </a:r>
          </a:p>
          <a:p>
            <a:pPr>
              <a:lnSpc>
                <a:spcPct val="130000"/>
              </a:lnSpc>
            </a:pPr>
            <a:r>
              <a:rPr lang="en-US" altLang="zh-TW" dirty="0" err="1" smtClean="0"/>
              <a:t>Matlab</a:t>
            </a:r>
            <a:r>
              <a:rPr lang="en-US" altLang="zh-TW" dirty="0" smtClean="0"/>
              <a:t> – perform FFT</a:t>
            </a:r>
          </a:p>
          <a:p>
            <a:pPr lvl="1">
              <a:lnSpc>
                <a:spcPct val="130000"/>
              </a:lnSpc>
            </a:pPr>
            <a:r>
              <a:rPr lang="en-US" altLang="zh-TW" dirty="0" smtClean="0"/>
              <a:t>C# will replace </a:t>
            </a:r>
            <a:r>
              <a:rPr lang="en-US" altLang="zh-TW" dirty="0" err="1" smtClean="0"/>
              <a:t>Matlab</a:t>
            </a:r>
            <a:r>
              <a:rPr lang="en-US" altLang="zh-TW" dirty="0" smtClean="0"/>
              <a:t> for FFT</a:t>
            </a:r>
          </a:p>
          <a:p>
            <a:pPr>
              <a:lnSpc>
                <a:spcPct val="130000"/>
              </a:lnSpc>
            </a:pPr>
            <a:r>
              <a:rPr lang="en-US" altLang="zh-TW" dirty="0"/>
              <a:t>Provide a platform for further </a:t>
            </a:r>
            <a:r>
              <a:rPr lang="en-US" altLang="zh-TW" dirty="0" smtClean="0"/>
              <a:t>experiment</a:t>
            </a:r>
          </a:p>
          <a:p>
            <a:pPr marL="0" indent="0">
              <a:lnSpc>
                <a:spcPct val="130000"/>
              </a:lnSpc>
              <a:buNone/>
            </a:pPr>
            <a:endParaRPr lang="en-US" altLang="zh-TW" dirty="0" smtClean="0"/>
          </a:p>
          <a:p>
            <a:pPr>
              <a:lnSpc>
                <a:spcPct val="130000"/>
              </a:lnSpc>
              <a:buNone/>
            </a:pPr>
            <a:endParaRPr lang="en-US" altLang="zh-TW"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FFT Result: Alpha Spectrum </a:t>
            </a:r>
            <a:r>
              <a:rPr lang="en-US" dirty="0" err="1" smtClean="0"/>
              <a:t>vs</a:t>
            </a:r>
            <a:r>
              <a:rPr lang="en-US" dirty="0" smtClean="0"/>
              <a:t> Attention Level</a:t>
            </a:r>
            <a:endParaRPr lang="en-US" dirty="0"/>
          </a:p>
        </p:txBody>
      </p:sp>
      <p:pic>
        <p:nvPicPr>
          <p:cNvPr id="8" name="Picture 7" descr="8-12hz-2.jpg"/>
          <p:cNvPicPr>
            <a:picLocks noChangeAspect="1"/>
          </p:cNvPicPr>
          <p:nvPr/>
        </p:nvPicPr>
        <p:blipFill>
          <a:blip r:embed="rId2" cstate="print">
            <a:extLst>
              <a:ext uri="{28A0092B-C50C-407E-A947-70E740481C1C}">
                <a14:useLocalDpi xmlns:a14="http://schemas.microsoft.com/office/drawing/2010/main" xmlns="" val="0"/>
              </a:ext>
            </a:extLst>
          </a:blip>
          <a:srcRect r="19401"/>
          <a:stretch>
            <a:fillRect/>
          </a:stretch>
        </p:blipFill>
        <p:spPr>
          <a:xfrm>
            <a:off x="1189103" y="1371600"/>
            <a:ext cx="5059297" cy="4707852"/>
          </a:xfrm>
          <a:prstGeom prst="rect">
            <a:avLst/>
          </a:prstGeom>
        </p:spPr>
      </p:pic>
    </p:spTree>
    <p:extLst>
      <p:ext uri="{BB962C8B-B14F-4D97-AF65-F5344CB8AC3E}">
        <p14:creationId xmlns:p14="http://schemas.microsoft.com/office/powerpoint/2010/main" xmlns="" val="313948247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p:cNvSpPr>
            <a:spLocks noGrp="1"/>
          </p:cNvSpPr>
          <p:nvPr>
            <p:ph type="title"/>
          </p:nvPr>
        </p:nvSpPr>
        <p:spPr/>
        <p:txBody>
          <a:bodyPr/>
          <a:lstStyle/>
          <a:p>
            <a:r>
              <a:rPr lang="en-US" altLang="zh-TW" dirty="0" smtClean="0"/>
              <a:t>Outline</a:t>
            </a:r>
            <a:endParaRPr lang="zh-TW" altLang="en-US" dirty="0"/>
          </a:p>
        </p:txBody>
      </p:sp>
      <p:sp>
        <p:nvSpPr>
          <p:cNvPr id="6" name="內容版面配置區 5"/>
          <p:cNvSpPr>
            <a:spLocks noGrp="1"/>
          </p:cNvSpPr>
          <p:nvPr>
            <p:ph idx="1"/>
          </p:nvPr>
        </p:nvSpPr>
        <p:spPr/>
        <p:txBody>
          <a:bodyPr/>
          <a:lstStyle/>
          <a:p>
            <a:pPr>
              <a:lnSpc>
                <a:spcPct val="120000"/>
              </a:lnSpc>
            </a:pPr>
            <a:r>
              <a:rPr lang="en-US" altLang="zh-TW" dirty="0" smtClean="0">
                <a:solidFill>
                  <a:schemeClr val="bg1">
                    <a:lumMod val="50000"/>
                  </a:schemeClr>
                </a:solidFill>
              </a:rPr>
              <a:t>Review</a:t>
            </a:r>
          </a:p>
          <a:p>
            <a:pPr>
              <a:lnSpc>
                <a:spcPct val="120000"/>
              </a:lnSpc>
            </a:pPr>
            <a:r>
              <a:rPr lang="en-US" altLang="zh-TW" dirty="0" smtClean="0">
                <a:solidFill>
                  <a:schemeClr val="bg1">
                    <a:lumMod val="50000"/>
                  </a:schemeClr>
                </a:solidFill>
              </a:rPr>
              <a:t>System Requirement</a:t>
            </a:r>
          </a:p>
          <a:p>
            <a:pPr>
              <a:lnSpc>
                <a:spcPct val="120000"/>
              </a:lnSpc>
            </a:pPr>
            <a:r>
              <a:rPr lang="en-US" altLang="zh-TW" dirty="0" smtClean="0">
                <a:solidFill>
                  <a:schemeClr val="bg1">
                    <a:lumMod val="50000"/>
                  </a:schemeClr>
                </a:solidFill>
              </a:rPr>
              <a:t>Block Diagram</a:t>
            </a:r>
          </a:p>
          <a:p>
            <a:pPr>
              <a:lnSpc>
                <a:spcPct val="120000"/>
              </a:lnSpc>
            </a:pPr>
            <a:r>
              <a:rPr lang="en-US" altLang="zh-TW" dirty="0" smtClean="0">
                <a:solidFill>
                  <a:schemeClr val="bg1">
                    <a:lumMod val="50000"/>
                  </a:schemeClr>
                </a:solidFill>
              </a:rPr>
              <a:t>Individual Responsibility</a:t>
            </a:r>
            <a:endParaRPr lang="en-US" altLang="zh-TW" dirty="0" smtClean="0"/>
          </a:p>
          <a:p>
            <a:pPr lvl="1">
              <a:lnSpc>
                <a:spcPct val="120000"/>
              </a:lnSpc>
            </a:pPr>
            <a:r>
              <a:rPr lang="en-US" altLang="zh-TW" dirty="0" smtClean="0">
                <a:solidFill>
                  <a:schemeClr val="bg1">
                    <a:lumMod val="50000"/>
                  </a:schemeClr>
                </a:solidFill>
              </a:rPr>
              <a:t>Software Training System</a:t>
            </a:r>
          </a:p>
          <a:p>
            <a:pPr lvl="1">
              <a:lnSpc>
                <a:spcPct val="120000"/>
              </a:lnSpc>
            </a:pPr>
            <a:r>
              <a:rPr lang="en-US" altLang="zh-TW" dirty="0" smtClean="0">
                <a:solidFill>
                  <a:schemeClr val="bg1">
                    <a:lumMod val="50000"/>
                  </a:schemeClr>
                </a:solidFill>
              </a:rPr>
              <a:t>Research </a:t>
            </a:r>
          </a:p>
          <a:p>
            <a:pPr>
              <a:lnSpc>
                <a:spcPct val="120000"/>
              </a:lnSpc>
            </a:pPr>
            <a:r>
              <a:rPr lang="en-US" altLang="zh-TW" sz="2800" b="1" dirty="0" smtClean="0"/>
              <a:t>MDR Demo</a:t>
            </a:r>
          </a:p>
          <a:p>
            <a:pPr>
              <a:lnSpc>
                <a:spcPct val="120000"/>
              </a:lnSpc>
            </a:pPr>
            <a:r>
              <a:rPr lang="en-US" altLang="zh-TW" dirty="0" smtClean="0">
                <a:solidFill>
                  <a:schemeClr val="bg1">
                    <a:lumMod val="50000"/>
                  </a:schemeClr>
                </a:solidFill>
              </a:rPr>
              <a:t>CDR Schedule</a:t>
            </a:r>
          </a:p>
          <a:p>
            <a:pPr marL="0" indent="0">
              <a:lnSpc>
                <a:spcPct val="120000"/>
              </a:lnSpc>
              <a:buNone/>
            </a:pPr>
            <a:endParaRPr lang="en-US" altLang="zh-TW" dirty="0" smtClean="0">
              <a:solidFill>
                <a:schemeClr val="bg1">
                  <a:lumMod val="50000"/>
                </a:schemeClr>
              </a:solidFill>
            </a:endParaRPr>
          </a:p>
        </p:txBody>
      </p:sp>
    </p:spTree>
    <p:extLst>
      <p:ext uri="{BB962C8B-B14F-4D97-AF65-F5344CB8AC3E}">
        <p14:creationId xmlns:p14="http://schemas.microsoft.com/office/powerpoint/2010/main" xmlns="" val="11213030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Proposed MDR Deliverables</a:t>
            </a:r>
            <a:endParaRPr lang="zh-TW" altLang="en-US" dirty="0"/>
          </a:p>
        </p:txBody>
      </p:sp>
      <p:sp>
        <p:nvSpPr>
          <p:cNvPr id="3" name="內容版面配置區 2"/>
          <p:cNvSpPr>
            <a:spLocks noGrp="1"/>
          </p:cNvSpPr>
          <p:nvPr>
            <p:ph idx="1"/>
          </p:nvPr>
        </p:nvSpPr>
        <p:spPr/>
        <p:txBody>
          <a:bodyPr/>
          <a:lstStyle/>
          <a:p>
            <a:r>
              <a:rPr lang="en-US" altLang="zh-TW" dirty="0" smtClean="0"/>
              <a:t>Demonstration of functioning algorithm</a:t>
            </a:r>
          </a:p>
          <a:p>
            <a:pPr lvl="1"/>
            <a:r>
              <a:rPr lang="en-US" altLang="zh-TW" dirty="0" smtClean="0"/>
              <a:t>Controlling LED on/off  </a:t>
            </a:r>
          </a:p>
          <a:p>
            <a:pPr lvl="1"/>
            <a:r>
              <a:rPr lang="en-US" altLang="zh-TW" dirty="0" smtClean="0"/>
              <a:t>Stable result</a:t>
            </a:r>
          </a:p>
          <a:p>
            <a:pPr lvl="1"/>
            <a:endParaRPr lang="en-US" altLang="zh-TW" dirty="0" smtClean="0"/>
          </a:p>
          <a:p>
            <a:r>
              <a:rPr lang="en-US" altLang="zh-TW" dirty="0" smtClean="0"/>
              <a:t> Demonstration of graphical user interface</a:t>
            </a:r>
            <a:endParaRPr lang="en-US" altLang="zh-TW" dirty="0"/>
          </a:p>
          <a:p>
            <a:pPr lvl="1"/>
            <a:r>
              <a:rPr lang="en-US" altLang="zh-TW" dirty="0" smtClean="0"/>
              <a:t>User determine control time</a:t>
            </a:r>
          </a:p>
          <a:p>
            <a:pPr lvl="1"/>
            <a:r>
              <a:rPr lang="en-US" altLang="zh-TW" dirty="0" smtClean="0"/>
              <a:t>Display attention level </a:t>
            </a:r>
          </a:p>
          <a:p>
            <a:pPr lvl="1"/>
            <a:endParaRPr lang="en-US" altLang="zh-TW" dirty="0" smtClean="0"/>
          </a:p>
          <a:p>
            <a:pPr lvl="1"/>
            <a:endParaRPr lang="en-US" altLang="zh-TW"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p:cNvSpPr>
            <a:spLocks noGrp="1"/>
          </p:cNvSpPr>
          <p:nvPr>
            <p:ph type="title"/>
          </p:nvPr>
        </p:nvSpPr>
        <p:spPr/>
        <p:txBody>
          <a:bodyPr/>
          <a:lstStyle/>
          <a:p>
            <a:r>
              <a:rPr lang="en-US" altLang="zh-TW" dirty="0" smtClean="0"/>
              <a:t>Outline</a:t>
            </a:r>
            <a:endParaRPr lang="zh-TW" altLang="en-US" dirty="0"/>
          </a:p>
        </p:txBody>
      </p:sp>
      <p:sp>
        <p:nvSpPr>
          <p:cNvPr id="6" name="內容版面配置區 5"/>
          <p:cNvSpPr>
            <a:spLocks noGrp="1"/>
          </p:cNvSpPr>
          <p:nvPr>
            <p:ph idx="1"/>
          </p:nvPr>
        </p:nvSpPr>
        <p:spPr/>
        <p:txBody>
          <a:bodyPr/>
          <a:lstStyle/>
          <a:p>
            <a:pPr>
              <a:lnSpc>
                <a:spcPct val="120000"/>
              </a:lnSpc>
            </a:pPr>
            <a:r>
              <a:rPr lang="en-US" altLang="zh-TW" dirty="0" smtClean="0">
                <a:solidFill>
                  <a:schemeClr val="bg1">
                    <a:lumMod val="50000"/>
                  </a:schemeClr>
                </a:solidFill>
              </a:rPr>
              <a:t>Review</a:t>
            </a:r>
          </a:p>
          <a:p>
            <a:pPr>
              <a:lnSpc>
                <a:spcPct val="120000"/>
              </a:lnSpc>
            </a:pPr>
            <a:r>
              <a:rPr lang="en-US" altLang="zh-TW" dirty="0" smtClean="0">
                <a:solidFill>
                  <a:schemeClr val="bg1">
                    <a:lumMod val="50000"/>
                  </a:schemeClr>
                </a:solidFill>
              </a:rPr>
              <a:t>System Requirement</a:t>
            </a:r>
          </a:p>
          <a:p>
            <a:pPr>
              <a:lnSpc>
                <a:spcPct val="120000"/>
              </a:lnSpc>
            </a:pPr>
            <a:r>
              <a:rPr lang="en-US" altLang="zh-TW" dirty="0" smtClean="0">
                <a:solidFill>
                  <a:schemeClr val="bg1">
                    <a:lumMod val="50000"/>
                  </a:schemeClr>
                </a:solidFill>
              </a:rPr>
              <a:t>Block Diagram</a:t>
            </a:r>
          </a:p>
          <a:p>
            <a:pPr>
              <a:lnSpc>
                <a:spcPct val="120000"/>
              </a:lnSpc>
            </a:pPr>
            <a:r>
              <a:rPr lang="en-US" altLang="zh-TW" dirty="0" smtClean="0">
                <a:solidFill>
                  <a:schemeClr val="bg1">
                    <a:lumMod val="50000"/>
                  </a:schemeClr>
                </a:solidFill>
              </a:rPr>
              <a:t>Individual Responsibility</a:t>
            </a:r>
            <a:endParaRPr lang="en-US" altLang="zh-TW" dirty="0" smtClean="0"/>
          </a:p>
          <a:p>
            <a:pPr lvl="1">
              <a:lnSpc>
                <a:spcPct val="120000"/>
              </a:lnSpc>
            </a:pPr>
            <a:r>
              <a:rPr lang="en-US" altLang="zh-TW" dirty="0" smtClean="0">
                <a:solidFill>
                  <a:schemeClr val="bg1">
                    <a:lumMod val="50000"/>
                  </a:schemeClr>
                </a:solidFill>
              </a:rPr>
              <a:t>Software Training System</a:t>
            </a:r>
          </a:p>
          <a:p>
            <a:pPr lvl="1">
              <a:lnSpc>
                <a:spcPct val="120000"/>
              </a:lnSpc>
            </a:pPr>
            <a:r>
              <a:rPr lang="en-US" altLang="zh-TW" dirty="0" smtClean="0">
                <a:solidFill>
                  <a:schemeClr val="bg1">
                    <a:lumMod val="50000"/>
                  </a:schemeClr>
                </a:solidFill>
              </a:rPr>
              <a:t>Research </a:t>
            </a:r>
          </a:p>
          <a:p>
            <a:pPr>
              <a:lnSpc>
                <a:spcPct val="120000"/>
              </a:lnSpc>
            </a:pPr>
            <a:r>
              <a:rPr lang="en-US" altLang="zh-TW" dirty="0" smtClean="0">
                <a:solidFill>
                  <a:schemeClr val="bg1">
                    <a:lumMod val="50000"/>
                  </a:schemeClr>
                </a:solidFill>
              </a:rPr>
              <a:t>MDR Demo</a:t>
            </a:r>
          </a:p>
          <a:p>
            <a:pPr>
              <a:lnSpc>
                <a:spcPct val="120000"/>
              </a:lnSpc>
            </a:pPr>
            <a:r>
              <a:rPr lang="en-US" altLang="zh-TW" sz="2800" b="1" dirty="0" smtClean="0"/>
              <a:t>CDR Schedule</a:t>
            </a:r>
          </a:p>
          <a:p>
            <a:pPr marL="0" indent="0">
              <a:lnSpc>
                <a:spcPct val="120000"/>
              </a:lnSpc>
              <a:buNone/>
            </a:pPr>
            <a:endParaRPr lang="en-US" altLang="zh-TW" dirty="0" smtClean="0">
              <a:solidFill>
                <a:schemeClr val="bg1">
                  <a:lumMod val="50000"/>
                </a:schemeClr>
              </a:solidFill>
            </a:endParaRPr>
          </a:p>
        </p:txBody>
      </p:sp>
    </p:spTree>
    <p:extLst>
      <p:ext uri="{BB962C8B-B14F-4D97-AF65-F5344CB8AC3E}">
        <p14:creationId xmlns:p14="http://schemas.microsoft.com/office/powerpoint/2010/main" xmlns="" val="238123262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Proposed CDR Deliverables </a:t>
            </a:r>
            <a:endParaRPr lang="en-US" dirty="0"/>
          </a:p>
        </p:txBody>
      </p:sp>
      <p:sp>
        <p:nvSpPr>
          <p:cNvPr id="3" name="Content Placeholder 2"/>
          <p:cNvSpPr>
            <a:spLocks noGrp="1"/>
          </p:cNvSpPr>
          <p:nvPr>
            <p:ph idx="1"/>
          </p:nvPr>
        </p:nvSpPr>
        <p:spPr/>
        <p:txBody>
          <a:bodyPr/>
          <a:lstStyle/>
          <a:p>
            <a:r>
              <a:rPr lang="en-US" altLang="zh-TW" dirty="0" smtClean="0"/>
              <a:t>Remotely control robotic car </a:t>
            </a:r>
          </a:p>
          <a:p>
            <a:endParaRPr lang="en-US" altLang="zh-TW" dirty="0" smtClean="0"/>
          </a:p>
          <a:p>
            <a:r>
              <a:rPr lang="en-US" altLang="zh-TW" dirty="0" smtClean="0"/>
              <a:t>Improved Command Algorithm</a:t>
            </a:r>
          </a:p>
          <a:p>
            <a:endParaRPr lang="en-US" altLang="zh-TW" dirty="0" smtClean="0"/>
          </a:p>
          <a:p>
            <a:r>
              <a:rPr lang="en-US" altLang="zh-TW" dirty="0" smtClean="0"/>
              <a:t>Utilize FFT result and </a:t>
            </a:r>
            <a:r>
              <a:rPr lang="en-US" altLang="zh-TW" dirty="0" smtClean="0"/>
              <a:t>classifier</a:t>
            </a:r>
            <a:endParaRPr lang="en-US" altLang="zh-TW" dirty="0" smtClean="0"/>
          </a:p>
          <a:p>
            <a:pPr lvl="1"/>
            <a:r>
              <a:rPr lang="en-US" altLang="zh-TW" dirty="0" smtClean="0"/>
              <a:t>Try to replace attention level </a:t>
            </a:r>
          </a:p>
          <a:p>
            <a:endParaRPr lang="en-US" altLang="zh-TW" dirty="0" smtClean="0"/>
          </a:p>
          <a:p>
            <a:r>
              <a:rPr lang="en-US" altLang="zh-TW" dirty="0" smtClean="0"/>
              <a:t>More user-friendly training interface</a:t>
            </a:r>
          </a:p>
          <a:p>
            <a:pPr lvl="1"/>
            <a:r>
              <a:rPr lang="en-US" altLang="zh-TW" dirty="0" smtClean="0"/>
              <a:t>Graph</a:t>
            </a:r>
          </a:p>
          <a:p>
            <a:pPr lvl="1"/>
            <a:r>
              <a:rPr lang="en-US" altLang="zh-TW" dirty="0" smtClean="0"/>
              <a:t>Database for training interface</a:t>
            </a:r>
          </a:p>
          <a:p>
            <a:pPr lvl="1"/>
            <a:endParaRPr lang="en-US" altLang="zh-TW" dirty="0"/>
          </a:p>
        </p:txBody>
      </p:sp>
    </p:spTree>
    <p:extLst>
      <p:ext uri="{BB962C8B-B14F-4D97-AF65-F5344CB8AC3E}">
        <p14:creationId xmlns:p14="http://schemas.microsoft.com/office/powerpoint/2010/main" xmlns="" val="70322250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Schedule: </a:t>
            </a:r>
            <a:r>
              <a:rPr lang="en-US" altLang="zh-TW" dirty="0" err="1" smtClean="0"/>
              <a:t>Ghatt</a:t>
            </a:r>
            <a:r>
              <a:rPr lang="en-US" altLang="zh-TW" dirty="0" smtClean="0"/>
              <a:t> Chart</a:t>
            </a:r>
            <a:endParaRPr lang="zh-TW" altLang="en-US" dirty="0"/>
          </a:p>
        </p:txBody>
      </p:sp>
      <p:graphicFrame>
        <p:nvGraphicFramePr>
          <p:cNvPr id="9" name="內容版面配置區 8"/>
          <p:cNvGraphicFramePr>
            <a:graphicFrameLocks noGrp="1"/>
          </p:cNvGraphicFramePr>
          <p:nvPr>
            <p:ph idx="1"/>
          </p:nvPr>
        </p:nvGraphicFramePr>
        <p:xfrm>
          <a:off x="304800" y="1428751"/>
          <a:ext cx="8764559" cy="3222761"/>
        </p:xfrm>
        <a:graphic>
          <a:graphicData uri="http://schemas.openxmlformats.org/drawingml/2006/table">
            <a:tbl>
              <a:tblPr/>
              <a:tblGrid>
                <a:gridCol w="1204903"/>
                <a:gridCol w="571213"/>
                <a:gridCol w="589064"/>
                <a:gridCol w="535513"/>
                <a:gridCol w="589064"/>
                <a:gridCol w="589064"/>
                <a:gridCol w="589064"/>
                <a:gridCol w="490887"/>
                <a:gridCol w="535513"/>
                <a:gridCol w="535513"/>
                <a:gridCol w="535513"/>
                <a:gridCol w="490887"/>
                <a:gridCol w="490887"/>
                <a:gridCol w="535513"/>
                <a:gridCol w="481961"/>
              </a:tblGrid>
              <a:tr h="151993">
                <a:tc>
                  <a:txBody>
                    <a:bodyPr/>
                    <a:lstStyle/>
                    <a:p>
                      <a:pPr algn="l" rtl="0" fontAlgn="t"/>
                      <a:r>
                        <a:rPr lang="zh-TW" altLang="en-US" sz="700" b="0" i="0" u="none" strike="noStrike" dirty="0">
                          <a:solidFill>
                            <a:srgbClr val="000000"/>
                          </a:solidFill>
                          <a:latin typeface="Arial"/>
                        </a:rPr>
                        <a:t>　</a:t>
                      </a:r>
                      <a:r>
                        <a:rPr lang="zh-TW" altLang="en-US" sz="700" b="0" i="0" u="none" strike="noStrike" dirty="0">
                          <a:solidFill>
                            <a:srgbClr val="000000"/>
                          </a:solidFill>
                          <a:latin typeface="Calibri"/>
                        </a:rPr>
                        <a:t> </a:t>
                      </a:r>
                      <a:endParaRPr lang="zh-TW" altLang="en-US" sz="700" b="0" i="0" u="none" strike="noStrike" dirty="0">
                        <a:solidFill>
                          <a:srgbClr val="000000"/>
                        </a:solidFill>
                        <a:latin typeface="Arial"/>
                      </a:endParaRPr>
                    </a:p>
                  </a:txBody>
                  <a:tcPr marL="6227" marR="6227" marT="6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zh-TW" sz="800" b="0" i="0" u="none" strike="noStrike">
                          <a:solidFill>
                            <a:srgbClr val="000000"/>
                          </a:solidFill>
                          <a:latin typeface="新細明體"/>
                        </a:rPr>
                        <a:t>11/24/2014</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zh-TW" sz="800" b="0" i="0" u="none" strike="noStrike">
                          <a:solidFill>
                            <a:srgbClr val="000000"/>
                          </a:solidFill>
                          <a:latin typeface="新細明體"/>
                        </a:rPr>
                        <a:t>11/30/2014</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zh-TW" sz="800" b="0" i="0" u="none" strike="noStrike">
                          <a:solidFill>
                            <a:srgbClr val="000000"/>
                          </a:solidFill>
                          <a:latin typeface="新細明體"/>
                        </a:rPr>
                        <a:t>12/7/2014</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zh-TW" sz="800" b="0" i="0" u="none" strike="noStrike">
                          <a:solidFill>
                            <a:srgbClr val="000000"/>
                          </a:solidFill>
                          <a:latin typeface="新細明體"/>
                        </a:rPr>
                        <a:t>12/14/2014</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zh-TW" sz="800" b="0" i="0" u="none" strike="noStrike">
                          <a:solidFill>
                            <a:srgbClr val="000000"/>
                          </a:solidFill>
                          <a:latin typeface="新細明體"/>
                        </a:rPr>
                        <a:t>12/21/2014</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zh-TW" sz="800" b="0" i="0" u="none" strike="noStrike">
                          <a:solidFill>
                            <a:srgbClr val="000000"/>
                          </a:solidFill>
                          <a:latin typeface="新細明體"/>
                        </a:rPr>
                        <a:t>12/28/2014</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zh-TW" sz="800" b="0" i="0" u="none" strike="noStrike">
                          <a:solidFill>
                            <a:srgbClr val="000000"/>
                          </a:solidFill>
                          <a:latin typeface="新細明體"/>
                        </a:rPr>
                        <a:t>1/4/2015</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zh-TW" sz="800" b="0" i="0" u="none" strike="noStrike">
                          <a:solidFill>
                            <a:srgbClr val="000000"/>
                          </a:solidFill>
                          <a:latin typeface="新細明體"/>
                        </a:rPr>
                        <a:t>1/11/2015</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zh-TW" sz="800" b="0" i="0" u="none" strike="noStrike">
                          <a:solidFill>
                            <a:srgbClr val="000000"/>
                          </a:solidFill>
                          <a:latin typeface="新細明體"/>
                        </a:rPr>
                        <a:t>1/18/2015</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zh-TW" sz="800" b="0" i="0" u="none" strike="noStrike">
                          <a:solidFill>
                            <a:srgbClr val="000000"/>
                          </a:solidFill>
                          <a:latin typeface="新細明體"/>
                        </a:rPr>
                        <a:t>1/25/2015</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zh-TW" sz="800" b="0" i="0" u="none" strike="noStrike">
                          <a:solidFill>
                            <a:srgbClr val="000000"/>
                          </a:solidFill>
                          <a:latin typeface="新細明體"/>
                        </a:rPr>
                        <a:t>2/1/2015</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zh-TW" sz="800" b="0" i="0" u="none" strike="noStrike">
                          <a:solidFill>
                            <a:srgbClr val="000000"/>
                          </a:solidFill>
                          <a:latin typeface="新細明體"/>
                        </a:rPr>
                        <a:t>2/8/2015</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zh-TW" sz="800" b="0" i="0" u="none" strike="noStrike">
                          <a:solidFill>
                            <a:srgbClr val="000000"/>
                          </a:solidFill>
                          <a:latin typeface="新細明體"/>
                        </a:rPr>
                        <a:t>2/15/2015</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zh-TW" sz="800" b="0" i="0" u="none" strike="noStrike">
                          <a:solidFill>
                            <a:srgbClr val="000000"/>
                          </a:solidFill>
                          <a:latin typeface="新細明體"/>
                        </a:rPr>
                        <a:t>2/22/2015</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51993">
                <a:tc>
                  <a:txBody>
                    <a:bodyPr/>
                    <a:lstStyle/>
                    <a:p>
                      <a:pPr algn="l" rtl="0" fontAlgn="t"/>
                      <a:r>
                        <a:rPr lang="en-US" sz="800" b="0" i="0" u="none" strike="noStrike">
                          <a:solidFill>
                            <a:srgbClr val="000000"/>
                          </a:solidFill>
                          <a:latin typeface="Arial"/>
                        </a:rPr>
                        <a:t>MDR draft report (All)</a:t>
                      </a:r>
                    </a:p>
                  </a:txBody>
                  <a:tcPr marL="6227" marR="6227" marT="6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t"/>
                      <a:r>
                        <a:rPr lang="zh-TW" altLang="en-US" sz="700" b="0" i="0" u="none" strike="noStrike">
                          <a:solidFill>
                            <a:srgbClr val="000000"/>
                          </a:solidFill>
                          <a:latin typeface="Arial"/>
                        </a:rPr>
                        <a:t>　</a:t>
                      </a:r>
                    </a:p>
                  </a:txBody>
                  <a:tcPr marL="6227" marR="6227" marT="6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51993">
                <a:tc>
                  <a:txBody>
                    <a:bodyPr/>
                    <a:lstStyle/>
                    <a:p>
                      <a:pPr algn="l" rtl="0" fontAlgn="t"/>
                      <a:r>
                        <a:rPr lang="en-US" sz="800" b="0" i="0" u="none" strike="noStrike">
                          <a:solidFill>
                            <a:srgbClr val="000000"/>
                          </a:solidFill>
                          <a:latin typeface="Arial"/>
                        </a:rPr>
                        <a:t>MDR final report (All)</a:t>
                      </a:r>
                    </a:p>
                  </a:txBody>
                  <a:tcPr marL="6227" marR="6227" marT="6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t"/>
                      <a:r>
                        <a:rPr lang="zh-TW" altLang="en-US" sz="700" b="0" i="0" u="none" strike="noStrike">
                          <a:solidFill>
                            <a:srgbClr val="000000"/>
                          </a:solidFill>
                          <a:latin typeface="Arial"/>
                        </a:rPr>
                        <a:t>　</a:t>
                      </a:r>
                    </a:p>
                  </a:txBody>
                  <a:tcPr marL="6227" marR="6227" marT="6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51993">
                <a:tc>
                  <a:txBody>
                    <a:bodyPr/>
                    <a:lstStyle/>
                    <a:p>
                      <a:pPr algn="l" rtl="0" fontAlgn="ctr"/>
                      <a:r>
                        <a:rPr lang="en-US" sz="800" b="0" i="0" u="none" strike="noStrike">
                          <a:solidFill>
                            <a:srgbClr val="000000"/>
                          </a:solidFill>
                          <a:latin typeface="Arial"/>
                        </a:rPr>
                        <a:t>XBEE TX/RX</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6FFFF"/>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1993">
                <a:tc>
                  <a:txBody>
                    <a:bodyPr/>
                    <a:lstStyle/>
                    <a:p>
                      <a:pPr algn="l" rtl="0" fontAlgn="ctr"/>
                      <a:r>
                        <a:rPr lang="en-US" sz="800" b="0" i="0" u="none" strike="noStrike">
                          <a:solidFill>
                            <a:srgbClr val="000000"/>
                          </a:solidFill>
                          <a:latin typeface="Arial"/>
                        </a:rPr>
                        <a:t>Robotic Car</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6FFFF"/>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77441">
                <a:tc>
                  <a:txBody>
                    <a:bodyPr/>
                    <a:lstStyle/>
                    <a:p>
                      <a:pPr algn="l" rtl="0" fontAlgn="ctr"/>
                      <a:r>
                        <a:rPr lang="en-US" sz="800" b="0" i="0" u="none" strike="noStrike">
                          <a:solidFill>
                            <a:srgbClr val="000000"/>
                          </a:solidFill>
                          <a:latin typeface="Arial"/>
                        </a:rPr>
                        <a:t>integration of robotic car and TX/RX</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6FFFF"/>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77441">
                <a:tc>
                  <a:txBody>
                    <a:bodyPr/>
                    <a:lstStyle/>
                    <a:p>
                      <a:pPr algn="l" rtl="0" fontAlgn="ctr"/>
                      <a:r>
                        <a:rPr lang="en-US" sz="800" b="0" i="0" u="none" strike="noStrike">
                          <a:solidFill>
                            <a:srgbClr val="000000"/>
                          </a:solidFill>
                          <a:latin typeface="Arial"/>
                        </a:rPr>
                        <a:t>integration of RX and GUI (Tiffany+Man)</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BE97"/>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r>
              <a:tr h="277441">
                <a:tc>
                  <a:txBody>
                    <a:bodyPr/>
                    <a:lstStyle/>
                    <a:p>
                      <a:pPr algn="l" rtl="0" fontAlgn="ctr"/>
                      <a:r>
                        <a:rPr lang="en-US" sz="800" b="0" i="0" u="none" strike="noStrike">
                          <a:solidFill>
                            <a:srgbClr val="000000"/>
                          </a:solidFill>
                          <a:latin typeface="Arial"/>
                        </a:rPr>
                        <a:t>define experiment method (All)</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1993">
                <a:tc>
                  <a:txBody>
                    <a:bodyPr/>
                    <a:lstStyle/>
                    <a:p>
                      <a:pPr algn="l" rtl="0" fontAlgn="ctr"/>
                      <a:r>
                        <a:rPr lang="en-US" sz="800" b="0" i="0" u="none" strike="noStrike">
                          <a:solidFill>
                            <a:srgbClr val="000000"/>
                          </a:solidFill>
                          <a:latin typeface="Arial"/>
                        </a:rPr>
                        <a:t>FFT in c#</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ctr"/>
                      <a:r>
                        <a:rPr lang="zh-TW" altLang="en-US" sz="800" b="0" i="0" u="none" strike="noStrike" dirty="0">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1993">
                <a:tc>
                  <a:txBody>
                    <a:bodyPr/>
                    <a:lstStyle/>
                    <a:p>
                      <a:pPr algn="l" rtl="0" fontAlgn="ctr"/>
                      <a:r>
                        <a:rPr lang="en-US" sz="800" b="0" i="0" u="none" strike="noStrike" dirty="0" smtClean="0">
                          <a:solidFill>
                            <a:srgbClr val="000000"/>
                          </a:solidFill>
                          <a:latin typeface="Arial"/>
                        </a:rPr>
                        <a:t>(</a:t>
                      </a:r>
                      <a:r>
                        <a:rPr lang="en-US" sz="800" b="0" i="0" u="none" strike="noStrike" dirty="0" err="1" smtClean="0">
                          <a:solidFill>
                            <a:srgbClr val="000000"/>
                          </a:solidFill>
                          <a:latin typeface="Arial"/>
                        </a:rPr>
                        <a:t>Beysian</a:t>
                      </a:r>
                      <a:r>
                        <a:rPr lang="en-US" sz="800" b="0" i="0" u="none" strike="noStrike" dirty="0" smtClean="0">
                          <a:solidFill>
                            <a:srgbClr val="000000"/>
                          </a:solidFill>
                          <a:latin typeface="Arial"/>
                        </a:rPr>
                        <a:t>) </a:t>
                      </a:r>
                      <a:r>
                        <a:rPr lang="en-US" sz="800" b="0" i="0" u="none" strike="noStrike" dirty="0">
                          <a:solidFill>
                            <a:srgbClr val="000000"/>
                          </a:solidFill>
                          <a:latin typeface="Arial"/>
                        </a:rPr>
                        <a:t>Classifier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5B3D7"/>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52703">
                <a:tc>
                  <a:txBody>
                    <a:bodyPr/>
                    <a:lstStyle/>
                    <a:p>
                      <a:pPr algn="l" rtl="0" fontAlgn="ctr"/>
                      <a:r>
                        <a:rPr lang="en-US" sz="800" b="0" i="0" u="none" strike="noStrike">
                          <a:solidFill>
                            <a:srgbClr val="000000"/>
                          </a:solidFill>
                          <a:latin typeface="Arial"/>
                        </a:rPr>
                        <a:t>Integration of FFT &amp; Beysian with Training interface (Xueling+Tiffany+Zijian)</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ctr"/>
                      <a:r>
                        <a:rPr lang="zh-TW" altLang="en-US" sz="800" b="0" i="0" u="none" strike="noStrike">
                          <a:solidFill>
                            <a:srgbClr val="FFFFFF"/>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14527">
                <a:tc>
                  <a:txBody>
                    <a:bodyPr/>
                    <a:lstStyle/>
                    <a:p>
                      <a:pPr algn="l" rtl="0" fontAlgn="ctr"/>
                      <a:r>
                        <a:rPr lang="en-US" sz="800" b="0" i="0" u="none" strike="noStrike">
                          <a:solidFill>
                            <a:srgbClr val="000000"/>
                          </a:solidFill>
                          <a:latin typeface="Arial"/>
                        </a:rPr>
                        <a:t>Peforming Experiment with alrogithm (Xueling+Tiffany+Zijian)</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r>
              <a:tr h="151993">
                <a:tc>
                  <a:txBody>
                    <a:bodyPr/>
                    <a:lstStyle/>
                    <a:p>
                      <a:pPr algn="l" rtl="0" fontAlgn="ctr"/>
                      <a:r>
                        <a:rPr lang="en-US" sz="800" b="0" i="0" u="none" strike="noStrike">
                          <a:solidFill>
                            <a:srgbClr val="000000"/>
                          </a:solidFill>
                          <a:latin typeface="Arial"/>
                        </a:rPr>
                        <a:t>Database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66CC"/>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7264">
                <a:tc>
                  <a:txBody>
                    <a:bodyPr/>
                    <a:lstStyle/>
                    <a:p>
                      <a:pPr algn="l" rtl="0" fontAlgn="ctr"/>
                      <a:r>
                        <a:rPr lang="en-US" sz="800" b="0" i="0" u="none" strike="noStrike">
                          <a:solidFill>
                            <a:srgbClr val="000000"/>
                          </a:solidFill>
                          <a:latin typeface="Arial"/>
                        </a:rPr>
                        <a:t>GUI improvement</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66CC"/>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zh-TW" altLang="en-US" sz="800" b="0" i="0" u="none" strike="noStrike">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zh-TW" altLang="en-US" sz="800" b="0" i="0" u="none" strike="noStrike" dirty="0">
                          <a:solidFill>
                            <a:srgbClr val="000000"/>
                          </a:solidFill>
                          <a:latin typeface="新細明體"/>
                        </a:rPr>
                        <a:t>　</a:t>
                      </a:r>
                    </a:p>
                  </a:txBody>
                  <a:tcPr marL="6227" marR="6227" marT="6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Thank you</a:t>
            </a:r>
            <a:endParaRPr lang="zh-TW" altLang="en-US" dirty="0"/>
          </a:p>
        </p:txBody>
      </p:sp>
      <p:sp>
        <p:nvSpPr>
          <p:cNvPr id="3" name="內容版面配置區 2"/>
          <p:cNvSpPr>
            <a:spLocks noGrp="1"/>
          </p:cNvSpPr>
          <p:nvPr>
            <p:ph idx="1"/>
          </p:nvPr>
        </p:nvSpPr>
        <p:spPr/>
        <p:txBody>
          <a:bodyPr/>
          <a:lstStyle/>
          <a:p>
            <a:pPr algn="ctr">
              <a:buNone/>
            </a:pPr>
            <a:endParaRPr lang="en-US" altLang="zh-TW" dirty="0" smtClean="0"/>
          </a:p>
          <a:p>
            <a:pPr algn="ctr">
              <a:buNone/>
            </a:pPr>
            <a:endParaRPr lang="en-US" altLang="zh-TW" dirty="0" smtClean="0"/>
          </a:p>
          <a:p>
            <a:pPr algn="ctr">
              <a:buNone/>
            </a:pPr>
            <a:endParaRPr lang="en-US" altLang="zh-TW" sz="3600" b="1" dirty="0" smtClean="0"/>
          </a:p>
          <a:p>
            <a:pPr algn="ctr">
              <a:buNone/>
            </a:pPr>
            <a:r>
              <a:rPr lang="en-US" altLang="zh-TW" sz="3600" b="1" dirty="0" smtClean="0"/>
              <a:t>Any Question?</a:t>
            </a:r>
            <a:endParaRPr lang="zh-TW" altLang="en-US" sz="3600" b="1"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PDR Feedback</a:t>
            </a:r>
            <a:endParaRPr lang="zh-TW" altLang="en-US" dirty="0"/>
          </a:p>
        </p:txBody>
      </p:sp>
      <p:sp>
        <p:nvSpPr>
          <p:cNvPr id="3" name="內容版面配置區 2"/>
          <p:cNvSpPr>
            <a:spLocks noGrp="1"/>
          </p:cNvSpPr>
          <p:nvPr>
            <p:ph idx="1"/>
          </p:nvPr>
        </p:nvSpPr>
        <p:spPr/>
        <p:txBody>
          <a:bodyPr/>
          <a:lstStyle/>
          <a:p>
            <a:pPr>
              <a:buNone/>
            </a:pPr>
            <a:r>
              <a:rPr lang="en-US" altLang="zh-TW" dirty="0" smtClean="0"/>
              <a:t>Why not use an embedded solution?</a:t>
            </a:r>
          </a:p>
          <a:p>
            <a:pPr>
              <a:buNone/>
            </a:pPr>
            <a:endParaRPr lang="en-US" altLang="zh-TW" dirty="0" smtClean="0"/>
          </a:p>
          <a:p>
            <a:r>
              <a:rPr lang="en-US" altLang="zh-TW" dirty="0" smtClean="0"/>
              <a:t>We decided to build C# application instead of embedded solution</a:t>
            </a:r>
          </a:p>
          <a:p>
            <a:pPr lvl="1"/>
            <a:r>
              <a:rPr lang="en-US" altLang="zh-TW" dirty="0" smtClean="0"/>
              <a:t>Need to experiment to find a usable stimuli</a:t>
            </a:r>
          </a:p>
          <a:p>
            <a:pPr lvl="1"/>
            <a:r>
              <a:rPr lang="en-US" altLang="zh-TW" dirty="0" smtClean="0"/>
              <a:t>Easy to set up an experiment interface with C# application</a:t>
            </a:r>
          </a:p>
          <a:p>
            <a:pPr lvl="1"/>
            <a:endParaRPr lang="en-US" altLang="zh-TW" dirty="0" smtClean="0"/>
          </a:p>
          <a:p>
            <a:pPr lvl="1"/>
            <a:endParaRPr lang="en-US" altLang="zh-TW" dirty="0" smtClean="0"/>
          </a:p>
          <a:p>
            <a:pPr lvl="1"/>
            <a:endParaRPr lang="en-US" altLang="zh-TW" dirty="0" smtClean="0"/>
          </a:p>
          <a:p>
            <a:endParaRPr lang="en-US" altLang="zh-TW"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Previous Ver.</a:t>
            </a:r>
            <a:endParaRPr lang="zh-TW" altLang="en-US" dirty="0"/>
          </a:p>
        </p:txBody>
      </p:sp>
      <p:pic>
        <p:nvPicPr>
          <p:cNvPr id="8" name="內容版面配置區 7" descr="PDR_Block.png"/>
          <p:cNvPicPr>
            <a:picLocks noGrp="1" noChangeAspect="1"/>
          </p:cNvPicPr>
          <p:nvPr>
            <p:ph idx="1"/>
          </p:nvPr>
        </p:nvPicPr>
        <p:blipFill>
          <a:blip r:embed="rId3" cstate="print"/>
          <a:stretch>
            <a:fillRect/>
          </a:stretch>
        </p:blipFill>
        <p:spPr>
          <a:xfrm>
            <a:off x="653219" y="1346140"/>
            <a:ext cx="8153400" cy="4339843"/>
          </a:xfr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p:cNvSpPr>
            <a:spLocks noGrp="1"/>
          </p:cNvSpPr>
          <p:nvPr>
            <p:ph type="title"/>
          </p:nvPr>
        </p:nvSpPr>
        <p:spPr/>
        <p:txBody>
          <a:bodyPr/>
          <a:lstStyle/>
          <a:p>
            <a:r>
              <a:rPr lang="en-US" altLang="zh-TW" dirty="0" smtClean="0"/>
              <a:t>Outline</a:t>
            </a:r>
            <a:endParaRPr lang="zh-TW" altLang="en-US" dirty="0"/>
          </a:p>
        </p:txBody>
      </p:sp>
      <p:sp>
        <p:nvSpPr>
          <p:cNvPr id="6" name="內容版面配置區 5"/>
          <p:cNvSpPr>
            <a:spLocks noGrp="1"/>
          </p:cNvSpPr>
          <p:nvPr>
            <p:ph idx="1"/>
          </p:nvPr>
        </p:nvSpPr>
        <p:spPr/>
        <p:txBody>
          <a:bodyPr/>
          <a:lstStyle/>
          <a:p>
            <a:pPr>
              <a:lnSpc>
                <a:spcPct val="120000"/>
              </a:lnSpc>
            </a:pPr>
            <a:r>
              <a:rPr lang="en-US" altLang="zh-TW" sz="2800" b="1" dirty="0" smtClean="0"/>
              <a:t>Review</a:t>
            </a:r>
          </a:p>
          <a:p>
            <a:pPr>
              <a:lnSpc>
                <a:spcPct val="120000"/>
              </a:lnSpc>
            </a:pPr>
            <a:r>
              <a:rPr lang="en-US" altLang="zh-TW" dirty="0" smtClean="0">
                <a:solidFill>
                  <a:schemeClr val="bg1">
                    <a:lumMod val="50000"/>
                  </a:schemeClr>
                </a:solidFill>
              </a:rPr>
              <a:t>System Requirement</a:t>
            </a:r>
          </a:p>
          <a:p>
            <a:pPr>
              <a:lnSpc>
                <a:spcPct val="120000"/>
              </a:lnSpc>
            </a:pPr>
            <a:r>
              <a:rPr lang="en-US" altLang="zh-TW" dirty="0" smtClean="0">
                <a:solidFill>
                  <a:schemeClr val="bg1">
                    <a:lumMod val="50000"/>
                  </a:schemeClr>
                </a:solidFill>
              </a:rPr>
              <a:t>Block Diagram</a:t>
            </a:r>
          </a:p>
          <a:p>
            <a:pPr>
              <a:lnSpc>
                <a:spcPct val="120000"/>
              </a:lnSpc>
            </a:pPr>
            <a:r>
              <a:rPr lang="en-US" altLang="zh-TW" dirty="0" smtClean="0">
                <a:solidFill>
                  <a:schemeClr val="bg1">
                    <a:lumMod val="50000"/>
                  </a:schemeClr>
                </a:solidFill>
              </a:rPr>
              <a:t>Individual Responsibility</a:t>
            </a:r>
            <a:endParaRPr lang="en-US" altLang="zh-TW" dirty="0" smtClean="0"/>
          </a:p>
          <a:p>
            <a:pPr>
              <a:lnSpc>
                <a:spcPct val="120000"/>
              </a:lnSpc>
            </a:pPr>
            <a:r>
              <a:rPr lang="en-US" altLang="zh-TW" dirty="0" smtClean="0">
                <a:solidFill>
                  <a:schemeClr val="bg1">
                    <a:lumMod val="50000"/>
                  </a:schemeClr>
                </a:solidFill>
              </a:rPr>
              <a:t>MDR Demo</a:t>
            </a:r>
          </a:p>
          <a:p>
            <a:pPr>
              <a:lnSpc>
                <a:spcPct val="120000"/>
              </a:lnSpc>
            </a:pPr>
            <a:r>
              <a:rPr lang="en-US" altLang="zh-TW" dirty="0" smtClean="0">
                <a:solidFill>
                  <a:schemeClr val="bg1">
                    <a:lumMod val="50000"/>
                  </a:schemeClr>
                </a:solidFill>
              </a:rPr>
              <a:t>CDR Schedule</a:t>
            </a:r>
          </a:p>
          <a:p>
            <a:pPr marL="0" indent="0">
              <a:lnSpc>
                <a:spcPct val="120000"/>
              </a:lnSpc>
              <a:buNone/>
            </a:pPr>
            <a:endParaRPr lang="en-US" altLang="zh-TW" dirty="0" smtClean="0">
              <a:solidFill>
                <a:schemeClr val="bg1">
                  <a:lumMod val="50000"/>
                </a:schemeClr>
              </a:solidFill>
            </a:endParaRPr>
          </a:p>
        </p:txBody>
      </p:sp>
    </p:spTree>
    <p:extLst>
      <p:ext uri="{BB962C8B-B14F-4D97-AF65-F5344CB8AC3E}">
        <p14:creationId xmlns:p14="http://schemas.microsoft.com/office/powerpoint/2010/main" xmlns="" val="379062671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a:t>
            </a:r>
            <a:r>
              <a:rPr lang="nl-NL" dirty="0" err="1" smtClean="0"/>
              <a:t>ï</a:t>
            </a:r>
            <a:r>
              <a:rPr lang="en-US" dirty="0" err="1" smtClean="0"/>
              <a:t>ve</a:t>
            </a:r>
            <a:r>
              <a:rPr lang="en-US" dirty="0" smtClean="0"/>
              <a:t> Bayes Classifier</a:t>
            </a:r>
            <a:endParaRPr lang="en-US" dirty="0"/>
          </a:p>
        </p:txBody>
      </p:sp>
      <p:sp>
        <p:nvSpPr>
          <p:cNvPr id="3" name="Content Placeholder 2"/>
          <p:cNvSpPr>
            <a:spLocks noGrp="1"/>
          </p:cNvSpPr>
          <p:nvPr>
            <p:ph idx="1"/>
          </p:nvPr>
        </p:nvSpPr>
        <p:spPr/>
        <p:txBody>
          <a:bodyPr/>
          <a:lstStyle/>
          <a:p>
            <a:pPr>
              <a:lnSpc>
                <a:spcPct val="120000"/>
              </a:lnSpc>
            </a:pPr>
            <a:r>
              <a:rPr lang="en-US" dirty="0" smtClean="0"/>
              <a:t>Probabilistic classifier based on applying Bayes’ theorem.</a:t>
            </a:r>
          </a:p>
          <a:p>
            <a:pPr marL="0" indent="0">
              <a:lnSpc>
                <a:spcPct val="120000"/>
              </a:lnSpc>
              <a:buNone/>
            </a:pPr>
            <a:r>
              <a:rPr lang="en-US" dirty="0" smtClean="0"/>
              <a:t>  </a:t>
            </a:r>
            <a:r>
              <a:rPr lang="en-US" sz="2000" dirty="0" smtClean="0"/>
              <a:t> Bayes Theorem:</a:t>
            </a:r>
          </a:p>
          <a:p>
            <a:pPr marL="0" indent="0">
              <a:lnSpc>
                <a:spcPct val="120000"/>
              </a:lnSpc>
              <a:buNone/>
            </a:pPr>
            <a:endParaRPr lang="en-US" sz="2000" dirty="0"/>
          </a:p>
          <a:p>
            <a:pPr>
              <a:lnSpc>
                <a:spcPct val="120000"/>
              </a:lnSpc>
            </a:pPr>
            <a:r>
              <a:rPr lang="en-US" dirty="0" smtClean="0"/>
              <a:t>Advantage :</a:t>
            </a:r>
          </a:p>
          <a:p>
            <a:pPr lvl="1">
              <a:lnSpc>
                <a:spcPct val="120000"/>
              </a:lnSpc>
            </a:pPr>
            <a:r>
              <a:rPr lang="en-US" dirty="0" smtClean="0"/>
              <a:t>Better performances when the amount of input is large </a:t>
            </a:r>
          </a:p>
          <a:p>
            <a:pPr lvl="1">
              <a:lnSpc>
                <a:spcPct val="120000"/>
              </a:lnSpc>
            </a:pPr>
            <a:r>
              <a:rPr lang="en-US" dirty="0"/>
              <a:t>E</a:t>
            </a:r>
            <a:r>
              <a:rPr lang="en-US" dirty="0" smtClean="0"/>
              <a:t>asy to implement and requires O(n) run time.</a:t>
            </a:r>
          </a:p>
          <a:p>
            <a:pPr lvl="1">
              <a:lnSpc>
                <a:spcPct val="120000"/>
              </a:lnSpc>
            </a:pPr>
            <a:r>
              <a:rPr lang="en-US" dirty="0" smtClean="0"/>
              <a:t>A way to determine alpha and beta relationship with attention level</a:t>
            </a:r>
          </a:p>
          <a:p>
            <a:pPr>
              <a:lnSpc>
                <a:spcPct val="120000"/>
              </a:lnSpc>
            </a:pPr>
            <a:endParaRPr lang="en-US" dirty="0"/>
          </a:p>
        </p:txBody>
      </p:sp>
      <p:pic>
        <p:nvPicPr>
          <p:cNvPr id="4" name="圖片 3" descr="d92e290c66d423e4798a22a3690cbd31.png"/>
          <p:cNvPicPr>
            <a:picLocks noChangeAspect="1"/>
          </p:cNvPicPr>
          <p:nvPr/>
        </p:nvPicPr>
        <p:blipFill>
          <a:blip r:embed="rId3" cstate="print"/>
          <a:stretch>
            <a:fillRect/>
          </a:stretch>
        </p:blipFill>
        <p:spPr>
          <a:xfrm>
            <a:off x="3170076" y="2341983"/>
            <a:ext cx="3641272" cy="809171"/>
          </a:xfrm>
          <a:prstGeom prst="rect">
            <a:avLst/>
          </a:prstGeom>
        </p:spPr>
      </p:pic>
      <p:pic>
        <p:nvPicPr>
          <p:cNvPr id="7" name="圖片 6" descr="10808382_316835235167150_1942624760_n.jpg"/>
          <p:cNvPicPr>
            <a:picLocks noChangeAspect="1"/>
          </p:cNvPicPr>
          <p:nvPr/>
        </p:nvPicPr>
        <p:blipFill>
          <a:blip r:embed="rId4" cstate="print"/>
          <a:srcRect l="9715" t="3333" r="21808" b="36968"/>
          <a:stretch>
            <a:fillRect/>
          </a:stretch>
        </p:blipFill>
        <p:spPr>
          <a:xfrm>
            <a:off x="8534399" y="5247148"/>
            <a:ext cx="534955" cy="759307"/>
          </a:xfrm>
          <a:prstGeom prst="rect">
            <a:avLst/>
          </a:prstGeom>
        </p:spPr>
      </p:pic>
    </p:spTree>
    <p:extLst>
      <p:ext uri="{BB962C8B-B14F-4D97-AF65-F5344CB8AC3E}">
        <p14:creationId xmlns:p14="http://schemas.microsoft.com/office/powerpoint/2010/main" xmlns="" val="420682886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Use Na</a:t>
            </a:r>
            <a:r>
              <a:rPr lang="nl-NL" dirty="0" err="1" smtClean="0"/>
              <a:t>ï</a:t>
            </a:r>
            <a:r>
              <a:rPr lang="en-US" dirty="0" err="1" smtClean="0"/>
              <a:t>ve</a:t>
            </a:r>
            <a:r>
              <a:rPr lang="en-US" dirty="0" smtClean="0"/>
              <a:t> </a:t>
            </a:r>
            <a:r>
              <a:rPr lang="en-US" dirty="0" err="1" smtClean="0"/>
              <a:t>Bayes</a:t>
            </a:r>
            <a:r>
              <a:rPr lang="en-US" dirty="0" smtClean="0"/>
              <a:t> Classifier</a:t>
            </a:r>
            <a:endParaRPr lang="en-US" dirty="0"/>
          </a:p>
        </p:txBody>
      </p:sp>
      <p:pic>
        <p:nvPicPr>
          <p:cNvPr id="8" name="Content Placeholder 7" descr="Screen Shot 2014-11-23 at 9.01.40 PM.png"/>
          <p:cNvPicPr>
            <a:picLocks noGrp="1" noChangeAspect="1"/>
          </p:cNvPicPr>
          <p:nvPr>
            <p:ph idx="1"/>
          </p:nvPr>
        </p:nvPicPr>
        <p:blipFill>
          <a:blip r:embed="rId2" cstate="print">
            <a:extLst>
              <a:ext uri="{28A0092B-C50C-407E-A947-70E740481C1C}">
                <a14:useLocalDpi xmlns:a14="http://schemas.microsoft.com/office/drawing/2010/main" xmlns="" val="0"/>
              </a:ext>
            </a:extLst>
          </a:blip>
          <a:srcRect l="3279" r="3279"/>
          <a:stretch>
            <a:fillRect/>
          </a:stretch>
        </p:blipFill>
        <p:spPr>
          <a:xfrm>
            <a:off x="4752633" y="1371600"/>
            <a:ext cx="3928182" cy="4289566"/>
          </a:xfrm>
        </p:spPr>
      </p:pic>
      <p:sp>
        <p:nvSpPr>
          <p:cNvPr id="10" name="TextBox 9"/>
          <p:cNvSpPr txBox="1"/>
          <p:nvPr/>
        </p:nvSpPr>
        <p:spPr>
          <a:xfrm>
            <a:off x="478798" y="1853091"/>
            <a:ext cx="4496537" cy="3785652"/>
          </a:xfrm>
          <a:prstGeom prst="rect">
            <a:avLst/>
          </a:prstGeom>
          <a:noFill/>
        </p:spPr>
        <p:txBody>
          <a:bodyPr wrap="square" rtlCol="0">
            <a:spAutoFit/>
          </a:bodyPr>
          <a:lstStyle/>
          <a:p>
            <a:r>
              <a:rPr lang="en-US" dirty="0" smtClean="0"/>
              <a:t>P (High Attention) = 40 /60 </a:t>
            </a:r>
          </a:p>
          <a:p>
            <a:r>
              <a:rPr lang="en-US" dirty="0" smtClean="0"/>
              <a:t>P (Low Attention) = 20 / 60</a:t>
            </a:r>
          </a:p>
          <a:p>
            <a:endParaRPr lang="en-US" dirty="0"/>
          </a:p>
          <a:p>
            <a:r>
              <a:rPr lang="en-US" dirty="0" smtClean="0"/>
              <a:t>Now , we have a new input X</a:t>
            </a:r>
          </a:p>
          <a:p>
            <a:endParaRPr lang="en-US" dirty="0"/>
          </a:p>
          <a:p>
            <a:r>
              <a:rPr lang="en-US" dirty="0" smtClean="0"/>
              <a:t>P (X | High Attention)=1/ 40</a:t>
            </a:r>
          </a:p>
          <a:p>
            <a:endParaRPr lang="en-US" dirty="0"/>
          </a:p>
          <a:p>
            <a:r>
              <a:rPr lang="en-US" dirty="0" smtClean="0"/>
              <a:t>P (X | Low Attention) 3 /30 </a:t>
            </a:r>
          </a:p>
          <a:p>
            <a:endParaRPr lang="en-US" dirty="0"/>
          </a:p>
          <a:p>
            <a:endParaRPr lang="en-US" dirty="0"/>
          </a:p>
        </p:txBody>
      </p:sp>
      <p:cxnSp>
        <p:nvCxnSpPr>
          <p:cNvPr id="12" name="Straight Arrow Connector 11"/>
          <p:cNvCxnSpPr/>
          <p:nvPr/>
        </p:nvCxnSpPr>
        <p:spPr bwMode="auto">
          <a:xfrm>
            <a:off x="3164230" y="1998840"/>
            <a:ext cx="3830384" cy="582995"/>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cxnSp>
        <p:nvCxnSpPr>
          <p:cNvPr id="14" name="Straight Arrow Connector 13"/>
          <p:cNvCxnSpPr/>
          <p:nvPr/>
        </p:nvCxnSpPr>
        <p:spPr bwMode="auto">
          <a:xfrm>
            <a:off x="3330768" y="2581835"/>
            <a:ext cx="2373173" cy="1832271"/>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cxnSp>
        <p:nvCxnSpPr>
          <p:cNvPr id="18" name="Straight Arrow Connector 17"/>
          <p:cNvCxnSpPr/>
          <p:nvPr/>
        </p:nvCxnSpPr>
        <p:spPr bwMode="auto">
          <a:xfrm flipV="1">
            <a:off x="3872018" y="4080965"/>
            <a:ext cx="2581346" cy="687102"/>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cxnSp>
        <p:nvCxnSpPr>
          <p:cNvPr id="20" name="Straight Arrow Connector 19"/>
          <p:cNvCxnSpPr/>
          <p:nvPr/>
        </p:nvCxnSpPr>
        <p:spPr bwMode="auto">
          <a:xfrm flipV="1">
            <a:off x="3872018" y="3373043"/>
            <a:ext cx="2851971" cy="707922"/>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Tree>
    <p:extLst>
      <p:ext uri="{BB962C8B-B14F-4D97-AF65-F5344CB8AC3E}">
        <p14:creationId xmlns:p14="http://schemas.microsoft.com/office/powerpoint/2010/main" xmlns="" val="35218952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Title 1"/>
          <p:cNvSpPr>
            <a:spLocks noGrp="1"/>
          </p:cNvSpPr>
          <p:nvPr>
            <p:ph type="title"/>
          </p:nvPr>
        </p:nvSpPr>
        <p:spPr/>
        <p:txBody>
          <a:bodyPr/>
          <a:lstStyle/>
          <a:p>
            <a:r>
              <a:rPr lang="en-US" altLang="zh-TW" dirty="0" smtClean="0"/>
              <a:t>Review: Problem Statement</a:t>
            </a:r>
            <a:endParaRPr lang="en-US" altLang="zh-TW" dirty="0">
              <a:latin typeface="Georgia" charset="0"/>
              <a:ea typeface="MS PGothic" charset="0"/>
            </a:endParaRPr>
          </a:p>
        </p:txBody>
      </p:sp>
      <p:sp>
        <p:nvSpPr>
          <p:cNvPr id="9218" name="內容版面配置區 9"/>
          <p:cNvSpPr>
            <a:spLocks noGrp="1"/>
          </p:cNvSpPr>
          <p:nvPr>
            <p:ph sz="half" idx="1"/>
          </p:nvPr>
        </p:nvSpPr>
        <p:spPr>
          <a:xfrm>
            <a:off x="381000" y="1371600"/>
            <a:ext cx="4495800" cy="4495800"/>
          </a:xfrm>
        </p:spPr>
        <p:txBody>
          <a:bodyPr/>
          <a:lstStyle/>
          <a:p>
            <a:pPr marL="0" indent="0"/>
            <a:r>
              <a:rPr lang="en-US" altLang="zh-TW" sz="2200" dirty="0" smtClean="0">
                <a:latin typeface="Verdana" charset="0"/>
                <a:ea typeface="MS PGothic" charset="0"/>
              </a:rPr>
              <a:t>People with physical disability is relatively dependent on others</a:t>
            </a:r>
          </a:p>
          <a:p>
            <a:pPr marL="400050" lvl="1" indent="0"/>
            <a:r>
              <a:rPr lang="en-US" altLang="zh-TW" sz="1800" dirty="0" smtClean="0">
                <a:latin typeface="Verdana" charset="0"/>
                <a:ea typeface="MS PGothic" charset="0"/>
              </a:rPr>
              <a:t>Limited strength to control wheelchair</a:t>
            </a:r>
            <a:endParaRPr lang="en-US" altLang="zh-TW" sz="2200" dirty="0" smtClean="0">
              <a:latin typeface="Verdana" charset="0"/>
              <a:ea typeface="MS PGothic" charset="0"/>
            </a:endParaRPr>
          </a:p>
          <a:p>
            <a:pPr marL="0" indent="0"/>
            <a:endParaRPr lang="en-US" altLang="zh-TW" sz="2200" dirty="0" smtClean="0">
              <a:latin typeface="Verdana" charset="0"/>
              <a:ea typeface="MS PGothic" charset="0"/>
            </a:endParaRPr>
          </a:p>
          <a:p>
            <a:pPr marL="0" indent="0">
              <a:buNone/>
            </a:pPr>
            <a:r>
              <a:rPr lang="en-US" altLang="zh-TW" sz="2200" dirty="0" smtClean="0">
                <a:latin typeface="Verdana" charset="0"/>
                <a:ea typeface="MS PGothic" charset="0"/>
              </a:rPr>
              <a:t>Solution: BMW</a:t>
            </a:r>
          </a:p>
          <a:p>
            <a:pPr marL="0" indent="0"/>
            <a:r>
              <a:rPr lang="en-US" altLang="zh-TW" sz="2200" dirty="0" smtClean="0">
                <a:latin typeface="Verdana" charset="0"/>
                <a:ea typeface="MS PGothic" charset="0"/>
              </a:rPr>
              <a:t>Demonstrates </a:t>
            </a:r>
            <a:r>
              <a:rPr lang="en-US" altLang="zh-TW" sz="2200" b="1" dirty="0" smtClean="0">
                <a:latin typeface="Verdana" charset="0"/>
                <a:ea typeface="MS PGothic" charset="0"/>
              </a:rPr>
              <a:t>brainwave</a:t>
            </a:r>
            <a:r>
              <a:rPr lang="en-US" altLang="zh-TW" sz="2200" dirty="0" smtClean="0">
                <a:latin typeface="Verdana" charset="0"/>
                <a:ea typeface="MS PGothic" charset="0"/>
              </a:rPr>
              <a:t> </a:t>
            </a:r>
            <a:r>
              <a:rPr lang="en-US" altLang="zh-TW" sz="2200" b="1" dirty="0" smtClean="0">
                <a:latin typeface="Verdana" charset="0"/>
                <a:ea typeface="MS PGothic" charset="0"/>
              </a:rPr>
              <a:t>(EEG) </a:t>
            </a:r>
            <a:r>
              <a:rPr lang="en-US" altLang="zh-TW" sz="2200" dirty="0" smtClean="0">
                <a:latin typeface="Verdana" charset="0"/>
                <a:ea typeface="MS PGothic" charset="0"/>
              </a:rPr>
              <a:t>control using robotic car</a:t>
            </a:r>
          </a:p>
        </p:txBody>
      </p:sp>
      <p:pic>
        <p:nvPicPr>
          <p:cNvPr id="7" name="內容版面配置區 6" descr="417057_240803046050315_40978800_n.jpg"/>
          <p:cNvPicPr>
            <a:picLocks noGrp="1" noChangeAspect="1"/>
          </p:cNvPicPr>
          <p:nvPr>
            <p:ph sz="half" idx="2"/>
          </p:nvPr>
        </p:nvPicPr>
        <p:blipFill>
          <a:blip r:embed="rId3" cstate="print"/>
          <a:stretch>
            <a:fillRect/>
          </a:stretch>
        </p:blipFill>
        <p:spPr>
          <a:xfrm>
            <a:off x="5514974" y="2620820"/>
            <a:ext cx="3305175" cy="2484580"/>
          </a:xfrm>
        </p:spPr>
      </p:pic>
    </p:spTree>
    <p:extLst>
      <p:ext uri="{BB962C8B-B14F-4D97-AF65-F5344CB8AC3E}">
        <p14:creationId xmlns:p14="http://schemas.microsoft.com/office/powerpoint/2010/main" xmlns="" val="1525395085"/>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p:cNvSpPr>
            <a:spLocks noGrp="1"/>
          </p:cNvSpPr>
          <p:nvPr>
            <p:ph type="title"/>
          </p:nvPr>
        </p:nvSpPr>
        <p:spPr/>
        <p:txBody>
          <a:bodyPr/>
          <a:lstStyle/>
          <a:p>
            <a:r>
              <a:rPr lang="en-US" altLang="zh-TW" dirty="0" smtClean="0"/>
              <a:t>Outline</a:t>
            </a:r>
            <a:endParaRPr lang="zh-TW" altLang="en-US" dirty="0"/>
          </a:p>
        </p:txBody>
      </p:sp>
      <p:sp>
        <p:nvSpPr>
          <p:cNvPr id="6" name="內容版面配置區 5"/>
          <p:cNvSpPr>
            <a:spLocks noGrp="1"/>
          </p:cNvSpPr>
          <p:nvPr>
            <p:ph idx="1"/>
          </p:nvPr>
        </p:nvSpPr>
        <p:spPr/>
        <p:txBody>
          <a:bodyPr/>
          <a:lstStyle/>
          <a:p>
            <a:pPr>
              <a:lnSpc>
                <a:spcPct val="120000"/>
              </a:lnSpc>
            </a:pPr>
            <a:r>
              <a:rPr lang="en-US" altLang="zh-TW" dirty="0" smtClean="0">
                <a:solidFill>
                  <a:srgbClr val="7F7F7F"/>
                </a:solidFill>
              </a:rPr>
              <a:t>Review</a:t>
            </a:r>
          </a:p>
          <a:p>
            <a:pPr>
              <a:lnSpc>
                <a:spcPct val="120000"/>
              </a:lnSpc>
            </a:pPr>
            <a:r>
              <a:rPr lang="en-US" altLang="zh-TW" sz="2800" b="1" dirty="0" smtClean="0"/>
              <a:t>System Requirement</a:t>
            </a:r>
          </a:p>
          <a:p>
            <a:pPr>
              <a:lnSpc>
                <a:spcPct val="120000"/>
              </a:lnSpc>
            </a:pPr>
            <a:r>
              <a:rPr lang="en-US" altLang="zh-TW" dirty="0" smtClean="0">
                <a:solidFill>
                  <a:schemeClr val="bg1">
                    <a:lumMod val="50000"/>
                  </a:schemeClr>
                </a:solidFill>
              </a:rPr>
              <a:t>Block Diagram</a:t>
            </a:r>
          </a:p>
          <a:p>
            <a:pPr>
              <a:lnSpc>
                <a:spcPct val="120000"/>
              </a:lnSpc>
            </a:pPr>
            <a:r>
              <a:rPr lang="en-US" altLang="zh-TW" dirty="0" smtClean="0">
                <a:solidFill>
                  <a:schemeClr val="bg1">
                    <a:lumMod val="50000"/>
                  </a:schemeClr>
                </a:solidFill>
              </a:rPr>
              <a:t>Individual Responsibility</a:t>
            </a:r>
            <a:endParaRPr lang="en-US" altLang="zh-TW" dirty="0" smtClean="0"/>
          </a:p>
          <a:p>
            <a:pPr>
              <a:lnSpc>
                <a:spcPct val="120000"/>
              </a:lnSpc>
            </a:pPr>
            <a:r>
              <a:rPr lang="en-US" altLang="zh-TW" dirty="0" smtClean="0">
                <a:solidFill>
                  <a:schemeClr val="bg1">
                    <a:lumMod val="50000"/>
                  </a:schemeClr>
                </a:solidFill>
              </a:rPr>
              <a:t>MDR Demo</a:t>
            </a:r>
          </a:p>
          <a:p>
            <a:pPr>
              <a:lnSpc>
                <a:spcPct val="120000"/>
              </a:lnSpc>
            </a:pPr>
            <a:r>
              <a:rPr lang="en-US" altLang="zh-TW" dirty="0" smtClean="0">
                <a:solidFill>
                  <a:schemeClr val="bg1">
                    <a:lumMod val="50000"/>
                  </a:schemeClr>
                </a:solidFill>
              </a:rPr>
              <a:t>CDR Schedule</a:t>
            </a:r>
          </a:p>
          <a:p>
            <a:pPr marL="0" indent="0">
              <a:lnSpc>
                <a:spcPct val="120000"/>
              </a:lnSpc>
              <a:buNone/>
            </a:pPr>
            <a:endParaRPr lang="en-US" altLang="zh-TW" dirty="0" smtClean="0">
              <a:solidFill>
                <a:schemeClr val="bg1">
                  <a:lumMod val="50000"/>
                </a:schemeClr>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Title 1"/>
          <p:cNvSpPr>
            <a:spLocks noGrp="1"/>
          </p:cNvSpPr>
          <p:nvPr>
            <p:ph type="title"/>
          </p:nvPr>
        </p:nvSpPr>
        <p:spPr/>
        <p:txBody>
          <a:bodyPr/>
          <a:lstStyle/>
          <a:p>
            <a:r>
              <a:rPr lang="en-US" altLang="zh-CN" dirty="0" smtClean="0">
                <a:latin typeface="Georgia" charset="0"/>
                <a:ea typeface="MS PGothic" charset="0"/>
              </a:rPr>
              <a:t>What is </a:t>
            </a:r>
            <a:r>
              <a:rPr lang="zh-CN" altLang="zh-CN" dirty="0" smtClean="0">
                <a:latin typeface="Georgia" charset="0"/>
                <a:ea typeface="MS PGothic" charset="0"/>
              </a:rPr>
              <a:t>B</a:t>
            </a:r>
            <a:r>
              <a:rPr lang="en-US" altLang="zh-CN" dirty="0" smtClean="0">
                <a:latin typeface="Georgia" charset="0"/>
                <a:ea typeface="MS PGothic" charset="0"/>
              </a:rPr>
              <a:t>MW? </a:t>
            </a:r>
            <a:endParaRPr lang="en-US" altLang="zh-TW" dirty="0">
              <a:latin typeface="Georgia" charset="0"/>
              <a:ea typeface="MS PGothic" charset="0"/>
            </a:endParaRPr>
          </a:p>
        </p:txBody>
      </p:sp>
      <p:sp>
        <p:nvSpPr>
          <p:cNvPr id="9218" name="內容版面配置區 9"/>
          <p:cNvSpPr>
            <a:spLocks noGrp="1"/>
          </p:cNvSpPr>
          <p:nvPr>
            <p:ph sz="half" idx="1"/>
          </p:nvPr>
        </p:nvSpPr>
        <p:spPr>
          <a:xfrm>
            <a:off x="380999" y="1371600"/>
            <a:ext cx="8361029" cy="4495800"/>
          </a:xfrm>
        </p:spPr>
        <p:txBody>
          <a:bodyPr/>
          <a:lstStyle/>
          <a:p>
            <a:pPr algn="ctr">
              <a:lnSpc>
                <a:spcPct val="130000"/>
              </a:lnSpc>
              <a:buNone/>
            </a:pPr>
            <a:endParaRPr lang="en-US" altLang="zh-TW" sz="3000" dirty="0" smtClean="0"/>
          </a:p>
          <a:p>
            <a:pPr algn="ctr">
              <a:lnSpc>
                <a:spcPct val="130000"/>
              </a:lnSpc>
              <a:buNone/>
            </a:pPr>
            <a:endParaRPr lang="en-US" altLang="zh-TW" sz="3000" dirty="0" smtClean="0"/>
          </a:p>
          <a:p>
            <a:pPr algn="ctr">
              <a:lnSpc>
                <a:spcPct val="130000"/>
              </a:lnSpc>
              <a:buNone/>
            </a:pPr>
            <a:r>
              <a:rPr lang="en-US" altLang="zh-TW" sz="3000" dirty="0" smtClean="0"/>
              <a:t>A brainwave controlled robotic car!</a:t>
            </a:r>
          </a:p>
          <a:p>
            <a:endParaRPr lang="en-US" altLang="zh-TW" sz="2200" dirty="0" smtClean="0">
              <a:latin typeface="Verdana" charset="0"/>
              <a:ea typeface="MS PGothic" charset="0"/>
            </a:endParaRPr>
          </a:p>
        </p:txBody>
      </p:sp>
    </p:spTree>
    <p:extLst>
      <p:ext uri="{BB962C8B-B14F-4D97-AF65-F5344CB8AC3E}">
        <p14:creationId xmlns:p14="http://schemas.microsoft.com/office/powerpoint/2010/main" xmlns="" val="7364248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 Requirement </a:t>
            </a:r>
            <a:endParaRPr lang="en-US" dirty="0"/>
          </a:p>
        </p:txBody>
      </p:sp>
      <p:sp>
        <p:nvSpPr>
          <p:cNvPr id="3" name="Content Placeholder 2"/>
          <p:cNvSpPr>
            <a:spLocks noGrp="1"/>
          </p:cNvSpPr>
          <p:nvPr>
            <p:ph idx="1"/>
          </p:nvPr>
        </p:nvSpPr>
        <p:spPr/>
        <p:txBody>
          <a:bodyPr/>
          <a:lstStyle/>
          <a:p>
            <a:pPr>
              <a:lnSpc>
                <a:spcPct val="110000"/>
              </a:lnSpc>
            </a:pPr>
            <a:r>
              <a:rPr lang="en-US" dirty="0" smtClean="0"/>
              <a:t>Computer application</a:t>
            </a:r>
          </a:p>
          <a:p>
            <a:pPr lvl="1">
              <a:lnSpc>
                <a:spcPct val="110000"/>
              </a:lnSpc>
            </a:pPr>
            <a:r>
              <a:rPr lang="en-US" dirty="0" smtClean="0"/>
              <a:t>GUI</a:t>
            </a:r>
          </a:p>
          <a:p>
            <a:pPr lvl="1">
              <a:lnSpc>
                <a:spcPct val="110000"/>
              </a:lnSpc>
            </a:pPr>
            <a:r>
              <a:rPr lang="en-US" dirty="0" smtClean="0"/>
              <a:t>Database</a:t>
            </a:r>
          </a:p>
          <a:p>
            <a:pPr>
              <a:lnSpc>
                <a:spcPct val="110000"/>
              </a:lnSpc>
            </a:pPr>
            <a:r>
              <a:rPr lang="en-US" altLang="zh-TW" dirty="0" smtClean="0"/>
              <a:t>Compatible with different user</a:t>
            </a:r>
          </a:p>
          <a:p>
            <a:pPr lvl="1">
              <a:lnSpc>
                <a:spcPct val="110000"/>
              </a:lnSpc>
            </a:pPr>
            <a:r>
              <a:rPr lang="en-US" altLang="zh-TW" dirty="0" smtClean="0"/>
              <a:t>training system</a:t>
            </a:r>
          </a:p>
          <a:p>
            <a:pPr>
              <a:lnSpc>
                <a:spcPct val="110000"/>
              </a:lnSpc>
            </a:pPr>
            <a:r>
              <a:rPr lang="en-US" altLang="zh-TW" dirty="0" smtClean="0"/>
              <a:t>Remote Car Controls:</a:t>
            </a:r>
          </a:p>
          <a:p>
            <a:pPr lvl="1">
              <a:lnSpc>
                <a:spcPct val="110000"/>
              </a:lnSpc>
            </a:pPr>
            <a:r>
              <a:rPr lang="en-US" altLang="zh-TW" dirty="0" smtClean="0"/>
              <a:t> move forward, speed up, stop, and etc.</a:t>
            </a:r>
          </a:p>
        </p:txBody>
      </p:sp>
    </p:spTree>
    <p:extLst>
      <p:ext uri="{BB962C8B-B14F-4D97-AF65-F5344CB8AC3E}">
        <p14:creationId xmlns:p14="http://schemas.microsoft.com/office/powerpoint/2010/main" xmlns="" val="14824604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p:cNvSpPr>
            <a:spLocks noGrp="1"/>
          </p:cNvSpPr>
          <p:nvPr>
            <p:ph type="title"/>
          </p:nvPr>
        </p:nvSpPr>
        <p:spPr/>
        <p:txBody>
          <a:bodyPr/>
          <a:lstStyle/>
          <a:p>
            <a:r>
              <a:rPr lang="en-US" altLang="zh-TW" dirty="0" smtClean="0"/>
              <a:t>Outline</a:t>
            </a:r>
            <a:endParaRPr lang="zh-TW" altLang="en-US" dirty="0"/>
          </a:p>
        </p:txBody>
      </p:sp>
      <p:sp>
        <p:nvSpPr>
          <p:cNvPr id="6" name="內容版面配置區 5"/>
          <p:cNvSpPr>
            <a:spLocks noGrp="1"/>
          </p:cNvSpPr>
          <p:nvPr>
            <p:ph idx="1"/>
          </p:nvPr>
        </p:nvSpPr>
        <p:spPr/>
        <p:txBody>
          <a:bodyPr/>
          <a:lstStyle/>
          <a:p>
            <a:pPr>
              <a:lnSpc>
                <a:spcPct val="120000"/>
              </a:lnSpc>
            </a:pPr>
            <a:r>
              <a:rPr lang="en-US" altLang="zh-TW" dirty="0" smtClean="0">
                <a:solidFill>
                  <a:srgbClr val="7F7F7F"/>
                </a:solidFill>
              </a:rPr>
              <a:t>Review</a:t>
            </a:r>
          </a:p>
          <a:p>
            <a:pPr>
              <a:lnSpc>
                <a:spcPct val="120000"/>
              </a:lnSpc>
            </a:pPr>
            <a:r>
              <a:rPr lang="en-US" altLang="zh-TW" dirty="0" smtClean="0">
                <a:solidFill>
                  <a:schemeClr val="bg1">
                    <a:lumMod val="50000"/>
                  </a:schemeClr>
                </a:solidFill>
              </a:rPr>
              <a:t>System Requirement</a:t>
            </a:r>
          </a:p>
          <a:p>
            <a:pPr>
              <a:lnSpc>
                <a:spcPct val="120000"/>
              </a:lnSpc>
            </a:pPr>
            <a:r>
              <a:rPr lang="en-US" altLang="zh-TW" sz="2800" b="1" dirty="0" smtClean="0"/>
              <a:t>Block Diagram</a:t>
            </a:r>
          </a:p>
          <a:p>
            <a:pPr>
              <a:lnSpc>
                <a:spcPct val="120000"/>
              </a:lnSpc>
            </a:pPr>
            <a:r>
              <a:rPr lang="en-US" altLang="zh-TW" dirty="0" smtClean="0">
                <a:solidFill>
                  <a:schemeClr val="bg1">
                    <a:lumMod val="50000"/>
                  </a:schemeClr>
                </a:solidFill>
              </a:rPr>
              <a:t>Individual Responsibility</a:t>
            </a:r>
            <a:endParaRPr lang="en-US" altLang="zh-TW" dirty="0" smtClean="0"/>
          </a:p>
          <a:p>
            <a:pPr>
              <a:lnSpc>
                <a:spcPct val="120000"/>
              </a:lnSpc>
            </a:pPr>
            <a:r>
              <a:rPr lang="en-US" altLang="zh-TW" dirty="0" smtClean="0">
                <a:solidFill>
                  <a:schemeClr val="bg1">
                    <a:lumMod val="50000"/>
                  </a:schemeClr>
                </a:solidFill>
              </a:rPr>
              <a:t>MDR Demo</a:t>
            </a:r>
          </a:p>
          <a:p>
            <a:pPr>
              <a:lnSpc>
                <a:spcPct val="120000"/>
              </a:lnSpc>
            </a:pPr>
            <a:r>
              <a:rPr lang="en-US" altLang="zh-TW" dirty="0" smtClean="0">
                <a:solidFill>
                  <a:schemeClr val="bg1">
                    <a:lumMod val="50000"/>
                  </a:schemeClr>
                </a:solidFill>
              </a:rPr>
              <a:t>CDR Schedule</a:t>
            </a:r>
          </a:p>
          <a:p>
            <a:pPr marL="0" indent="0">
              <a:lnSpc>
                <a:spcPct val="120000"/>
              </a:lnSpc>
              <a:buNone/>
            </a:pPr>
            <a:endParaRPr lang="en-US" altLang="zh-TW" dirty="0" smtClean="0">
              <a:solidFill>
                <a:schemeClr val="bg1">
                  <a:lumMod val="50000"/>
                </a:schemeClr>
              </a:solidFill>
            </a:endParaRPr>
          </a:p>
        </p:txBody>
      </p:sp>
    </p:spTree>
    <p:extLst>
      <p:ext uri="{BB962C8B-B14F-4D97-AF65-F5344CB8AC3E}">
        <p14:creationId xmlns:p14="http://schemas.microsoft.com/office/powerpoint/2010/main" xmlns="" val="8204111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Block Diagram</a:t>
            </a:r>
            <a:endParaRPr lang="zh-TW" altLang="en-US" dirty="0"/>
          </a:p>
        </p:txBody>
      </p:sp>
      <p:sp>
        <p:nvSpPr>
          <p:cNvPr id="3" name="矩形 7"/>
          <p:cNvSpPr>
            <a:spLocks noChangeArrowheads="1"/>
          </p:cNvSpPr>
          <p:nvPr/>
        </p:nvSpPr>
        <p:spPr bwMode="auto">
          <a:xfrm>
            <a:off x="2549089" y="1321475"/>
            <a:ext cx="4050697" cy="3152744"/>
          </a:xfrm>
          <a:prstGeom prst="rect">
            <a:avLst/>
          </a:prstGeom>
          <a:solidFill>
            <a:schemeClr val="bg1"/>
          </a:solidFill>
          <a:ln w="12700">
            <a:solidFill>
              <a:schemeClr val="tx1"/>
            </a:solidFill>
            <a:round/>
            <a:headEnd/>
            <a:tailEnd/>
          </a:ln>
        </p:spPr>
        <p:txBody>
          <a:bodyPr/>
          <a:lstStyle/>
          <a:p>
            <a:pPr algn="ctr"/>
            <a:endParaRPr lang="zh-TW" altLang="en-US" sz="1600" dirty="0"/>
          </a:p>
        </p:txBody>
      </p:sp>
      <p:sp>
        <p:nvSpPr>
          <p:cNvPr id="4" name="文字方塊 10"/>
          <p:cNvSpPr txBox="1">
            <a:spLocks noChangeArrowheads="1"/>
          </p:cNvSpPr>
          <p:nvPr/>
        </p:nvSpPr>
        <p:spPr bwMode="auto">
          <a:xfrm>
            <a:off x="5184939" y="1533436"/>
            <a:ext cx="1400944" cy="400110"/>
          </a:xfrm>
          <a:prstGeom prst="rect">
            <a:avLst/>
          </a:prstGeom>
          <a:noFill/>
          <a:ln w="9525">
            <a:noFill/>
            <a:miter lim="800000"/>
            <a:headEnd/>
            <a:tailEnd/>
          </a:ln>
        </p:spPr>
        <p:txBody>
          <a:bodyPr wrap="none">
            <a:spAutoFit/>
          </a:bodyPr>
          <a:lstStyle/>
          <a:p>
            <a:pPr algn="ctr"/>
            <a:r>
              <a:rPr lang="en-US" altLang="zh-TW" sz="2000" dirty="0" smtClean="0"/>
              <a:t>Computer</a:t>
            </a:r>
            <a:endParaRPr lang="zh-TW" altLang="en-US" sz="2000" dirty="0"/>
          </a:p>
        </p:txBody>
      </p:sp>
      <p:cxnSp>
        <p:nvCxnSpPr>
          <p:cNvPr id="5" name="直線單箭頭接點 12"/>
          <p:cNvCxnSpPr>
            <a:cxnSpLocks noChangeShapeType="1"/>
          </p:cNvCxnSpPr>
          <p:nvPr/>
        </p:nvCxnSpPr>
        <p:spPr bwMode="auto">
          <a:xfrm>
            <a:off x="936625" y="1933546"/>
            <a:ext cx="1863377" cy="0"/>
          </a:xfrm>
          <a:prstGeom prst="straightConnector1">
            <a:avLst/>
          </a:prstGeom>
          <a:noFill/>
          <a:ln w="12700">
            <a:solidFill>
              <a:schemeClr val="tx1"/>
            </a:solidFill>
            <a:round/>
            <a:headEnd/>
            <a:tailEnd type="arrow" w="med" len="med"/>
          </a:ln>
        </p:spPr>
      </p:cxnSp>
      <p:sp>
        <p:nvSpPr>
          <p:cNvPr id="7" name="矩形 17"/>
          <p:cNvSpPr>
            <a:spLocks noChangeArrowheads="1"/>
          </p:cNvSpPr>
          <p:nvPr/>
        </p:nvSpPr>
        <p:spPr bwMode="auto">
          <a:xfrm>
            <a:off x="7620000" y="1625678"/>
            <a:ext cx="1524000" cy="1681402"/>
          </a:xfrm>
          <a:prstGeom prst="rect">
            <a:avLst/>
          </a:prstGeom>
          <a:solidFill>
            <a:schemeClr val="bg1"/>
          </a:solidFill>
          <a:ln w="12700">
            <a:solidFill>
              <a:schemeClr val="tx1"/>
            </a:solidFill>
            <a:round/>
            <a:headEnd/>
            <a:tailEnd/>
          </a:ln>
        </p:spPr>
        <p:txBody>
          <a:bodyPr/>
          <a:lstStyle/>
          <a:p>
            <a:pPr algn="ctr"/>
            <a:endParaRPr lang="zh-TW" altLang="en-US" sz="1600"/>
          </a:p>
        </p:txBody>
      </p:sp>
      <p:cxnSp>
        <p:nvCxnSpPr>
          <p:cNvPr id="8" name="直線單箭頭接點 30"/>
          <p:cNvCxnSpPr>
            <a:cxnSpLocks noChangeShapeType="1"/>
          </p:cNvCxnSpPr>
          <p:nvPr/>
        </p:nvCxnSpPr>
        <p:spPr bwMode="auto">
          <a:xfrm>
            <a:off x="4480212" y="1933545"/>
            <a:ext cx="3328701" cy="1"/>
          </a:xfrm>
          <a:prstGeom prst="straightConnector1">
            <a:avLst/>
          </a:prstGeom>
          <a:noFill/>
          <a:ln w="12700">
            <a:solidFill>
              <a:schemeClr val="tx1"/>
            </a:solidFill>
            <a:round/>
            <a:headEnd/>
            <a:tailEnd type="arrow" w="med" len="med"/>
          </a:ln>
        </p:spPr>
      </p:cxnSp>
      <p:sp>
        <p:nvSpPr>
          <p:cNvPr id="9" name="矩形 73"/>
          <p:cNvSpPr>
            <a:spLocks noChangeArrowheads="1"/>
          </p:cNvSpPr>
          <p:nvPr/>
        </p:nvSpPr>
        <p:spPr bwMode="auto">
          <a:xfrm>
            <a:off x="7808913" y="1704946"/>
            <a:ext cx="1219200" cy="457200"/>
          </a:xfrm>
          <a:prstGeom prst="rect">
            <a:avLst/>
          </a:prstGeom>
          <a:solidFill>
            <a:schemeClr val="accent1">
              <a:lumMod val="40000"/>
              <a:lumOff val="60000"/>
            </a:schemeClr>
          </a:solidFill>
          <a:ln w="12700">
            <a:solidFill>
              <a:schemeClr val="tx1"/>
            </a:solidFill>
            <a:round/>
            <a:headEnd/>
            <a:tailEnd/>
          </a:ln>
        </p:spPr>
        <p:txBody>
          <a:bodyPr/>
          <a:lstStyle/>
          <a:p>
            <a:pPr algn="ctr"/>
            <a:r>
              <a:rPr lang="en-US" altLang="zh-TW" sz="1600" dirty="0" smtClean="0"/>
              <a:t>Arduino/</a:t>
            </a:r>
            <a:endParaRPr lang="zh-TW" altLang="en-US" sz="1600" dirty="0"/>
          </a:p>
        </p:txBody>
      </p:sp>
      <p:sp>
        <p:nvSpPr>
          <p:cNvPr id="10" name="文字方塊 9"/>
          <p:cNvSpPr txBox="1">
            <a:spLocks noChangeArrowheads="1"/>
          </p:cNvSpPr>
          <p:nvPr/>
        </p:nvSpPr>
        <p:spPr bwMode="auto">
          <a:xfrm>
            <a:off x="2551113" y="1552546"/>
            <a:ext cx="1615440" cy="338554"/>
          </a:xfrm>
          <a:prstGeom prst="rect">
            <a:avLst/>
          </a:prstGeom>
          <a:noFill/>
          <a:ln w="9525">
            <a:noFill/>
            <a:miter lim="800000"/>
            <a:headEnd/>
            <a:tailEnd/>
          </a:ln>
        </p:spPr>
        <p:txBody>
          <a:bodyPr wrap="square">
            <a:spAutoFit/>
          </a:bodyPr>
          <a:lstStyle/>
          <a:p>
            <a:pPr algn="ctr"/>
            <a:endParaRPr lang="zh-TW" altLang="en-US" sz="1600"/>
          </a:p>
        </p:txBody>
      </p:sp>
      <p:sp>
        <p:nvSpPr>
          <p:cNvPr id="11" name="矩形 73"/>
          <p:cNvSpPr>
            <a:spLocks noChangeArrowheads="1"/>
          </p:cNvSpPr>
          <p:nvPr/>
        </p:nvSpPr>
        <p:spPr bwMode="auto">
          <a:xfrm>
            <a:off x="2800002" y="1552546"/>
            <a:ext cx="1906406" cy="2829311"/>
          </a:xfrm>
          <a:prstGeom prst="rect">
            <a:avLst/>
          </a:prstGeom>
          <a:noFill/>
          <a:ln w="12700">
            <a:solidFill>
              <a:schemeClr val="tx1"/>
            </a:solidFill>
            <a:round/>
            <a:headEnd/>
            <a:tailEnd/>
          </a:ln>
        </p:spPr>
        <p:txBody>
          <a:bodyPr/>
          <a:lstStyle/>
          <a:p>
            <a:pPr algn="ctr"/>
            <a:r>
              <a:rPr lang="en-US" altLang="zh-TW" sz="1600" dirty="0" smtClean="0"/>
              <a:t>C# Application</a:t>
            </a:r>
            <a:endParaRPr lang="zh-TW" altLang="en-US" sz="1600" dirty="0"/>
          </a:p>
        </p:txBody>
      </p:sp>
      <p:sp>
        <p:nvSpPr>
          <p:cNvPr id="12" name="文字方塊 14"/>
          <p:cNvSpPr txBox="1">
            <a:spLocks noChangeArrowheads="1"/>
          </p:cNvSpPr>
          <p:nvPr/>
        </p:nvSpPr>
        <p:spPr bwMode="auto">
          <a:xfrm>
            <a:off x="6540398" y="1976671"/>
            <a:ext cx="1207103" cy="584775"/>
          </a:xfrm>
          <a:prstGeom prst="rect">
            <a:avLst/>
          </a:prstGeom>
          <a:noFill/>
          <a:ln w="9525">
            <a:noFill/>
            <a:miter lim="800000"/>
            <a:headEnd/>
            <a:tailEnd/>
          </a:ln>
        </p:spPr>
        <p:txBody>
          <a:bodyPr wrap="square">
            <a:spAutoFit/>
          </a:bodyPr>
          <a:lstStyle/>
          <a:p>
            <a:pPr algn="ctr"/>
            <a:r>
              <a:rPr lang="en-US" altLang="zh-TW" sz="1600" dirty="0" smtClean="0"/>
              <a:t>USB serial Write</a:t>
            </a:r>
          </a:p>
        </p:txBody>
      </p:sp>
      <p:sp>
        <p:nvSpPr>
          <p:cNvPr id="13" name="文字方塊 12"/>
          <p:cNvSpPr txBox="1"/>
          <p:nvPr/>
        </p:nvSpPr>
        <p:spPr>
          <a:xfrm>
            <a:off x="5171035" y="2561446"/>
            <a:ext cx="1233481" cy="584775"/>
          </a:xfrm>
          <a:prstGeom prst="rect">
            <a:avLst/>
          </a:prstGeom>
          <a:solidFill>
            <a:srgbClr val="FF66FF"/>
          </a:solidFill>
          <a:ln>
            <a:solidFill>
              <a:schemeClr val="tx1"/>
            </a:solidFill>
          </a:ln>
        </p:spPr>
        <p:txBody>
          <a:bodyPr wrap="square" rtlCol="0">
            <a:spAutoFit/>
          </a:bodyPr>
          <a:lstStyle/>
          <a:p>
            <a:pPr algn="ctr"/>
            <a:r>
              <a:rPr lang="en-US" altLang="zh-TW" sz="1600" dirty="0" err="1" smtClean="0"/>
              <a:t>MySQL</a:t>
            </a:r>
            <a:r>
              <a:rPr lang="en-US" altLang="zh-TW" sz="1600" dirty="0" smtClean="0"/>
              <a:t> Database</a:t>
            </a:r>
            <a:endParaRPr lang="zh-TW" altLang="en-US" sz="1600" dirty="0"/>
          </a:p>
        </p:txBody>
      </p:sp>
      <p:sp>
        <p:nvSpPr>
          <p:cNvPr id="14" name="矩形 73"/>
          <p:cNvSpPr>
            <a:spLocks noChangeArrowheads="1"/>
          </p:cNvSpPr>
          <p:nvPr/>
        </p:nvSpPr>
        <p:spPr bwMode="auto">
          <a:xfrm>
            <a:off x="7808913" y="2517205"/>
            <a:ext cx="1219200" cy="493559"/>
          </a:xfrm>
          <a:prstGeom prst="rect">
            <a:avLst/>
          </a:prstGeom>
          <a:solidFill>
            <a:schemeClr val="accent1">
              <a:lumMod val="40000"/>
              <a:lumOff val="60000"/>
            </a:schemeClr>
          </a:solidFill>
          <a:ln w="12700">
            <a:solidFill>
              <a:schemeClr val="tx1"/>
            </a:solidFill>
            <a:round/>
            <a:headEnd/>
            <a:tailEnd/>
          </a:ln>
        </p:spPr>
        <p:txBody>
          <a:bodyPr/>
          <a:lstStyle/>
          <a:p>
            <a:pPr algn="ctr"/>
            <a:r>
              <a:rPr lang="en-US" altLang="zh-TW" sz="1600" dirty="0" smtClean="0"/>
              <a:t>XBEE:TX</a:t>
            </a:r>
            <a:endParaRPr lang="zh-TW" altLang="en-US" sz="1600" dirty="0"/>
          </a:p>
        </p:txBody>
      </p:sp>
      <p:cxnSp>
        <p:nvCxnSpPr>
          <p:cNvPr id="15" name="直線單箭頭接點 12"/>
          <p:cNvCxnSpPr>
            <a:cxnSpLocks noChangeShapeType="1"/>
            <a:stCxn id="9" idx="2"/>
          </p:cNvCxnSpPr>
          <p:nvPr/>
        </p:nvCxnSpPr>
        <p:spPr bwMode="auto">
          <a:xfrm>
            <a:off x="8418513" y="2162146"/>
            <a:ext cx="0" cy="296851"/>
          </a:xfrm>
          <a:prstGeom prst="straightConnector1">
            <a:avLst/>
          </a:prstGeom>
          <a:noFill/>
          <a:ln w="12700">
            <a:solidFill>
              <a:schemeClr val="tx1"/>
            </a:solidFill>
            <a:round/>
            <a:headEnd/>
            <a:tailEnd type="arrow" w="med" len="med"/>
          </a:ln>
        </p:spPr>
      </p:cxnSp>
      <p:sp>
        <p:nvSpPr>
          <p:cNvPr id="16" name="文字方塊 15"/>
          <p:cNvSpPr txBox="1"/>
          <p:nvPr/>
        </p:nvSpPr>
        <p:spPr>
          <a:xfrm>
            <a:off x="2989565" y="1891100"/>
            <a:ext cx="1547540" cy="584775"/>
          </a:xfrm>
          <a:prstGeom prst="rect">
            <a:avLst/>
          </a:prstGeom>
          <a:solidFill>
            <a:srgbClr val="FFFF00"/>
          </a:solidFill>
          <a:ln>
            <a:solidFill>
              <a:schemeClr val="tx1"/>
            </a:solidFill>
          </a:ln>
        </p:spPr>
        <p:txBody>
          <a:bodyPr wrap="square" rtlCol="0">
            <a:spAutoFit/>
          </a:bodyPr>
          <a:lstStyle/>
          <a:p>
            <a:pPr algn="ctr"/>
            <a:r>
              <a:rPr lang="en-US" altLang="zh-TW" sz="1600" dirty="0" smtClean="0"/>
              <a:t>Signal Processing</a:t>
            </a:r>
            <a:endParaRPr lang="zh-TW" altLang="en-US" sz="1600" dirty="0"/>
          </a:p>
        </p:txBody>
      </p:sp>
      <p:sp>
        <p:nvSpPr>
          <p:cNvPr id="17" name="文字方塊 16"/>
          <p:cNvSpPr txBox="1"/>
          <p:nvPr/>
        </p:nvSpPr>
        <p:spPr>
          <a:xfrm>
            <a:off x="2989565" y="2700754"/>
            <a:ext cx="1366550" cy="584775"/>
          </a:xfrm>
          <a:prstGeom prst="rect">
            <a:avLst/>
          </a:prstGeom>
          <a:solidFill>
            <a:schemeClr val="accent2">
              <a:lumMod val="40000"/>
              <a:lumOff val="60000"/>
            </a:schemeClr>
          </a:solidFill>
          <a:ln>
            <a:solidFill>
              <a:schemeClr val="tx1"/>
            </a:solidFill>
          </a:ln>
        </p:spPr>
        <p:txBody>
          <a:bodyPr wrap="square" rtlCol="0">
            <a:spAutoFit/>
          </a:bodyPr>
          <a:lstStyle/>
          <a:p>
            <a:pPr algn="ctr"/>
            <a:r>
              <a:rPr lang="en-US" altLang="zh-TW" sz="1600" dirty="0" smtClean="0"/>
              <a:t>Command  Algorithm</a:t>
            </a:r>
            <a:endParaRPr lang="zh-TW" altLang="en-US" sz="1600" dirty="0"/>
          </a:p>
        </p:txBody>
      </p:sp>
      <p:sp>
        <p:nvSpPr>
          <p:cNvPr id="18" name="文字方塊 17"/>
          <p:cNvSpPr txBox="1"/>
          <p:nvPr/>
        </p:nvSpPr>
        <p:spPr>
          <a:xfrm>
            <a:off x="2989565" y="3550861"/>
            <a:ext cx="1366550" cy="830997"/>
          </a:xfrm>
          <a:prstGeom prst="rect">
            <a:avLst/>
          </a:prstGeom>
          <a:solidFill>
            <a:srgbClr val="FF66FF"/>
          </a:solidFill>
          <a:ln>
            <a:solidFill>
              <a:schemeClr val="tx1"/>
            </a:solidFill>
          </a:ln>
        </p:spPr>
        <p:txBody>
          <a:bodyPr wrap="square" rtlCol="0">
            <a:spAutoFit/>
          </a:bodyPr>
          <a:lstStyle/>
          <a:p>
            <a:pPr algn="ctr"/>
            <a:r>
              <a:rPr lang="en-US" altLang="zh-TW" sz="1600" dirty="0" smtClean="0"/>
              <a:t>User Interface</a:t>
            </a:r>
          </a:p>
          <a:p>
            <a:pPr algn="ctr"/>
            <a:endParaRPr lang="zh-TW" altLang="en-US" sz="1600" dirty="0"/>
          </a:p>
        </p:txBody>
      </p:sp>
      <p:cxnSp>
        <p:nvCxnSpPr>
          <p:cNvPr id="19" name="直線單箭頭接點 12"/>
          <p:cNvCxnSpPr>
            <a:cxnSpLocks noChangeShapeType="1"/>
          </p:cNvCxnSpPr>
          <p:nvPr/>
        </p:nvCxnSpPr>
        <p:spPr bwMode="auto">
          <a:xfrm flipH="1">
            <a:off x="4356115" y="2903041"/>
            <a:ext cx="814921" cy="0"/>
          </a:xfrm>
          <a:prstGeom prst="straightConnector1">
            <a:avLst/>
          </a:prstGeom>
          <a:noFill/>
          <a:ln w="12700">
            <a:solidFill>
              <a:schemeClr val="tx1"/>
            </a:solidFill>
            <a:round/>
            <a:headEnd/>
            <a:tailEnd type="arrow" w="med" len="med"/>
          </a:ln>
        </p:spPr>
      </p:cxnSp>
      <p:sp>
        <p:nvSpPr>
          <p:cNvPr id="20" name="矩形 20"/>
          <p:cNvSpPr>
            <a:spLocks noChangeArrowheads="1"/>
          </p:cNvSpPr>
          <p:nvPr/>
        </p:nvSpPr>
        <p:spPr bwMode="auto">
          <a:xfrm>
            <a:off x="4145280" y="4664362"/>
            <a:ext cx="4273234" cy="1447799"/>
          </a:xfrm>
          <a:prstGeom prst="rect">
            <a:avLst/>
          </a:prstGeom>
          <a:solidFill>
            <a:schemeClr val="bg1"/>
          </a:solidFill>
          <a:ln w="12700">
            <a:solidFill>
              <a:schemeClr val="tx1"/>
            </a:solidFill>
            <a:prstDash val="solid"/>
            <a:round/>
            <a:headEnd/>
            <a:tailEnd/>
          </a:ln>
        </p:spPr>
        <p:txBody>
          <a:bodyPr/>
          <a:lstStyle/>
          <a:p>
            <a:pPr algn="ctr"/>
            <a:endParaRPr lang="zh-TW" altLang="en-US"/>
          </a:p>
        </p:txBody>
      </p:sp>
      <p:sp>
        <p:nvSpPr>
          <p:cNvPr id="21" name="文字方塊 20"/>
          <p:cNvSpPr txBox="1"/>
          <p:nvPr/>
        </p:nvSpPr>
        <p:spPr>
          <a:xfrm>
            <a:off x="7269480" y="4864417"/>
            <a:ext cx="932411" cy="584775"/>
          </a:xfrm>
          <a:prstGeom prst="rect">
            <a:avLst/>
          </a:prstGeom>
          <a:solidFill>
            <a:schemeClr val="accent1">
              <a:lumMod val="40000"/>
              <a:lumOff val="60000"/>
            </a:schemeClr>
          </a:solidFill>
          <a:ln>
            <a:solidFill>
              <a:schemeClr val="tx1"/>
            </a:solidFill>
            <a:prstDash val="solid"/>
          </a:ln>
        </p:spPr>
        <p:txBody>
          <a:bodyPr wrap="square" rtlCol="0">
            <a:spAutoFit/>
          </a:bodyPr>
          <a:lstStyle/>
          <a:p>
            <a:pPr algn="ctr"/>
            <a:r>
              <a:rPr lang="en-US" altLang="zh-TW" sz="1600" dirty="0" smtClean="0"/>
              <a:t>XBEE: RX</a:t>
            </a:r>
            <a:endParaRPr lang="zh-TW" altLang="en-US" sz="1600" dirty="0"/>
          </a:p>
        </p:txBody>
      </p:sp>
      <p:sp>
        <p:nvSpPr>
          <p:cNvPr id="22" name="矩形 73"/>
          <p:cNvSpPr>
            <a:spLocks noChangeArrowheads="1"/>
          </p:cNvSpPr>
          <p:nvPr/>
        </p:nvSpPr>
        <p:spPr bwMode="auto">
          <a:xfrm>
            <a:off x="5487035" y="4864418"/>
            <a:ext cx="995998" cy="416056"/>
          </a:xfrm>
          <a:prstGeom prst="rect">
            <a:avLst/>
          </a:prstGeom>
          <a:solidFill>
            <a:schemeClr val="accent1">
              <a:lumMod val="40000"/>
              <a:lumOff val="60000"/>
            </a:schemeClr>
          </a:solidFill>
          <a:ln w="12700">
            <a:solidFill>
              <a:schemeClr val="tx1"/>
            </a:solidFill>
            <a:prstDash val="solid"/>
            <a:round/>
            <a:headEnd/>
            <a:tailEnd/>
          </a:ln>
        </p:spPr>
        <p:txBody>
          <a:bodyPr/>
          <a:lstStyle/>
          <a:p>
            <a:pPr algn="ctr"/>
            <a:r>
              <a:rPr lang="en-US" altLang="zh-TW" sz="1600" dirty="0" smtClean="0"/>
              <a:t>Arduino</a:t>
            </a:r>
            <a:endParaRPr lang="zh-TW" altLang="en-US" sz="1600" dirty="0"/>
          </a:p>
        </p:txBody>
      </p:sp>
      <p:sp>
        <p:nvSpPr>
          <p:cNvPr id="23" name="矩形 73"/>
          <p:cNvSpPr>
            <a:spLocks noChangeArrowheads="1"/>
          </p:cNvSpPr>
          <p:nvPr/>
        </p:nvSpPr>
        <p:spPr bwMode="auto">
          <a:xfrm>
            <a:off x="4339242" y="4864417"/>
            <a:ext cx="777240" cy="416056"/>
          </a:xfrm>
          <a:prstGeom prst="rect">
            <a:avLst/>
          </a:prstGeom>
          <a:solidFill>
            <a:schemeClr val="accent1">
              <a:lumMod val="40000"/>
              <a:lumOff val="60000"/>
            </a:schemeClr>
          </a:solidFill>
          <a:ln w="12700">
            <a:solidFill>
              <a:schemeClr val="tx1"/>
            </a:solidFill>
            <a:prstDash val="solid"/>
            <a:round/>
            <a:headEnd/>
            <a:tailEnd/>
          </a:ln>
        </p:spPr>
        <p:txBody>
          <a:bodyPr/>
          <a:lstStyle/>
          <a:p>
            <a:pPr algn="ctr"/>
            <a:r>
              <a:rPr lang="en-US" altLang="zh-TW" sz="1600" dirty="0" smtClean="0"/>
              <a:t>Motor</a:t>
            </a:r>
            <a:endParaRPr lang="zh-TW" altLang="en-US" sz="1600" dirty="0"/>
          </a:p>
        </p:txBody>
      </p:sp>
      <p:cxnSp>
        <p:nvCxnSpPr>
          <p:cNvPr id="24" name="直線單箭頭接點 12"/>
          <p:cNvCxnSpPr>
            <a:cxnSpLocks noChangeShapeType="1"/>
          </p:cNvCxnSpPr>
          <p:nvPr/>
        </p:nvCxnSpPr>
        <p:spPr bwMode="auto">
          <a:xfrm flipH="1">
            <a:off x="6483033" y="5033694"/>
            <a:ext cx="786447" cy="0"/>
          </a:xfrm>
          <a:prstGeom prst="straightConnector1">
            <a:avLst/>
          </a:prstGeom>
          <a:noFill/>
          <a:ln w="12700">
            <a:solidFill>
              <a:schemeClr val="tx1"/>
            </a:solidFill>
            <a:prstDash val="solid"/>
            <a:round/>
            <a:headEnd/>
            <a:tailEnd type="arrow" w="med" len="med"/>
          </a:ln>
        </p:spPr>
      </p:cxnSp>
      <p:cxnSp>
        <p:nvCxnSpPr>
          <p:cNvPr id="25" name="直線單箭頭接點 12"/>
          <p:cNvCxnSpPr>
            <a:cxnSpLocks noChangeShapeType="1"/>
          </p:cNvCxnSpPr>
          <p:nvPr/>
        </p:nvCxnSpPr>
        <p:spPr bwMode="auto">
          <a:xfrm flipH="1">
            <a:off x="5116483" y="5033694"/>
            <a:ext cx="370552" cy="0"/>
          </a:xfrm>
          <a:prstGeom prst="straightConnector1">
            <a:avLst/>
          </a:prstGeom>
          <a:noFill/>
          <a:ln w="12700">
            <a:solidFill>
              <a:schemeClr val="tx1"/>
            </a:solidFill>
            <a:prstDash val="solid"/>
            <a:round/>
            <a:headEnd/>
            <a:tailEnd type="arrow" w="med" len="med"/>
          </a:ln>
        </p:spPr>
      </p:cxnSp>
      <p:cxnSp>
        <p:nvCxnSpPr>
          <p:cNvPr id="26" name="肘形接點 25"/>
          <p:cNvCxnSpPr/>
          <p:nvPr/>
        </p:nvCxnSpPr>
        <p:spPr bwMode="auto">
          <a:xfrm rot="5400000">
            <a:off x="7459300" y="3969978"/>
            <a:ext cx="2180121" cy="261694"/>
          </a:xfrm>
          <a:prstGeom prst="bentConnector3">
            <a:avLst>
              <a:gd name="adj1" fmla="val 99291"/>
            </a:avLst>
          </a:prstGeom>
          <a:solidFill>
            <a:schemeClr val="accent1"/>
          </a:solidFill>
          <a:ln w="12700" cap="flat" cmpd="sng" algn="ctr">
            <a:solidFill>
              <a:schemeClr val="tx1"/>
            </a:solidFill>
            <a:prstDash val="solid"/>
            <a:round/>
            <a:headEnd type="none" w="med" len="med"/>
            <a:tailEnd type="arrow"/>
          </a:ln>
          <a:effectLst/>
        </p:spPr>
      </p:cxnSp>
      <p:sp>
        <p:nvSpPr>
          <p:cNvPr id="27" name="矩形 73"/>
          <p:cNvSpPr>
            <a:spLocks noChangeArrowheads="1"/>
          </p:cNvSpPr>
          <p:nvPr/>
        </p:nvSpPr>
        <p:spPr bwMode="auto">
          <a:xfrm>
            <a:off x="5487035" y="5510376"/>
            <a:ext cx="995998" cy="601785"/>
          </a:xfrm>
          <a:prstGeom prst="rect">
            <a:avLst/>
          </a:prstGeom>
          <a:solidFill>
            <a:schemeClr val="accent1">
              <a:lumMod val="40000"/>
              <a:lumOff val="60000"/>
            </a:schemeClr>
          </a:solidFill>
          <a:ln w="12700">
            <a:solidFill>
              <a:schemeClr val="tx1"/>
            </a:solidFill>
            <a:prstDash val="solid"/>
            <a:round/>
            <a:headEnd/>
            <a:tailEnd/>
          </a:ln>
        </p:spPr>
        <p:txBody>
          <a:bodyPr/>
          <a:lstStyle/>
          <a:p>
            <a:pPr algn="ctr"/>
            <a:r>
              <a:rPr lang="en-US" altLang="zh-TW" sz="1600" dirty="0" smtClean="0"/>
              <a:t>Power Supply</a:t>
            </a:r>
            <a:endParaRPr lang="zh-TW" altLang="en-US" sz="1600" dirty="0"/>
          </a:p>
        </p:txBody>
      </p:sp>
      <p:cxnSp>
        <p:nvCxnSpPr>
          <p:cNvPr id="28" name="直線單箭頭接點 12"/>
          <p:cNvCxnSpPr>
            <a:cxnSpLocks noChangeShapeType="1"/>
          </p:cNvCxnSpPr>
          <p:nvPr/>
        </p:nvCxnSpPr>
        <p:spPr bwMode="auto">
          <a:xfrm>
            <a:off x="5989320" y="5280473"/>
            <a:ext cx="0" cy="229903"/>
          </a:xfrm>
          <a:prstGeom prst="straightConnector1">
            <a:avLst/>
          </a:prstGeom>
          <a:noFill/>
          <a:ln w="12700">
            <a:solidFill>
              <a:schemeClr val="tx1"/>
            </a:solidFill>
            <a:prstDash val="solid"/>
            <a:round/>
            <a:headEnd/>
            <a:tailEnd type="arrow" w="med" len="med"/>
          </a:ln>
        </p:spPr>
      </p:cxnSp>
      <p:cxnSp>
        <p:nvCxnSpPr>
          <p:cNvPr id="29" name="圖案 28"/>
          <p:cNvCxnSpPr/>
          <p:nvPr/>
        </p:nvCxnSpPr>
        <p:spPr bwMode="auto">
          <a:xfrm flipV="1">
            <a:off x="4166553" y="3146221"/>
            <a:ext cx="1718858" cy="1063319"/>
          </a:xfrm>
          <a:prstGeom prst="bentConnector2">
            <a:avLst/>
          </a:prstGeom>
          <a:solidFill>
            <a:schemeClr val="accent1"/>
          </a:solidFill>
          <a:ln w="12700" cap="flat" cmpd="sng" algn="ctr">
            <a:solidFill>
              <a:schemeClr val="tx1"/>
            </a:solidFill>
            <a:prstDash val="solid"/>
            <a:round/>
            <a:headEnd type="none" w="med" len="med"/>
            <a:tailEnd type="arrow"/>
          </a:ln>
          <a:effectLst/>
        </p:spPr>
      </p:cxnSp>
      <p:sp>
        <p:nvSpPr>
          <p:cNvPr id="32" name="文字方塊 14"/>
          <p:cNvSpPr txBox="1">
            <a:spLocks noChangeArrowheads="1"/>
          </p:cNvSpPr>
          <p:nvPr/>
        </p:nvSpPr>
        <p:spPr bwMode="auto">
          <a:xfrm>
            <a:off x="-116681" y="2565975"/>
            <a:ext cx="1296987" cy="584775"/>
          </a:xfrm>
          <a:prstGeom prst="rect">
            <a:avLst/>
          </a:prstGeom>
          <a:noFill/>
          <a:ln w="9525">
            <a:noFill/>
            <a:miter lim="800000"/>
            <a:headEnd/>
            <a:tailEnd/>
          </a:ln>
        </p:spPr>
        <p:txBody>
          <a:bodyPr wrap="square">
            <a:spAutoFit/>
          </a:bodyPr>
          <a:lstStyle/>
          <a:p>
            <a:pPr algn="ctr"/>
            <a:r>
              <a:rPr lang="en-US" altLang="zh-TW" sz="1600" dirty="0" err="1" smtClean="0"/>
              <a:t>Neurosky</a:t>
            </a:r>
            <a:endParaRPr lang="en-US" altLang="zh-TW" sz="1600" dirty="0" smtClean="0"/>
          </a:p>
          <a:p>
            <a:pPr algn="ctr"/>
            <a:r>
              <a:rPr lang="en-US" altLang="zh-TW" sz="1600" dirty="0" smtClean="0"/>
              <a:t>headset</a:t>
            </a:r>
            <a:endParaRPr lang="zh-TW" altLang="en-US" sz="1600" dirty="0"/>
          </a:p>
        </p:txBody>
      </p:sp>
      <p:pic>
        <p:nvPicPr>
          <p:cNvPr id="33" name="圖片 32" descr="MWM_WhiteBG_1_large.jpg"/>
          <p:cNvPicPr>
            <a:picLocks noChangeAspect="1"/>
          </p:cNvPicPr>
          <p:nvPr/>
        </p:nvPicPr>
        <p:blipFill>
          <a:blip r:embed="rId3" cstate="print"/>
          <a:stretch>
            <a:fillRect/>
          </a:stretch>
        </p:blipFill>
        <p:spPr>
          <a:xfrm>
            <a:off x="0" y="1361296"/>
            <a:ext cx="936625" cy="1129598"/>
          </a:xfrm>
          <a:prstGeom prst="rect">
            <a:avLst/>
          </a:prstGeom>
        </p:spPr>
      </p:pic>
      <p:sp>
        <p:nvSpPr>
          <p:cNvPr id="34" name="文字方塊 14"/>
          <p:cNvSpPr txBox="1">
            <a:spLocks noChangeArrowheads="1"/>
          </p:cNvSpPr>
          <p:nvPr/>
        </p:nvSpPr>
        <p:spPr bwMode="auto">
          <a:xfrm>
            <a:off x="1180306" y="1981200"/>
            <a:ext cx="1296987" cy="1323439"/>
          </a:xfrm>
          <a:prstGeom prst="rect">
            <a:avLst/>
          </a:prstGeom>
          <a:noFill/>
          <a:ln w="9525">
            <a:noFill/>
            <a:miter lim="800000"/>
            <a:headEnd/>
            <a:tailEnd/>
          </a:ln>
        </p:spPr>
        <p:txBody>
          <a:bodyPr wrap="square">
            <a:spAutoFit/>
          </a:bodyPr>
          <a:lstStyle/>
          <a:p>
            <a:pPr algn="ctr"/>
            <a:r>
              <a:rPr lang="en-US" altLang="zh-TW" sz="1600" dirty="0" smtClean="0"/>
              <a:t>Bluetooth v3.0</a:t>
            </a:r>
          </a:p>
          <a:p>
            <a:pPr algn="ctr"/>
            <a:r>
              <a:rPr lang="en-US" altLang="zh-TW" sz="1600" dirty="0" err="1" smtClean="0"/>
              <a:t>ThinkGear</a:t>
            </a:r>
            <a:r>
              <a:rPr lang="en-US" altLang="zh-TW" sz="1600" dirty="0" smtClean="0"/>
              <a:t> Packet</a:t>
            </a:r>
          </a:p>
          <a:p>
            <a:pPr algn="ctr"/>
            <a:endParaRPr lang="zh-TW" altLang="en-US" sz="1600" dirty="0"/>
          </a:p>
        </p:txBody>
      </p:sp>
      <p:cxnSp>
        <p:nvCxnSpPr>
          <p:cNvPr id="55" name="直線單箭頭接點 12"/>
          <p:cNvCxnSpPr>
            <a:cxnSpLocks noChangeShapeType="1"/>
          </p:cNvCxnSpPr>
          <p:nvPr/>
        </p:nvCxnSpPr>
        <p:spPr bwMode="auto">
          <a:xfrm>
            <a:off x="3672840" y="3285529"/>
            <a:ext cx="0" cy="265331"/>
          </a:xfrm>
          <a:prstGeom prst="straightConnector1">
            <a:avLst/>
          </a:prstGeom>
          <a:noFill/>
          <a:ln w="12700">
            <a:solidFill>
              <a:schemeClr val="tx1"/>
            </a:solidFill>
            <a:round/>
            <a:headEnd/>
            <a:tailEnd type="arrow" w="med" len="med"/>
          </a:ln>
        </p:spPr>
      </p:cxnSp>
      <p:cxnSp>
        <p:nvCxnSpPr>
          <p:cNvPr id="59" name="直線單箭頭接點 12"/>
          <p:cNvCxnSpPr>
            <a:cxnSpLocks noChangeShapeType="1"/>
          </p:cNvCxnSpPr>
          <p:nvPr/>
        </p:nvCxnSpPr>
        <p:spPr bwMode="auto">
          <a:xfrm>
            <a:off x="3672840" y="2453044"/>
            <a:ext cx="0" cy="265331"/>
          </a:xfrm>
          <a:prstGeom prst="straightConnector1">
            <a:avLst/>
          </a:prstGeom>
          <a:noFill/>
          <a:ln w="12700">
            <a:solidFill>
              <a:schemeClr val="tx1"/>
            </a:solidFill>
            <a:round/>
            <a:headEnd/>
            <a:tailEnd type="arrow" w="med" len="med"/>
          </a:ln>
        </p:spPr>
      </p:cxnSp>
      <p:sp>
        <p:nvSpPr>
          <p:cNvPr id="36" name="文字方塊 35"/>
          <p:cNvSpPr txBox="1"/>
          <p:nvPr/>
        </p:nvSpPr>
        <p:spPr>
          <a:xfrm>
            <a:off x="2342403" y="4910211"/>
            <a:ext cx="1604366" cy="400110"/>
          </a:xfrm>
          <a:prstGeom prst="rect">
            <a:avLst/>
          </a:prstGeom>
          <a:noFill/>
        </p:spPr>
        <p:txBody>
          <a:bodyPr wrap="square" rtlCol="0">
            <a:spAutoFit/>
          </a:bodyPr>
          <a:lstStyle/>
          <a:p>
            <a:r>
              <a:rPr lang="en-US" altLang="zh-TW" sz="2000" dirty="0" smtClean="0"/>
              <a:t>Robotic Car </a:t>
            </a:r>
            <a:endParaRPr lang="zh-TW" altLang="en-US" sz="2000" dirty="0"/>
          </a:p>
        </p:txBody>
      </p:sp>
      <p:sp>
        <p:nvSpPr>
          <p:cNvPr id="37" name="文字方塊 36"/>
          <p:cNvSpPr txBox="1"/>
          <p:nvPr/>
        </p:nvSpPr>
        <p:spPr>
          <a:xfrm>
            <a:off x="6599786" y="1225568"/>
            <a:ext cx="2544213" cy="400110"/>
          </a:xfrm>
          <a:prstGeom prst="rect">
            <a:avLst/>
          </a:prstGeom>
          <a:noFill/>
        </p:spPr>
        <p:txBody>
          <a:bodyPr wrap="square" rtlCol="0">
            <a:spAutoFit/>
          </a:bodyPr>
          <a:lstStyle/>
          <a:p>
            <a:r>
              <a:rPr lang="en-US" altLang="zh-TW" sz="2000" dirty="0" smtClean="0"/>
              <a:t>TX </a:t>
            </a:r>
            <a:r>
              <a:rPr lang="en-US" altLang="zh-TW" sz="2000" dirty="0" err="1" smtClean="0"/>
              <a:t>Arduino</a:t>
            </a:r>
            <a:r>
              <a:rPr lang="en-US" altLang="zh-TW" sz="2000" dirty="0" smtClean="0"/>
              <a:t> Module</a:t>
            </a:r>
            <a:endParaRPr lang="zh-TW" altLang="en-US" sz="2000" dirty="0"/>
          </a:p>
        </p:txBody>
      </p:sp>
      <p:sp>
        <p:nvSpPr>
          <p:cNvPr id="38" name="Rectangle 34"/>
          <p:cNvSpPr/>
          <p:nvPr/>
        </p:nvSpPr>
        <p:spPr bwMode="auto">
          <a:xfrm>
            <a:off x="117231" y="4836776"/>
            <a:ext cx="341923" cy="169276"/>
          </a:xfrm>
          <a:prstGeom prst="rect">
            <a:avLst/>
          </a:prstGeom>
          <a:solidFill>
            <a:schemeClr val="accent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rgbClr val="FFFF00"/>
              </a:solidFill>
              <a:effectLst/>
              <a:latin typeface="Geneva"/>
            </a:endParaRPr>
          </a:p>
        </p:txBody>
      </p:sp>
      <p:sp>
        <p:nvSpPr>
          <p:cNvPr id="39" name="Rectangle 41"/>
          <p:cNvSpPr/>
          <p:nvPr/>
        </p:nvSpPr>
        <p:spPr bwMode="auto">
          <a:xfrm>
            <a:off x="117231" y="5117070"/>
            <a:ext cx="341923" cy="169276"/>
          </a:xfrm>
          <a:prstGeom prst="rect">
            <a:avLst/>
          </a:prstGeom>
          <a:solidFill>
            <a:schemeClr val="accent6">
              <a:lumMod val="60000"/>
              <a:lumOff val="40000"/>
            </a:schemeClr>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Geneva"/>
            </a:endParaRPr>
          </a:p>
        </p:txBody>
      </p:sp>
      <p:sp>
        <p:nvSpPr>
          <p:cNvPr id="40" name="Rectangle 42"/>
          <p:cNvSpPr/>
          <p:nvPr/>
        </p:nvSpPr>
        <p:spPr bwMode="auto">
          <a:xfrm>
            <a:off x="117231" y="5398096"/>
            <a:ext cx="341923" cy="169276"/>
          </a:xfrm>
          <a:prstGeom prst="rect">
            <a:avLst/>
          </a:prstGeom>
          <a:solidFill>
            <a:srgbClr val="FFFF00"/>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Geneva"/>
            </a:endParaRPr>
          </a:p>
        </p:txBody>
      </p:sp>
      <p:sp>
        <p:nvSpPr>
          <p:cNvPr id="41" name="Rectangle 43"/>
          <p:cNvSpPr/>
          <p:nvPr/>
        </p:nvSpPr>
        <p:spPr bwMode="auto">
          <a:xfrm>
            <a:off x="117231" y="5656769"/>
            <a:ext cx="341923" cy="169276"/>
          </a:xfrm>
          <a:prstGeom prst="rect">
            <a:avLst/>
          </a:prstGeom>
          <a:solidFill>
            <a:srgbClr val="FF66FF"/>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Geneva"/>
            </a:endParaRPr>
          </a:p>
        </p:txBody>
      </p:sp>
      <p:sp>
        <p:nvSpPr>
          <p:cNvPr id="42" name="TextBox 38"/>
          <p:cNvSpPr txBox="1"/>
          <p:nvPr/>
        </p:nvSpPr>
        <p:spPr>
          <a:xfrm>
            <a:off x="506779" y="4736705"/>
            <a:ext cx="1584420" cy="276999"/>
          </a:xfrm>
          <a:prstGeom prst="rect">
            <a:avLst/>
          </a:prstGeom>
          <a:noFill/>
        </p:spPr>
        <p:txBody>
          <a:bodyPr wrap="square" rtlCol="0">
            <a:spAutoFit/>
          </a:bodyPr>
          <a:lstStyle/>
          <a:p>
            <a:r>
              <a:rPr lang="en-US" sz="1200" dirty="0" smtClean="0"/>
              <a:t>Man Qin</a:t>
            </a:r>
            <a:endParaRPr lang="en-US" sz="1200" dirty="0"/>
          </a:p>
        </p:txBody>
      </p:sp>
      <p:sp>
        <p:nvSpPr>
          <p:cNvPr id="43" name="TextBox 45"/>
          <p:cNvSpPr txBox="1"/>
          <p:nvPr/>
        </p:nvSpPr>
        <p:spPr>
          <a:xfrm>
            <a:off x="506779" y="5028158"/>
            <a:ext cx="1584420" cy="276999"/>
          </a:xfrm>
          <a:prstGeom prst="rect">
            <a:avLst/>
          </a:prstGeom>
          <a:noFill/>
        </p:spPr>
        <p:txBody>
          <a:bodyPr wrap="square" rtlCol="0">
            <a:spAutoFit/>
          </a:bodyPr>
          <a:lstStyle/>
          <a:p>
            <a:r>
              <a:rPr lang="en-US" sz="1200" dirty="0" err="1" smtClean="0"/>
              <a:t>Zijian</a:t>
            </a:r>
            <a:r>
              <a:rPr lang="en-US" sz="1200" dirty="0" smtClean="0"/>
              <a:t> Chen</a:t>
            </a:r>
            <a:endParaRPr lang="en-US" sz="1200" dirty="0"/>
          </a:p>
        </p:txBody>
      </p:sp>
      <p:sp>
        <p:nvSpPr>
          <p:cNvPr id="44" name="TextBox 46"/>
          <p:cNvSpPr txBox="1"/>
          <p:nvPr/>
        </p:nvSpPr>
        <p:spPr>
          <a:xfrm>
            <a:off x="506779" y="5331389"/>
            <a:ext cx="1584420" cy="276999"/>
          </a:xfrm>
          <a:prstGeom prst="rect">
            <a:avLst/>
          </a:prstGeom>
          <a:noFill/>
        </p:spPr>
        <p:txBody>
          <a:bodyPr wrap="square" rtlCol="0">
            <a:spAutoFit/>
          </a:bodyPr>
          <a:lstStyle/>
          <a:p>
            <a:r>
              <a:rPr lang="en-US" sz="1200" dirty="0" smtClean="0"/>
              <a:t>Xueling Zhao</a:t>
            </a:r>
            <a:endParaRPr lang="en-US" sz="1200" dirty="0"/>
          </a:p>
        </p:txBody>
      </p:sp>
      <p:sp>
        <p:nvSpPr>
          <p:cNvPr id="45" name="TextBox 47"/>
          <p:cNvSpPr txBox="1"/>
          <p:nvPr/>
        </p:nvSpPr>
        <p:spPr>
          <a:xfrm>
            <a:off x="506779" y="5603962"/>
            <a:ext cx="1584420" cy="276999"/>
          </a:xfrm>
          <a:prstGeom prst="rect">
            <a:avLst/>
          </a:prstGeom>
          <a:noFill/>
        </p:spPr>
        <p:txBody>
          <a:bodyPr wrap="square" rtlCol="0">
            <a:spAutoFit/>
          </a:bodyPr>
          <a:lstStyle/>
          <a:p>
            <a:r>
              <a:rPr lang="en-US" sz="1200" dirty="0" smtClean="0"/>
              <a:t>Tiffany </a:t>
            </a:r>
            <a:r>
              <a:rPr lang="en-US" sz="1200" dirty="0" err="1" smtClean="0"/>
              <a:t>Jao</a:t>
            </a:r>
            <a:endParaRPr lang="en-US" sz="1200" dirty="0"/>
          </a:p>
        </p:txBody>
      </p:sp>
    </p:spTree>
    <p:extLst>
      <p:ext uri="{BB962C8B-B14F-4D97-AF65-F5344CB8AC3E}">
        <p14:creationId xmlns:p14="http://schemas.microsoft.com/office/powerpoint/2010/main" xmlns="" val="256186310"/>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00"/>
      </a:hlink>
      <a:folHlink>
        <a:srgbClr val="B2B2B2"/>
      </a:folHlink>
    </a:clrScheme>
    <a:fontScheme name="Blank Presentation">
      <a:majorFont>
        <a:latin typeface="Georgi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Geneva"/>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Geneva"/>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Default Theme.thmx</Template>
  <TotalTime>3091</TotalTime>
  <Words>1773</Words>
  <Application>Microsoft Office PowerPoint</Application>
  <PresentationFormat>如螢幕大小 (4:3)</PresentationFormat>
  <Paragraphs>539</Paragraphs>
  <Slides>31</Slides>
  <Notes>23</Notes>
  <HiddenSlides>0</HiddenSlides>
  <MMClips>0</MMClips>
  <ScaleCrop>false</ScaleCrop>
  <HeadingPairs>
    <vt:vector size="4" baseType="variant">
      <vt:variant>
        <vt:lpstr>佈景主題</vt:lpstr>
      </vt:variant>
      <vt:variant>
        <vt:i4>1</vt:i4>
      </vt:variant>
      <vt:variant>
        <vt:lpstr>投影片標題</vt:lpstr>
      </vt:variant>
      <vt:variant>
        <vt:i4>31</vt:i4>
      </vt:variant>
    </vt:vector>
  </HeadingPairs>
  <TitlesOfParts>
    <vt:vector size="32" baseType="lpstr">
      <vt:lpstr>Default Theme</vt:lpstr>
      <vt:lpstr>Midway Design Review</vt:lpstr>
      <vt:lpstr>Team 14 Members</vt:lpstr>
      <vt:lpstr>Outline</vt:lpstr>
      <vt:lpstr>Review: Problem Statement</vt:lpstr>
      <vt:lpstr>Outline</vt:lpstr>
      <vt:lpstr>What is BMW? </vt:lpstr>
      <vt:lpstr>System Requirement </vt:lpstr>
      <vt:lpstr>Outline</vt:lpstr>
      <vt:lpstr>Block Diagram</vt:lpstr>
      <vt:lpstr>Block Diagram</vt:lpstr>
      <vt:lpstr>Outline</vt:lpstr>
      <vt:lpstr>Data Retrieval: Neurosky Headset</vt:lpstr>
      <vt:lpstr>Graphical User Interface</vt:lpstr>
      <vt:lpstr>Graphical User Interface: State Diagram</vt:lpstr>
      <vt:lpstr>Command Algorithm</vt:lpstr>
      <vt:lpstr>Data Collection and Analysis</vt:lpstr>
      <vt:lpstr>Data Collection and Analysis: Assumption</vt:lpstr>
      <vt:lpstr>Data Analysis: Graph</vt:lpstr>
      <vt:lpstr>Data Analysis: Challenges</vt:lpstr>
      <vt:lpstr>FFT </vt:lpstr>
      <vt:lpstr>FFT Result: Alpha Spectrum vs Attention Level</vt:lpstr>
      <vt:lpstr>Outline</vt:lpstr>
      <vt:lpstr>Proposed MDR Deliverables</vt:lpstr>
      <vt:lpstr>Outline</vt:lpstr>
      <vt:lpstr>Proposed CDR Deliverables </vt:lpstr>
      <vt:lpstr>Schedule: Ghatt Chart</vt:lpstr>
      <vt:lpstr>Thank you</vt:lpstr>
      <vt:lpstr>PDR Feedback</vt:lpstr>
      <vt:lpstr>Previous Ver.</vt:lpstr>
      <vt:lpstr>Naïve Bayes Classifier</vt:lpstr>
      <vt:lpstr>How To Use Naïve Bayes Classifier</vt:lpstr>
    </vt:vector>
  </TitlesOfParts>
  <Company>U MASS AMHERST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Thank you</dc:title>
  <dc:creator>zijian chen</dc:creator>
  <cp:lastModifiedBy>tiffany</cp:lastModifiedBy>
  <cp:revision>366</cp:revision>
  <dcterms:created xsi:type="dcterms:W3CDTF">2014-11-19T00:00:46Z</dcterms:created>
  <dcterms:modified xsi:type="dcterms:W3CDTF">2014-11-25T17:03:03Z</dcterms:modified>
</cp:coreProperties>
</file>