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6" r:id="rId24"/>
    <p:sldId id="277" r:id="rId25"/>
    <p:sldId id="278" r:id="rId26"/>
    <p:sldId id="279" r:id="rId27"/>
    <p:sldId id="280" r:id="rId28"/>
    <p:sldId id="281" r:id="rId29"/>
    <p:sldId id="287" r:id="rId30"/>
  </p:sldIdLst>
  <p:sldSz cx="9144000" cy="6858000" type="screen4x3"/>
  <p:notesSz cx="6858000" cy="9144000"/>
  <p:defaultTextStyle>
    <a:lvl1pPr>
      <a:defRPr sz="2400">
        <a:latin typeface="Verdana"/>
        <a:ea typeface="Verdana"/>
        <a:cs typeface="Verdana"/>
        <a:sym typeface="Verdana"/>
      </a:defRPr>
    </a:lvl1pPr>
    <a:lvl2pPr indent="457200">
      <a:defRPr sz="2400">
        <a:latin typeface="Verdana"/>
        <a:ea typeface="Verdana"/>
        <a:cs typeface="Verdana"/>
        <a:sym typeface="Verdana"/>
      </a:defRPr>
    </a:lvl2pPr>
    <a:lvl3pPr indent="914400">
      <a:defRPr sz="2400">
        <a:latin typeface="Verdana"/>
        <a:ea typeface="Verdana"/>
        <a:cs typeface="Verdana"/>
        <a:sym typeface="Verdana"/>
      </a:defRPr>
    </a:lvl3pPr>
    <a:lvl4pPr indent="1371600">
      <a:defRPr sz="2400">
        <a:latin typeface="Verdana"/>
        <a:ea typeface="Verdana"/>
        <a:cs typeface="Verdana"/>
        <a:sym typeface="Verdana"/>
      </a:defRPr>
    </a:lvl4pPr>
    <a:lvl5pPr indent="1828800">
      <a:defRPr sz="2400">
        <a:latin typeface="Verdana"/>
        <a:ea typeface="Verdana"/>
        <a:cs typeface="Verdana"/>
        <a:sym typeface="Verdana"/>
      </a:defRPr>
    </a:lvl5pPr>
    <a:lvl6pPr indent="2286000">
      <a:defRPr sz="2400">
        <a:latin typeface="Verdana"/>
        <a:ea typeface="Verdana"/>
        <a:cs typeface="Verdana"/>
        <a:sym typeface="Verdana"/>
      </a:defRPr>
    </a:lvl6pPr>
    <a:lvl7pPr indent="2743200">
      <a:defRPr sz="2400">
        <a:latin typeface="Verdana"/>
        <a:ea typeface="Verdana"/>
        <a:cs typeface="Verdana"/>
        <a:sym typeface="Verdana"/>
      </a:defRPr>
    </a:lvl7pPr>
    <a:lvl8pPr indent="3200400">
      <a:defRPr sz="2400">
        <a:latin typeface="Verdana"/>
        <a:ea typeface="Verdana"/>
        <a:cs typeface="Verdana"/>
        <a:sym typeface="Verdana"/>
      </a:defRPr>
    </a:lvl8pPr>
    <a:lvl9pPr indent="3657600">
      <a:defRPr sz="2400"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9525" cap="flat">
              <a:solidFill>
                <a:srgbClr val="A5DEC6"/>
              </a:solidFill>
              <a:prstDash val="solid"/>
              <a:bevel/>
            </a:ln>
          </a:left>
          <a:right>
            <a:ln w="9525" cap="flat">
              <a:solidFill>
                <a:srgbClr val="A5DEC6"/>
              </a:solidFill>
              <a:prstDash val="solid"/>
              <a:bevel/>
            </a:ln>
          </a:right>
          <a:top>
            <a:ln w="9525" cap="flat">
              <a:solidFill>
                <a:srgbClr val="A5DEC6"/>
              </a:solidFill>
              <a:prstDash val="solid"/>
              <a:bevel/>
            </a:ln>
          </a:top>
          <a:bottom>
            <a:ln w="9525" cap="flat">
              <a:solidFill>
                <a:srgbClr val="A5DEC6"/>
              </a:solidFill>
              <a:prstDash val="solid"/>
              <a:bevel/>
            </a:ln>
          </a:bottom>
          <a:insideH>
            <a:ln w="9525" cap="flat">
              <a:solidFill>
                <a:srgbClr val="A5DEC6"/>
              </a:solidFill>
              <a:prstDash val="solid"/>
              <a:bevel/>
            </a:ln>
          </a:insideH>
          <a:insideV>
            <a:ln w="9525" cap="flat">
              <a:solidFill>
                <a:srgbClr val="A5DEC6"/>
              </a:solidFill>
              <a:prstDash val="solid"/>
              <a:bevel/>
            </a:ln>
          </a:insideV>
        </a:tcBdr>
        <a:fill>
          <a:solidFill>
            <a:srgbClr val="AAE2CA">
              <a:alpha val="4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9525" cap="flat">
              <a:solidFill>
                <a:srgbClr val="A5DEC6"/>
              </a:solidFill>
              <a:prstDash val="solid"/>
              <a:bevel/>
            </a:ln>
          </a:left>
          <a:right>
            <a:ln w="25400" cap="flat">
              <a:solidFill>
                <a:srgbClr val="AAE2CA"/>
              </a:solidFill>
              <a:prstDash val="solid"/>
              <a:bevel/>
            </a:ln>
          </a:right>
          <a:top>
            <a:ln w="9525" cap="flat">
              <a:solidFill>
                <a:srgbClr val="A5DEC6"/>
              </a:solidFill>
              <a:prstDash val="solid"/>
              <a:bevel/>
            </a:ln>
          </a:top>
          <a:bottom>
            <a:ln w="9525" cap="flat">
              <a:solidFill>
                <a:srgbClr val="A5DEC6"/>
              </a:solidFill>
              <a:prstDash val="solid"/>
              <a:bevel/>
            </a:ln>
          </a:bottom>
          <a:insideH>
            <a:ln w="9525" cap="flat">
              <a:solidFill>
                <a:srgbClr val="A5DEC6"/>
              </a:solidFill>
              <a:prstDash val="solid"/>
              <a:bevel/>
            </a:ln>
          </a:insideH>
          <a:insideV>
            <a:ln w="9525" cap="flat">
              <a:solidFill>
                <a:srgbClr val="A5DEC6"/>
              </a:solidFill>
              <a:prstDash val="solid"/>
              <a:bevel/>
            </a:ln>
          </a:insideV>
        </a:tcBdr>
        <a:fill>
          <a:solidFill>
            <a:srgbClr val="AAE2CA">
              <a:alpha val="4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2CA"/>
              </a:solidFill>
              <a:prstDash val="solid"/>
              <a:bevel/>
            </a:ln>
          </a:top>
          <a:bottom>
            <a:ln w="25400" cap="flat">
              <a:solidFill>
                <a:srgbClr val="AAE2CA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A5DEC6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AE2C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B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52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Input/out of each block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What is Baye’s theorem. You should at least give a few word to explain it or an equation that helps the evaluators to understand. – Xueling Zhao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What is Baye’s theorem. You should at least give a few word to explain it or an equation that helps the evaluators to understand. – Xueling Zhao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4.png" descr=" SEAL3.jpg                                                      00006BACMac OS X                       B94893B7: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133600" y="2632075"/>
            <a:ext cx="4267200" cy="422592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0" y="1219200"/>
            <a:ext cx="9144001" cy="0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14" name="image1.jpg" descr="Untitled-1.jpg                                                 00000893 keithpaul                      BC07756D: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5.jpg" descr="A [blk-201].jpg                                                00000893 keithpaul                      BC07756D: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27013" y="357188"/>
            <a:ext cx="3049587" cy="404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6096000"/>
            <a:ext cx="9144000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52400" y="6172200"/>
            <a:ext cx="335886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Electrical and Computer Engineering</a:t>
            </a:r>
          </a:p>
        </p:txBody>
      </p:sp>
      <p:sp>
        <p:nvSpPr>
          <p:cNvPr id="18" name="Shape 18"/>
          <p:cNvSpPr/>
          <p:nvPr/>
        </p:nvSpPr>
        <p:spPr>
          <a:xfrm>
            <a:off x="0" y="6096000"/>
            <a:ext cx="9144001" cy="0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790700" y="3124200"/>
            <a:ext cx="5562600" cy="3467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ClrTx/>
              <a:buSzTx/>
              <a:buFontTx/>
              <a:buNone/>
              <a:defRPr sz="2800"/>
            </a:lvl1pPr>
          </a:lstStyle>
          <a:p>
            <a:pPr lvl="0">
              <a:defRPr sz="1800"/>
            </a:pPr>
            <a:r>
              <a:rPr sz="2800"/>
              <a:t>Click to edit Master subtitle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858000" cy="2209800"/>
          </a:xfrm>
          <a:prstGeom prst="rect">
            <a:avLst/>
          </a:prstGeom>
        </p:spPr>
        <p:txBody>
          <a:bodyPr/>
          <a:lstStyle>
            <a:lvl1pPr algn="ctr">
              <a:defRPr sz="4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881C1C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934200" y="0"/>
            <a:ext cx="2209800" cy="647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6477000" cy="6248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00500" cy="5486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8382000" y="6172200"/>
            <a:ext cx="609600" cy="4723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00500" cy="5486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  <a:p>
            <a:pPr lvl="1">
              <a:defRPr sz="1800"/>
            </a:pPr>
            <a:r>
              <a:rPr sz="2800"/>
              <a:t>Second level</a:t>
            </a:r>
          </a:p>
          <a:p>
            <a:pPr lvl="2">
              <a:defRPr sz="1800"/>
            </a:pPr>
            <a:r>
              <a:rPr sz="2800"/>
              <a:t>Third level</a:t>
            </a:r>
          </a:p>
          <a:p>
            <a:pPr lvl="3">
              <a:defRPr sz="1800"/>
            </a:pPr>
            <a:r>
              <a:rPr sz="2800"/>
              <a:t>Fourth level</a:t>
            </a:r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44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Click to edit Master text styles</a:t>
            </a:r>
          </a:p>
          <a:p>
            <a:pPr lvl="1">
              <a:defRPr sz="1800"/>
            </a:pPr>
            <a:r>
              <a:rPr sz="3200"/>
              <a:t>Second level</a:t>
            </a:r>
          </a:p>
          <a:p>
            <a:pPr lvl="2">
              <a:defRPr sz="1800"/>
            </a:pPr>
            <a:r>
              <a:rPr sz="3200"/>
              <a:t>Third level</a:t>
            </a:r>
          </a:p>
          <a:p>
            <a:pPr lvl="3">
              <a:defRPr sz="1800"/>
            </a:pPr>
            <a:r>
              <a:rPr sz="3200"/>
              <a:t>Fourth level</a:t>
            </a:r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1219200"/>
            <a:ext cx="9144001" cy="0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3" name="image1.jpg" descr="Untitled-1.jpg                                                 00000893 keithpaul                      BC07756D: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.jpg" descr="A [blk-201].jpg                                                00000893 keithpaul                      BC07756D:"/>
          <p:cNvPicPr/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152400" y="114300"/>
            <a:ext cx="2592389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/>
          <p:cNvPicPr/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0" y="6096000"/>
            <a:ext cx="9144000" cy="7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/>
        </p:nvSpPr>
        <p:spPr>
          <a:xfrm>
            <a:off x="8382000" y="6172200"/>
            <a:ext cx="6096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800"/>
              </a:spcBef>
              <a:defRPr sz="1400"/>
            </a:lvl1pPr>
          </a:lstStyle>
          <a:p>
            <a:pPr lvl="0">
              <a:defRPr sz="1800"/>
            </a:pPr>
            <a:r>
              <a:rPr sz="1400"/>
              <a:t>‹#›</a:t>
            </a:r>
          </a:p>
        </p:txBody>
      </p:sp>
      <p:sp>
        <p:nvSpPr>
          <p:cNvPr id="7" name="Shape 7"/>
          <p:cNvSpPr/>
          <p:nvPr/>
        </p:nvSpPr>
        <p:spPr>
          <a:xfrm>
            <a:off x="152400" y="6172200"/>
            <a:ext cx="335886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Electrical and Computer Engineering</a:t>
            </a:r>
          </a:p>
        </p:txBody>
      </p:sp>
      <p:sp>
        <p:nvSpPr>
          <p:cNvPr id="8" name="Shape 8"/>
          <p:cNvSpPr/>
          <p:nvPr/>
        </p:nvSpPr>
        <p:spPr>
          <a:xfrm>
            <a:off x="0" y="6096000"/>
            <a:ext cx="9144001" cy="0"/>
          </a:xfrm>
          <a:prstGeom prst="line">
            <a:avLst/>
          </a:prstGeom>
          <a:ln w="127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04800" y="381000"/>
            <a:ext cx="88392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450" tIns="44450" rIns="44450" bIns="44450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Click to edit Master title style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548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450" tIns="44450" rIns="44450" bIns="44450"/>
          <a:lstStyle/>
          <a:p>
            <a:pPr lvl="0">
              <a:defRPr sz="1800"/>
            </a:pPr>
            <a:r>
              <a:rPr sz="2000"/>
              <a:t>Click to edit Master text styles</a:t>
            </a:r>
          </a:p>
          <a:p>
            <a:pPr lvl="1">
              <a:defRPr sz="1800"/>
            </a:pPr>
            <a:r>
              <a:rPr sz="2000"/>
              <a:t>Second level</a:t>
            </a:r>
          </a:p>
          <a:p>
            <a:pPr lvl="2">
              <a:defRPr sz="1800"/>
            </a:pPr>
            <a:r>
              <a:rPr sz="2000"/>
              <a:t>Third level</a:t>
            </a:r>
          </a:p>
          <a:p>
            <a:pPr lvl="3">
              <a:defRPr sz="1800"/>
            </a:pPr>
            <a:r>
              <a:rPr sz="2000"/>
              <a:t>Fourth level</a:t>
            </a:r>
          </a:p>
          <a:p>
            <a:pPr lvl="4">
              <a:defRPr sz="1800"/>
            </a:pPr>
            <a:r>
              <a:rPr sz="20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1pPr>
      <a:lvl2pPr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2pPr>
      <a:lvl3pPr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3pPr>
      <a:lvl4pPr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4pPr>
      <a:lvl5pPr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5pPr>
      <a:lvl6pPr indent="457200"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6pPr>
      <a:lvl7pPr indent="914400"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7pPr>
      <a:lvl8pPr indent="1371600"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8pPr>
      <a:lvl9pPr indent="1828800">
        <a:defRPr sz="3000">
          <a:solidFill>
            <a:srgbClr val="881C1C"/>
          </a:solidFill>
          <a:latin typeface="Georgia"/>
          <a:ea typeface="Georgia"/>
          <a:cs typeface="Georgia"/>
          <a:sym typeface="Georgia"/>
        </a:defRPr>
      </a:lvl9pPr>
    </p:titleStyle>
    <p:bodyStyle>
      <a:lvl1pPr marL="285750" indent="-285750">
        <a:spcBef>
          <a:spcPts val="400"/>
        </a:spcBef>
        <a:buClr>
          <a:srgbClr val="840C22"/>
        </a:buClr>
        <a:buSzPct val="100000"/>
        <a:buFont typeface="Wingdings"/>
        <a:buChar char="▪"/>
        <a:defRPr sz="2000">
          <a:latin typeface="Verdana"/>
          <a:ea typeface="Verdana"/>
          <a:cs typeface="Verdana"/>
          <a:sym typeface="Verdana"/>
        </a:defRPr>
      </a:lvl1pPr>
      <a:lvl2pPr marL="742950" indent="-28575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2pPr>
      <a:lvl3pPr marL="1143000" indent="-22860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3pPr>
      <a:lvl4pPr marL="1625600" indent="-25400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4pPr>
      <a:lvl5pPr marL="2114550" indent="-28575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5pPr>
      <a:lvl6pPr marL="2571750" indent="-28575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6pPr>
      <a:lvl7pPr marL="3028950" indent="-28575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7pPr>
      <a:lvl8pPr marL="3486150" indent="-28575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8pPr>
      <a:lvl9pPr marL="3943350" indent="-285750">
        <a:spcBef>
          <a:spcPts val="400"/>
        </a:spcBef>
        <a:buClr>
          <a:srgbClr val="840C22"/>
        </a:buClr>
        <a:buSzPct val="100000"/>
        <a:buFont typeface="Wingdings"/>
        <a:buChar char="•"/>
        <a:defRPr sz="2000">
          <a:latin typeface="Verdana"/>
          <a:ea typeface="Verdana"/>
          <a:cs typeface="Verdana"/>
          <a:sym typeface="Verdan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Genev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800"/>
              <a:t>Team14: </a:t>
            </a:r>
          </a:p>
          <a:p>
            <a:pPr lvl="0">
              <a:defRPr sz="1800"/>
            </a:pPr>
            <a:r>
              <a:rPr sz="2800">
                <a:latin typeface="Georgia"/>
                <a:ea typeface="Georgia"/>
                <a:cs typeface="Georgia"/>
                <a:sym typeface="Georgia"/>
              </a:rPr>
              <a:t>BMW</a:t>
            </a:r>
            <a:br>
              <a:rPr sz="2800">
                <a:latin typeface="Georgia"/>
                <a:ea typeface="Georgia"/>
                <a:cs typeface="Georgia"/>
                <a:sym typeface="Georgia"/>
              </a:rPr>
            </a:br>
            <a:r>
              <a:rPr sz="2800" b="1">
                <a:latin typeface="Georgia"/>
                <a:ea typeface="Georgia"/>
                <a:cs typeface="Georgia"/>
                <a:sym typeface="Georgia"/>
              </a:rPr>
              <a:t>B</a:t>
            </a:r>
            <a:r>
              <a:rPr sz="2800">
                <a:latin typeface="Georgia"/>
                <a:ea typeface="Georgia"/>
                <a:cs typeface="Georgia"/>
                <a:sym typeface="Georgia"/>
              </a:rPr>
              <a:t>rainwave </a:t>
            </a:r>
            <a:r>
              <a:rPr sz="2800" b="1"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sz="2800">
                <a:latin typeface="Georgia"/>
                <a:ea typeface="Georgia"/>
                <a:cs typeface="Georgia"/>
                <a:sym typeface="Georgia"/>
              </a:rPr>
              <a:t>anipulated </a:t>
            </a:r>
            <a:r>
              <a:rPr sz="2800" b="1">
                <a:latin typeface="Georgia"/>
                <a:ea typeface="Georgia"/>
                <a:cs typeface="Georgia"/>
                <a:sym typeface="Georgia"/>
              </a:rPr>
              <a:t>W</a:t>
            </a:r>
            <a:r>
              <a:rPr sz="2800">
                <a:latin typeface="Georgia"/>
                <a:ea typeface="Georgia"/>
                <a:cs typeface="Georgia"/>
                <a:sym typeface="Georgia"/>
              </a:rPr>
              <a:t>agon</a:t>
            </a:r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881C1C"/>
                </a:solidFill>
              </a:rPr>
              <a:t>Comprehensive Design Review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927" y="1681741"/>
            <a:ext cx="5513855" cy="3762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FFT: Alpha and Beta Power Comparison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3326" y="1977726"/>
            <a:ext cx="118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Alpha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68310" y="1977726"/>
            <a:ext cx="129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Beta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247560" y="3171149"/>
            <a:ext cx="1701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Power Level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70" y="1250854"/>
            <a:ext cx="5874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Eye-Open </a:t>
            </a:r>
            <a:r>
              <a:rPr lang="en-US" sz="2200" dirty="0" err="1" smtClean="0"/>
              <a:t>vs</a:t>
            </a:r>
            <a:r>
              <a:rPr lang="en-US" sz="2200" dirty="0" smtClean="0"/>
              <a:t> Eye-Closed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738415" y="5385200"/>
            <a:ext cx="756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46563" y="5370201"/>
            <a:ext cx="94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Closed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28328" y="5367223"/>
            <a:ext cx="756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Open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36475" y="5352224"/>
            <a:ext cx="92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Closed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11905" y="4581711"/>
            <a:ext cx="24320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Fig3. Alpha power increases obviously, while Beta power stays in similar level</a:t>
            </a:r>
            <a:endParaRPr lang="en-US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3371" y="5693788"/>
            <a:ext cx="248991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Fig3.</a:t>
            </a:r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3250245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1C1C"/>
                </a:solidFill>
              </a:rPr>
              <a:t>Naïve Bayes Classifier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lnSpc>
                <a:spcPct val="120000"/>
              </a:lnSpc>
              <a:defRPr sz="1800"/>
            </a:pPr>
            <a:r>
              <a:rPr sz="2400" dirty="0"/>
              <a:t>Probabilistic classifier based on applying </a:t>
            </a:r>
            <a:r>
              <a:rPr sz="2400" dirty="0" err="1"/>
              <a:t>Bayes</a:t>
            </a:r>
            <a:r>
              <a:rPr sz="2400" dirty="0"/>
              <a:t>’ theorem.</a:t>
            </a:r>
          </a:p>
          <a:p>
            <a:pPr marL="0" lvl="0" indent="0">
              <a:lnSpc>
                <a:spcPct val="120000"/>
              </a:lnSpc>
              <a:buSzTx/>
              <a:buNone/>
              <a:defRPr sz="1800"/>
            </a:pPr>
            <a:r>
              <a:rPr sz="2400" dirty="0"/>
              <a:t>  </a:t>
            </a:r>
            <a:r>
              <a:rPr sz="2000" dirty="0"/>
              <a:t> </a:t>
            </a:r>
            <a:r>
              <a:rPr sz="2000" dirty="0" err="1"/>
              <a:t>Bayes</a:t>
            </a:r>
            <a:r>
              <a:rPr sz="2000" dirty="0"/>
              <a:t> Theorem:</a:t>
            </a:r>
          </a:p>
          <a:p>
            <a:pPr marL="0" lvl="0" indent="0">
              <a:lnSpc>
                <a:spcPct val="120000"/>
              </a:lnSpc>
              <a:buSzTx/>
              <a:buNone/>
              <a:defRPr sz="1800"/>
            </a:pPr>
            <a:endParaRPr sz="2000" dirty="0"/>
          </a:p>
          <a:p>
            <a:pPr marL="457200" lvl="0" indent="-457200">
              <a:lnSpc>
                <a:spcPct val="120000"/>
              </a:lnSpc>
              <a:defRPr sz="1800"/>
            </a:pPr>
            <a:r>
              <a:rPr sz="2400" dirty="0"/>
              <a:t>Why Naive </a:t>
            </a:r>
            <a:r>
              <a:rPr sz="2400" dirty="0" err="1" smtClean="0"/>
              <a:t>Ba</a:t>
            </a:r>
            <a:r>
              <a:rPr lang="en-US" sz="2400" dirty="0" err="1" smtClean="0"/>
              <a:t>y</a:t>
            </a:r>
            <a:r>
              <a:rPr sz="2400" dirty="0" err="1" smtClean="0"/>
              <a:t>es</a:t>
            </a:r>
            <a:r>
              <a:rPr sz="2400" dirty="0" smtClean="0"/>
              <a:t> </a:t>
            </a:r>
            <a:r>
              <a:rPr sz="2400" dirty="0"/>
              <a:t>Classifier :</a:t>
            </a:r>
          </a:p>
          <a:p>
            <a:pPr marL="774700" lvl="1" indent="-317500">
              <a:lnSpc>
                <a:spcPct val="120000"/>
              </a:lnSpc>
              <a:buFont typeface="Times"/>
              <a:defRPr sz="1800"/>
            </a:pPr>
            <a:r>
              <a:rPr sz="2000" dirty="0"/>
              <a:t>Provide strong machine learning ability to adapt </a:t>
            </a:r>
            <a:r>
              <a:rPr sz="2000" dirty="0" smtClean="0"/>
              <a:t>patte</a:t>
            </a:r>
            <a:r>
              <a:rPr lang="en-US" sz="2000" dirty="0" smtClean="0"/>
              <a:t>r</a:t>
            </a:r>
            <a:r>
              <a:rPr sz="2000" dirty="0" smtClean="0"/>
              <a:t>ns</a:t>
            </a:r>
            <a:endParaRPr sz="2000" dirty="0"/>
          </a:p>
          <a:p>
            <a:pPr marL="774700" lvl="1" indent="-317500">
              <a:lnSpc>
                <a:spcPct val="120000"/>
              </a:lnSpc>
              <a:buFont typeface="Times"/>
              <a:defRPr sz="1800"/>
            </a:pPr>
            <a:r>
              <a:rPr sz="2000" dirty="0"/>
              <a:t>Run faster that other classifier, Need O(1) run time.</a:t>
            </a:r>
          </a:p>
          <a:p>
            <a:pPr marL="774700" lvl="1" indent="-317500">
              <a:lnSpc>
                <a:spcPct val="120000"/>
              </a:lnSpc>
              <a:buFont typeface="Times"/>
              <a:defRPr sz="1800"/>
            </a:pPr>
            <a:r>
              <a:rPr sz="2000" dirty="0"/>
              <a:t>High accuracy for classification with small size of </a:t>
            </a:r>
            <a:r>
              <a:rPr sz="2000" dirty="0" smtClean="0"/>
              <a:t>tra</a:t>
            </a:r>
            <a:r>
              <a:rPr lang="en-US" sz="2000" dirty="0" smtClean="0"/>
              <a:t>i</a:t>
            </a:r>
            <a:r>
              <a:rPr sz="2000" dirty="0" smtClean="0"/>
              <a:t>ning </a:t>
            </a:r>
            <a:r>
              <a:rPr sz="2000" dirty="0"/>
              <a:t>set.</a:t>
            </a:r>
          </a:p>
        </p:txBody>
      </p:sp>
      <p:pic>
        <p:nvPicPr>
          <p:cNvPr id="191" name="image19.png" descr="d92e290c66d423e4798a22a3690cbd31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70076" y="2341983"/>
            <a:ext cx="3641274" cy="809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Naïve Bayes Classifier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266700" y="1295400"/>
            <a:ext cx="8610601" cy="4419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09600" indent="-609600">
              <a:lnSpc>
                <a:spcPct val="120000"/>
              </a:lnSpc>
              <a:defRPr sz="2400"/>
            </a:lvl1pPr>
          </a:lstStyle>
          <a:p>
            <a:pPr lvl="0">
              <a:defRPr sz="1800"/>
            </a:pPr>
            <a:r>
              <a:rPr sz="2400" dirty="0"/>
              <a:t>How to Use ?</a:t>
            </a:r>
          </a:p>
        </p:txBody>
      </p:sp>
      <p:sp>
        <p:nvSpPr>
          <p:cNvPr id="195" name="Shape 195"/>
          <p:cNvSpPr/>
          <p:nvPr/>
        </p:nvSpPr>
        <p:spPr>
          <a:xfrm>
            <a:off x="1714547" y="1999249"/>
            <a:ext cx="5181510" cy="3014470"/>
          </a:xfrm>
          <a:prstGeom prst="rect">
            <a:avLst/>
          </a:prstGeom>
          <a:solidFill>
            <a:srgbClr val="FFFFFF"/>
          </a:solidFill>
          <a:ln w="25400">
            <a:solidFill>
              <a:srgbClr val="00CC99"/>
            </a:solidFill>
          </a:ln>
        </p:spPr>
        <p:txBody>
          <a:bodyPr lIns="45719" rIns="45719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 dirty="0"/>
          </a:p>
        </p:txBody>
      </p:sp>
      <p:grpSp>
        <p:nvGrpSpPr>
          <p:cNvPr id="198" name="Group 198"/>
          <p:cNvGrpSpPr/>
          <p:nvPr/>
        </p:nvGrpSpPr>
        <p:grpSpPr>
          <a:xfrm>
            <a:off x="220174" y="2993876"/>
            <a:ext cx="1284777" cy="1285192"/>
            <a:chOff x="0" y="0"/>
            <a:chExt cx="1284775" cy="1285190"/>
          </a:xfrm>
        </p:grpSpPr>
        <p:sp>
          <p:nvSpPr>
            <p:cNvPr id="196" name="Shape 196"/>
            <p:cNvSpPr/>
            <p:nvPr/>
          </p:nvSpPr>
          <p:spPr>
            <a:xfrm>
              <a:off x="0" y="0"/>
              <a:ext cx="1284776" cy="11063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0" y="0"/>
              <a:ext cx="1187741" cy="1285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 dirty="0"/>
                <a:t>Real Time Data</a:t>
              </a:r>
            </a:p>
          </p:txBody>
        </p:sp>
      </p:grpSp>
      <p:sp>
        <p:nvSpPr>
          <p:cNvPr id="199" name="Shape 199"/>
          <p:cNvSpPr/>
          <p:nvPr/>
        </p:nvSpPr>
        <p:spPr>
          <a:xfrm>
            <a:off x="1504949" y="4100191"/>
            <a:ext cx="817427" cy="212888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02" name="Group 202"/>
          <p:cNvGrpSpPr/>
          <p:nvPr/>
        </p:nvGrpSpPr>
        <p:grpSpPr>
          <a:xfrm>
            <a:off x="2152936" y="3345060"/>
            <a:ext cx="3447305" cy="508006"/>
            <a:chOff x="-1" y="0"/>
            <a:chExt cx="3447304" cy="508005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3085721" cy="50800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-1" y="0"/>
              <a:ext cx="3447304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 dirty="0"/>
                <a:t>AnalysisTrainingSet()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2322374" y="4313078"/>
            <a:ext cx="1467328" cy="594931"/>
            <a:chOff x="0" y="0"/>
            <a:chExt cx="1467327" cy="594930"/>
          </a:xfrm>
        </p:grpSpPr>
        <p:sp>
          <p:nvSpPr>
            <p:cNvPr id="203" name="Shape 203"/>
            <p:cNvSpPr/>
            <p:nvPr/>
          </p:nvSpPr>
          <p:spPr>
            <a:xfrm>
              <a:off x="-1" y="-1"/>
              <a:ext cx="1467329" cy="59493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-1" y="0"/>
              <a:ext cx="1467329" cy="472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classify()</a:t>
              </a:r>
            </a:p>
          </p:txBody>
        </p:sp>
      </p:grpSp>
      <p:grpSp>
        <p:nvGrpSpPr>
          <p:cNvPr id="208" name="Group 208"/>
          <p:cNvGrpSpPr/>
          <p:nvPr/>
        </p:nvGrpSpPr>
        <p:grpSpPr>
          <a:xfrm>
            <a:off x="2095500" y="2152951"/>
            <a:ext cx="3322345" cy="638270"/>
            <a:chOff x="0" y="-1"/>
            <a:chExt cx="3322344" cy="638268"/>
          </a:xfrm>
        </p:grpSpPr>
        <p:sp>
          <p:nvSpPr>
            <p:cNvPr id="206" name="Shape 206"/>
            <p:cNvSpPr/>
            <p:nvPr/>
          </p:nvSpPr>
          <p:spPr>
            <a:xfrm>
              <a:off x="-1" y="-2"/>
              <a:ext cx="3322345" cy="63827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-1" y="-2"/>
              <a:ext cx="3322345" cy="472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FindReference Point()</a:t>
              </a:r>
            </a:p>
          </p:txBody>
        </p:sp>
      </p:grpSp>
      <p:sp>
        <p:nvSpPr>
          <p:cNvPr id="209" name="Shape 209"/>
          <p:cNvSpPr/>
          <p:nvPr/>
        </p:nvSpPr>
        <p:spPr>
          <a:xfrm>
            <a:off x="3789702" y="2811659"/>
            <a:ext cx="3" cy="533403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12" name="Group 212"/>
          <p:cNvGrpSpPr/>
          <p:nvPr/>
        </p:nvGrpSpPr>
        <p:grpSpPr>
          <a:xfrm>
            <a:off x="7333877" y="3257548"/>
            <a:ext cx="1666109" cy="738662"/>
            <a:chOff x="-209923" y="0"/>
            <a:chExt cx="1666108" cy="738661"/>
          </a:xfrm>
        </p:grpSpPr>
        <p:sp>
          <p:nvSpPr>
            <p:cNvPr id="210" name="Shape 210"/>
            <p:cNvSpPr/>
            <p:nvPr/>
          </p:nvSpPr>
          <p:spPr>
            <a:xfrm>
              <a:off x="0" y="1"/>
              <a:ext cx="1456185" cy="67864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-209923" y="0"/>
              <a:ext cx="1666108" cy="738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2400" dirty="0">
                  <a:latin typeface="Geneva"/>
                  <a:ea typeface="Geneva"/>
                  <a:cs typeface="Geneva"/>
                  <a:sym typeface="Geneva"/>
                </a:rPr>
                <a:t>Database</a:t>
              </a:r>
              <a:endParaRPr dirty="0">
                <a:latin typeface="Geneva"/>
                <a:ea typeface="Geneva"/>
                <a:cs typeface="Geneva"/>
                <a:sym typeface="Geneva"/>
              </a:endParaRPr>
            </a:p>
            <a:p>
              <a:pPr lvl="0">
                <a:defRPr sz="1800"/>
              </a:pPr>
              <a:r>
                <a:rPr dirty="0">
                  <a:latin typeface="Geneva"/>
                  <a:ea typeface="Geneva"/>
                  <a:cs typeface="Geneva"/>
                  <a:sym typeface="Geneva"/>
                </a:rPr>
                <a:t>(Training)</a:t>
              </a:r>
            </a:p>
          </p:txBody>
        </p:sp>
      </p:grpSp>
      <p:sp>
        <p:nvSpPr>
          <p:cNvPr id="213" name="Shape 213"/>
          <p:cNvSpPr/>
          <p:nvPr/>
        </p:nvSpPr>
        <p:spPr>
          <a:xfrm flipH="1" flipV="1">
            <a:off x="5427479" y="2528540"/>
            <a:ext cx="2116322" cy="729009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3789702" y="4918774"/>
            <a:ext cx="911972" cy="656006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17" name="Group 217"/>
          <p:cNvGrpSpPr/>
          <p:nvPr/>
        </p:nvGrpSpPr>
        <p:grpSpPr>
          <a:xfrm>
            <a:off x="4730394" y="5355232"/>
            <a:ext cx="1456188" cy="472391"/>
            <a:chOff x="0" y="0"/>
            <a:chExt cx="1456186" cy="472390"/>
          </a:xfrm>
        </p:grpSpPr>
        <p:sp>
          <p:nvSpPr>
            <p:cNvPr id="215" name="Shape 215"/>
            <p:cNvSpPr/>
            <p:nvPr/>
          </p:nvSpPr>
          <p:spPr>
            <a:xfrm>
              <a:off x="0" y="0"/>
              <a:ext cx="1456187" cy="43180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0" y="0"/>
              <a:ext cx="1456187" cy="472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output</a:t>
              </a:r>
            </a:p>
          </p:txBody>
        </p:sp>
      </p:grpSp>
      <p:sp>
        <p:nvSpPr>
          <p:cNvPr id="218" name="Shape 218"/>
          <p:cNvSpPr/>
          <p:nvPr/>
        </p:nvSpPr>
        <p:spPr>
          <a:xfrm>
            <a:off x="6761113" y="2537636"/>
            <a:ext cx="238288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/>
            <a:r>
              <a:rPr dirty="0"/>
              <a:t>(Alpha,Beta,Trigger)</a:t>
            </a:r>
          </a:p>
        </p:txBody>
      </p:sp>
      <p:sp>
        <p:nvSpPr>
          <p:cNvPr id="219" name="Shape 219"/>
          <p:cNvSpPr/>
          <p:nvPr/>
        </p:nvSpPr>
        <p:spPr>
          <a:xfrm>
            <a:off x="3287762" y="1606299"/>
            <a:ext cx="2465241" cy="707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>
                <a:latin typeface="Geneva"/>
                <a:ea typeface="Geneva"/>
                <a:cs typeface="Geneva"/>
                <a:sym typeface="Geneva"/>
              </a:rPr>
              <a:t>average of closed-eye alpha, beta</a:t>
            </a:r>
          </a:p>
        </p:txBody>
      </p:sp>
      <p:sp>
        <p:nvSpPr>
          <p:cNvPr id="220" name="Shape 220"/>
          <p:cNvSpPr/>
          <p:nvPr/>
        </p:nvSpPr>
        <p:spPr>
          <a:xfrm>
            <a:off x="3393718" y="3853064"/>
            <a:ext cx="2206524" cy="38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/>
            <a:r>
              <a:t>Update probability </a:t>
            </a:r>
          </a:p>
        </p:txBody>
      </p:sp>
      <p:sp>
        <p:nvSpPr>
          <p:cNvPr id="221" name="Shape 221"/>
          <p:cNvSpPr/>
          <p:nvPr/>
        </p:nvSpPr>
        <p:spPr>
          <a:xfrm>
            <a:off x="6215303" y="5355232"/>
            <a:ext cx="1403410" cy="389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/>
            <a:r>
              <a:t>(true/false)</a:t>
            </a:r>
          </a:p>
        </p:txBody>
      </p:sp>
      <p:sp>
        <p:nvSpPr>
          <p:cNvPr id="222" name="Shape 222"/>
          <p:cNvSpPr/>
          <p:nvPr/>
        </p:nvSpPr>
        <p:spPr>
          <a:xfrm>
            <a:off x="389925" y="4313079"/>
            <a:ext cx="1324622" cy="707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dirty="0">
                <a:latin typeface="Geneva"/>
                <a:ea typeface="Geneva"/>
                <a:cs typeface="Geneva"/>
                <a:sym typeface="Geneva"/>
              </a:rPr>
              <a:t>(alpha, beta)</a:t>
            </a:r>
          </a:p>
        </p:txBody>
      </p:sp>
      <p:sp>
        <p:nvSpPr>
          <p:cNvPr id="223" name="Shape 223"/>
          <p:cNvSpPr/>
          <p:nvPr/>
        </p:nvSpPr>
        <p:spPr>
          <a:xfrm>
            <a:off x="2153728" y="5143196"/>
            <a:ext cx="2447291" cy="707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>
                <a:latin typeface="Geneva"/>
                <a:ea typeface="Geneva"/>
                <a:cs typeface="Geneva"/>
                <a:sym typeface="Geneva"/>
              </a:rPr>
              <a:t>compare probability </a:t>
            </a:r>
          </a:p>
          <a:p>
            <a:pPr lvl="0">
              <a:defRPr sz="1800"/>
            </a:pPr>
            <a:r>
              <a:rPr>
                <a:latin typeface="Geneva"/>
                <a:ea typeface="Geneva"/>
                <a:cs typeface="Geneva"/>
                <a:sym typeface="Geneva"/>
              </a:rPr>
              <a:t>of trigger on and off</a:t>
            </a:r>
          </a:p>
        </p:txBody>
      </p:sp>
      <p:sp>
        <p:nvSpPr>
          <p:cNvPr id="224" name="Shape 224"/>
          <p:cNvSpPr/>
          <p:nvPr/>
        </p:nvSpPr>
        <p:spPr>
          <a:xfrm>
            <a:off x="3287760" y="3853064"/>
            <a:ext cx="3" cy="460015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Remote Robotic Car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4294967295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defRPr sz="1800"/>
            </a:pPr>
            <a:r>
              <a:rPr sz="2400"/>
              <a:t>HC-5 Bluetooth Module </a:t>
            </a:r>
          </a:p>
          <a:p>
            <a:pPr marL="0" lvl="0" indent="0">
              <a:buSzTx/>
              <a:buNone/>
              <a:defRPr sz="1800"/>
            </a:pPr>
            <a:r>
              <a:rPr sz="2400"/>
              <a:t>   </a:t>
            </a:r>
          </a:p>
          <a:p>
            <a:pPr marL="342900" lvl="0" indent="-342900">
              <a:defRPr sz="1800"/>
            </a:pPr>
            <a:endParaRPr sz="2400"/>
          </a:p>
          <a:p>
            <a:pPr marL="342900" lvl="0" indent="-342900">
              <a:defRPr sz="1800"/>
            </a:pPr>
            <a:endParaRPr sz="2400"/>
          </a:p>
          <a:p>
            <a:pPr marL="342900" lvl="0" indent="-342900">
              <a:defRPr sz="1800"/>
            </a:pPr>
            <a:endParaRPr sz="2400"/>
          </a:p>
          <a:p>
            <a:pPr marL="457200" lvl="0" indent="-457200">
              <a:defRPr sz="1800"/>
            </a:pPr>
            <a:r>
              <a:rPr sz="2400"/>
              <a:t>Arduino Uno</a:t>
            </a:r>
          </a:p>
        </p:txBody>
      </p:sp>
      <p:pic>
        <p:nvPicPr>
          <p:cNvPr id="230" name="image20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01451" y="1377949"/>
            <a:ext cx="2337591" cy="1903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21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39485" y="3632610"/>
            <a:ext cx="2661524" cy="2112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2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21908" y="1990725"/>
            <a:ext cx="2249810" cy="2230499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Remote Robotic Car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4294967295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defRPr sz="1800"/>
            </a:pPr>
            <a:r>
              <a:rPr sz="2400"/>
              <a:t>L298N Motor Driver Board</a:t>
            </a:r>
          </a:p>
          <a:p>
            <a:pPr marL="342900" lvl="0" indent="-342900">
              <a:defRPr sz="1800"/>
            </a:pPr>
            <a:endParaRPr sz="2400"/>
          </a:p>
          <a:p>
            <a:pPr marL="342900" lvl="0" indent="-342900">
              <a:defRPr sz="1800"/>
            </a:pPr>
            <a:endParaRPr sz="2400"/>
          </a:p>
          <a:p>
            <a:pPr marL="342900" lvl="0" indent="-342900">
              <a:defRPr sz="1800"/>
            </a:pPr>
            <a:endParaRPr sz="2400"/>
          </a:p>
          <a:p>
            <a:pPr marL="457200" lvl="0" indent="-457200">
              <a:defRPr sz="1800"/>
            </a:pPr>
            <a:r>
              <a:rPr sz="2400"/>
              <a:t>Power Supply </a:t>
            </a:r>
          </a:p>
          <a:p>
            <a:pPr marL="0" lvl="0" indent="0">
              <a:buSzTx/>
              <a:buNone/>
              <a:defRPr sz="1800"/>
            </a:pPr>
            <a:r>
              <a:rPr sz="2400"/>
              <a:t>   </a:t>
            </a:r>
            <a:r>
              <a:t>Powered by 6 AA batteries which have </a:t>
            </a:r>
          </a:p>
          <a:p>
            <a:pPr marL="0" lvl="0" indent="0">
              <a:buSzTx/>
              <a:buNone/>
              <a:defRPr sz="1800"/>
            </a:pPr>
            <a:r>
              <a:t>     total voltage of 9v.</a:t>
            </a:r>
          </a:p>
        </p:txBody>
      </p:sp>
      <p:sp>
        <p:nvSpPr>
          <p:cNvPr id="236" name="Shape 236"/>
          <p:cNvSpPr/>
          <p:nvPr/>
        </p:nvSpPr>
        <p:spPr>
          <a:xfrm>
            <a:off x="6005908" y="2012313"/>
            <a:ext cx="584202" cy="254002"/>
          </a:xfrm>
          <a:prstGeom prst="rect">
            <a:avLst/>
          </a:prstGeom>
          <a:solidFill>
            <a:srgbClr val="FFFFFF">
              <a:alpha val="47306"/>
            </a:srgbClr>
          </a:solidFill>
          <a:ln w="50800">
            <a:solidFill>
              <a:srgbClr val="00CC99">
                <a:alpha val="47306"/>
              </a:srgbClr>
            </a:solidFill>
            <a:miter lim="400000"/>
          </a:ln>
          <a:effectLst>
            <a:reflection stA="0" endPos="40000" dir="5400000" sy="-100000" algn="bl" rotWithShape="0"/>
          </a:effectLst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3534438" y="2285999"/>
            <a:ext cx="1094146" cy="4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1200">
                <a:latin typeface="Geneva"/>
                <a:ea typeface="Geneva"/>
                <a:cs typeface="Geneva"/>
                <a:sym typeface="Geneva"/>
              </a:rPr>
              <a:t>Digital Input</a:t>
            </a:r>
            <a:endParaRPr>
              <a:latin typeface="Geneva"/>
              <a:ea typeface="Geneva"/>
              <a:cs typeface="Geneva"/>
              <a:sym typeface="Geneva"/>
            </a:endParaRPr>
          </a:p>
          <a:p>
            <a:pPr lvl="0">
              <a:defRPr sz="1800"/>
            </a:pPr>
            <a:r>
              <a:rPr sz="1200">
                <a:latin typeface="Geneva"/>
                <a:ea typeface="Geneva"/>
                <a:cs typeface="Geneva"/>
                <a:sym typeface="Geneva"/>
              </a:rPr>
              <a:t>From Arduino</a:t>
            </a:r>
          </a:p>
        </p:txBody>
      </p:sp>
      <p:sp>
        <p:nvSpPr>
          <p:cNvPr id="238" name="Shape 238"/>
          <p:cNvSpPr/>
          <p:nvPr/>
        </p:nvSpPr>
        <p:spPr>
          <a:xfrm>
            <a:off x="6729809" y="2012314"/>
            <a:ext cx="823666" cy="406401"/>
          </a:xfrm>
          <a:prstGeom prst="rect">
            <a:avLst/>
          </a:prstGeom>
          <a:solidFill>
            <a:srgbClr val="FFFFFF">
              <a:alpha val="47306"/>
            </a:srgbClr>
          </a:solidFill>
          <a:ln w="50800">
            <a:solidFill>
              <a:srgbClr val="00CC99">
                <a:alpha val="47306"/>
              </a:srgbClr>
            </a:solidFill>
            <a:miter lim="400000"/>
          </a:ln>
          <a:effectLst>
            <a:reflection stA="0" endPos="40000" dir="5400000" sy="-100000" algn="bl" rotWithShape="0"/>
          </a:effectLst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8017539" y="1298574"/>
            <a:ext cx="974489" cy="19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Power</a:t>
            </a:r>
          </a:p>
        </p:txBody>
      </p:sp>
      <p:sp>
        <p:nvSpPr>
          <p:cNvPr id="240" name="Shape 240"/>
          <p:cNvSpPr/>
          <p:nvPr/>
        </p:nvSpPr>
        <p:spPr>
          <a:xfrm flipV="1">
            <a:off x="4739721" y="2291388"/>
            <a:ext cx="1241840" cy="300134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 flipH="1">
            <a:off x="7564135" y="1594393"/>
            <a:ext cx="448222" cy="448222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5650308" y="2494913"/>
            <a:ext cx="391172" cy="482603"/>
          </a:xfrm>
          <a:prstGeom prst="rect">
            <a:avLst/>
          </a:prstGeom>
          <a:solidFill>
            <a:srgbClr val="FFFFFF">
              <a:alpha val="47306"/>
            </a:srgbClr>
          </a:solidFill>
          <a:ln w="50800">
            <a:solidFill>
              <a:srgbClr val="00CC99">
                <a:alpha val="47306"/>
              </a:srgbClr>
            </a:solidFill>
            <a:miter lim="400000"/>
          </a:ln>
          <a:effectLst>
            <a:reflection stA="0" endPos="40000" dir="5400000" sy="-100000" algn="bl" rotWithShape="0"/>
          </a:effectLst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7428309" y="2510428"/>
            <a:ext cx="391172" cy="482602"/>
          </a:xfrm>
          <a:prstGeom prst="rect">
            <a:avLst/>
          </a:prstGeom>
          <a:solidFill>
            <a:srgbClr val="FFFFFF">
              <a:alpha val="47306"/>
            </a:srgbClr>
          </a:solidFill>
          <a:ln w="50800">
            <a:solidFill>
              <a:srgbClr val="00CC99">
                <a:alpha val="47306"/>
              </a:srgbClr>
            </a:solidFill>
            <a:miter lim="400000"/>
          </a:ln>
          <a:effectLst>
            <a:reflection stA="0" endPos="40000" dir="5400000" sy="-100000" algn="bl" rotWithShape="0"/>
          </a:effectLst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 flipH="1" flipV="1">
            <a:off x="5879958" y="3053079"/>
            <a:ext cx="609647" cy="1731531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 flipV="1">
            <a:off x="7003197" y="3059343"/>
            <a:ext cx="576409" cy="1719368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6071341" y="4838991"/>
            <a:ext cx="1238375" cy="19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Output to motor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Remote Robotic Car</a:t>
            </a:r>
          </a:p>
        </p:txBody>
      </p:sp>
      <p:grpSp>
        <p:nvGrpSpPr>
          <p:cNvPr id="251" name="Group 251"/>
          <p:cNvGrpSpPr/>
          <p:nvPr/>
        </p:nvGrpSpPr>
        <p:grpSpPr>
          <a:xfrm>
            <a:off x="775493" y="1993899"/>
            <a:ext cx="2112679" cy="1248075"/>
            <a:chOff x="0" y="0"/>
            <a:chExt cx="2112678" cy="1248073"/>
          </a:xfrm>
        </p:grpSpPr>
        <p:sp>
          <p:nvSpPr>
            <p:cNvPr id="249" name="Shape 249"/>
            <p:cNvSpPr/>
            <p:nvPr/>
          </p:nvSpPr>
          <p:spPr>
            <a:xfrm>
              <a:off x="-1" y="-1"/>
              <a:ext cx="2112680" cy="124807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1" y="27161"/>
              <a:ext cx="2112680" cy="1193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r>
                <a:rPr sz="2400">
                  <a:latin typeface="Geneva"/>
                  <a:ea typeface="Geneva"/>
                  <a:cs typeface="Geneva"/>
                  <a:sym typeface="Geneva"/>
                </a:rPr>
                <a:t>HC-5</a:t>
              </a:r>
              <a:endParaRPr>
                <a:latin typeface="Geneva"/>
                <a:ea typeface="Geneva"/>
                <a:cs typeface="Geneva"/>
                <a:sym typeface="Geneva"/>
              </a:endParaRPr>
            </a:p>
            <a:p>
              <a:pPr lvl="0" algn="ctr">
                <a:defRPr sz="1800"/>
              </a:pPr>
              <a:r>
                <a:rPr sz="2400">
                  <a:latin typeface="Geneva"/>
                  <a:ea typeface="Geneva"/>
                  <a:cs typeface="Geneva"/>
                  <a:sym typeface="Geneva"/>
                </a:rPr>
                <a:t>bluetooth module</a:t>
              </a:r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4010247" y="1993899"/>
            <a:ext cx="1428305" cy="1248075"/>
            <a:chOff x="0" y="0"/>
            <a:chExt cx="1428304" cy="1248074"/>
          </a:xfrm>
        </p:grpSpPr>
        <p:sp>
          <p:nvSpPr>
            <p:cNvPr id="252" name="Shape 252"/>
            <p:cNvSpPr/>
            <p:nvPr/>
          </p:nvSpPr>
          <p:spPr>
            <a:xfrm>
              <a:off x="-1" y="-1"/>
              <a:ext cx="1428306" cy="12480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-1" y="433561"/>
              <a:ext cx="1428306" cy="3809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Arduino</a:t>
              </a:r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6560628" y="1993898"/>
            <a:ext cx="2112680" cy="1193803"/>
            <a:chOff x="0" y="0"/>
            <a:chExt cx="2112678" cy="1193801"/>
          </a:xfrm>
        </p:grpSpPr>
        <p:sp>
          <p:nvSpPr>
            <p:cNvPr id="255" name="Shape 255"/>
            <p:cNvSpPr/>
            <p:nvPr/>
          </p:nvSpPr>
          <p:spPr>
            <a:xfrm>
              <a:off x="-1" y="-1"/>
              <a:ext cx="2112680" cy="119380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spcBef>
                  <a:spcPts val="500"/>
                </a:spcBef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-1" y="203225"/>
              <a:ext cx="2112680" cy="787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spcBef>
                  <a:spcPts val="500"/>
                </a:spcBef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L298N Motor Driver Board</a:t>
              </a:r>
            </a:p>
          </p:txBody>
        </p:sp>
      </p:grpSp>
      <p:grpSp>
        <p:nvGrpSpPr>
          <p:cNvPr id="260" name="Group 260"/>
          <p:cNvGrpSpPr/>
          <p:nvPr/>
        </p:nvGrpSpPr>
        <p:grpSpPr>
          <a:xfrm>
            <a:off x="6902815" y="4051299"/>
            <a:ext cx="1428306" cy="1248075"/>
            <a:chOff x="0" y="0"/>
            <a:chExt cx="1428305" cy="1248073"/>
          </a:xfrm>
        </p:grpSpPr>
        <p:sp>
          <p:nvSpPr>
            <p:cNvPr id="258" name="Shape 258"/>
            <p:cNvSpPr/>
            <p:nvPr/>
          </p:nvSpPr>
          <p:spPr>
            <a:xfrm>
              <a:off x="-1" y="-1"/>
              <a:ext cx="1428307" cy="124807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-1" y="433561"/>
              <a:ext cx="1428307" cy="380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2 Motors</a:t>
              </a:r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3909317" y="4105571"/>
            <a:ext cx="1630167" cy="1248075"/>
            <a:chOff x="0" y="0"/>
            <a:chExt cx="1630166" cy="1248074"/>
          </a:xfrm>
        </p:grpSpPr>
        <p:sp>
          <p:nvSpPr>
            <p:cNvPr id="261" name="Shape 261"/>
            <p:cNvSpPr/>
            <p:nvPr/>
          </p:nvSpPr>
          <p:spPr>
            <a:xfrm>
              <a:off x="-1" y="-1"/>
              <a:ext cx="1630168" cy="124807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8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-1" y="27161"/>
              <a:ext cx="1630168" cy="11937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2400"/>
                <a:t>6 AA Batteries power</a:t>
              </a:r>
            </a:p>
          </p:txBody>
        </p:sp>
      </p:grpSp>
      <p:sp>
        <p:nvSpPr>
          <p:cNvPr id="264" name="Shape 264"/>
          <p:cNvSpPr/>
          <p:nvPr/>
        </p:nvSpPr>
        <p:spPr>
          <a:xfrm>
            <a:off x="3073399" y="2617935"/>
            <a:ext cx="751622" cy="2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5623779" y="2590800"/>
            <a:ext cx="751622" cy="0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616966" y="3428998"/>
            <a:ext cx="2" cy="463553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5845338" y="4724398"/>
            <a:ext cx="751621" cy="2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8" name="Shape 268"/>
          <p:cNvSpPr/>
          <p:nvPr/>
        </p:nvSpPr>
        <p:spPr>
          <a:xfrm flipV="1">
            <a:off x="4775891" y="3384082"/>
            <a:ext cx="2" cy="547838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 flipH="1" flipV="1">
            <a:off x="2923151" y="3310135"/>
            <a:ext cx="1651170" cy="621785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 flipV="1">
            <a:off x="4977688" y="3342980"/>
            <a:ext cx="1449169" cy="577079"/>
          </a:xfrm>
          <a:prstGeom prst="line">
            <a:avLst/>
          </a:prstGeom>
          <a:ln w="25400">
            <a:solidFill>
              <a:srgbClr val="00CC99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Graphical User Interface - Training</a:t>
            </a:r>
          </a:p>
        </p:txBody>
      </p:sp>
      <p:pic>
        <p:nvPicPr>
          <p:cNvPr id="273" name="image23.png" descr="Training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915710"/>
            <a:ext cx="9144000" cy="3846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Graphical User Interface - Control</a:t>
            </a:r>
          </a:p>
        </p:txBody>
      </p:sp>
      <p:pic>
        <p:nvPicPr>
          <p:cNvPr id="276" name="image24.png" descr="control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837861"/>
            <a:ext cx="9144000" cy="3753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Outline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System Review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 b="1"/>
              <a:t>Demo Overview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CDR Demo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FPR Deliverables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Demo Overview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2pPr>
              <a:buFont typeface="Times"/>
            </a:lvl2pPr>
          </a:lstStyle>
          <a:p>
            <a:pPr lvl="0">
              <a:defRPr sz="1800"/>
            </a:pPr>
            <a:r>
              <a:rPr sz="2000"/>
              <a:t>Utilize the brainwave to control the robotic car</a:t>
            </a:r>
          </a:p>
          <a:p>
            <a:pPr lvl="1">
              <a:defRPr sz="1800"/>
            </a:pPr>
            <a:r>
              <a:rPr sz="2000"/>
              <a:t>forward/stop </a:t>
            </a:r>
          </a:p>
        </p:txBody>
      </p:sp>
      <p:graphicFrame>
        <p:nvGraphicFramePr>
          <p:cNvPr id="283" name="Table 283"/>
          <p:cNvGraphicFramePr/>
          <p:nvPr/>
        </p:nvGraphicFramePr>
        <p:xfrm>
          <a:off x="884418" y="2518348"/>
          <a:ext cx="7649980" cy="3243065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824990"/>
                <a:gridCol w="3824990"/>
              </a:tblGrid>
              <a:tr h="408425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Verdana"/>
                        </a:rPr>
                        <a:t>What’s working</a:t>
                      </a:r>
                    </a:p>
                  </a:txBody>
                  <a:tcPr marL="45720" marR="45720" horzOverflow="overflow">
                    <a:lnL>
                      <a:solidFill>
                        <a:srgbClr val="A5DEC6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sym typeface="Verdana"/>
                        </a:rPr>
                        <a:t>Issues</a:t>
                      </a:r>
                    </a:p>
                  </a:txBody>
                  <a:tcPr marL="45720" marR="45720" horzOverflow="overflow">
                    <a:lnR>
                      <a:solidFill>
                        <a:srgbClr val="A5DEC6"/>
                      </a:solidFill>
                    </a:lnR>
                  </a:tcPr>
                </a:tc>
              </a:tr>
              <a:tr h="2819812">
                <a:tc>
                  <a:txBody>
                    <a:bodyPr/>
                    <a:lstStyle/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 Data retrieval from Emotiv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endParaRPr b="1" i="1">
                        <a:sym typeface="Verdana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 real time signal processing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endParaRPr b="1" i="1">
                        <a:sym typeface="Verdana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Bayesian classifier distinguished eye open/close state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endParaRPr b="1" i="1">
                        <a:sym typeface="Verdana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Software interfacing with robotic car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 1 second delay between car and the software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endParaRPr b="1" i="1">
                        <a:sym typeface="Verdana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Wireless interference </a:t>
                      </a: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endParaRPr b="1" i="1">
                        <a:sym typeface="Verdana"/>
                      </a:endParaRPr>
                    </a:p>
                    <a:p>
                      <a:pPr lvl="0" algn="l">
                        <a:buSzPct val="100000"/>
                        <a:buFont typeface="Arial"/>
                        <a:buChar char="•"/>
                        <a:defRPr sz="1800" b="0" i="0"/>
                      </a:pPr>
                      <a:r>
                        <a:rPr b="1" i="1">
                          <a:sym typeface="Verdana"/>
                        </a:rPr>
                        <a:t>misclassified result 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Team 14 Members</a:t>
            </a:r>
          </a:p>
        </p:txBody>
      </p:sp>
      <p:sp>
        <p:nvSpPr>
          <p:cNvPr id="60" name="Shape 60"/>
          <p:cNvSpPr/>
          <p:nvPr/>
        </p:nvSpPr>
        <p:spPr>
          <a:xfrm>
            <a:off x="0" y="1674817"/>
            <a:ext cx="1638300" cy="6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Zijian Chen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CSE</a:t>
            </a:r>
          </a:p>
        </p:txBody>
      </p:sp>
      <p:sp>
        <p:nvSpPr>
          <p:cNvPr id="61" name="Shape 61"/>
          <p:cNvSpPr/>
          <p:nvPr/>
        </p:nvSpPr>
        <p:spPr>
          <a:xfrm>
            <a:off x="6955614" y="1674817"/>
            <a:ext cx="2438401" cy="6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Tiffany Jao</a:t>
            </a:r>
            <a:endParaRPr sz="2000">
              <a:latin typeface="Geneva"/>
              <a:ea typeface="Geneva"/>
              <a:cs typeface="Geneva"/>
              <a:sym typeface="Geneva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CSE</a:t>
            </a:r>
          </a:p>
        </p:txBody>
      </p:sp>
      <p:sp>
        <p:nvSpPr>
          <p:cNvPr id="62" name="Shape 62"/>
          <p:cNvSpPr/>
          <p:nvPr/>
        </p:nvSpPr>
        <p:spPr>
          <a:xfrm>
            <a:off x="304800" y="5049832"/>
            <a:ext cx="1638300" cy="6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Man Qin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EE</a:t>
            </a:r>
          </a:p>
        </p:txBody>
      </p:sp>
      <p:sp>
        <p:nvSpPr>
          <p:cNvPr id="63" name="Shape 63"/>
          <p:cNvSpPr/>
          <p:nvPr/>
        </p:nvSpPr>
        <p:spPr>
          <a:xfrm>
            <a:off x="7124700" y="5070464"/>
            <a:ext cx="2114550" cy="6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Xueling Zhao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EE</a:t>
            </a:r>
          </a:p>
        </p:txBody>
      </p:sp>
      <p:sp>
        <p:nvSpPr>
          <p:cNvPr id="64" name="Shape 64"/>
          <p:cNvSpPr/>
          <p:nvPr/>
        </p:nvSpPr>
        <p:spPr>
          <a:xfrm>
            <a:off x="3318185" y="3990183"/>
            <a:ext cx="2473015" cy="69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Faculty Advisor: 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2000"/>
              <a:t>Qiangfei Xia</a:t>
            </a:r>
          </a:p>
        </p:txBody>
      </p:sp>
      <p:pic>
        <p:nvPicPr>
          <p:cNvPr id="65" name="image6.jpg" descr="xia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321670" y="2218921"/>
            <a:ext cx="1771263" cy="177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7.jpg" descr="IMG_1014.JPG"/>
          <p:cNvPicPr/>
          <p:nvPr/>
        </p:nvPicPr>
        <p:blipFill>
          <a:blip r:embed="rId3" cstate="print">
            <a:extLst/>
          </a:blip>
          <a:srcRect t="4167"/>
          <a:stretch>
            <a:fillRect/>
          </a:stretch>
        </p:blipFill>
        <p:spPr>
          <a:xfrm>
            <a:off x="1638300" y="3924389"/>
            <a:ext cx="1246499" cy="2123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8.jpg" descr="zhao.jpg"/>
          <p:cNvPicPr/>
          <p:nvPr/>
        </p:nvPicPr>
        <p:blipFill>
          <a:blip r:embed="rId4" cstate="print">
            <a:extLst/>
          </a:blip>
          <a:srcRect l="18893" r="14313"/>
          <a:stretch>
            <a:fillRect/>
          </a:stretch>
        </p:blipFill>
        <p:spPr>
          <a:xfrm>
            <a:off x="5791200" y="4051611"/>
            <a:ext cx="1333500" cy="199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9.jpg" descr="10808382_316835235167150_1942624760_n.jpg"/>
          <p:cNvPicPr/>
          <p:nvPr/>
        </p:nvPicPr>
        <p:blipFill>
          <a:blip r:embed="rId5" cstate="print">
            <a:extLst/>
          </a:blip>
          <a:srcRect l="9715" t="3333" r="21808" b="36968"/>
          <a:stretch>
            <a:fillRect/>
          </a:stretch>
        </p:blipFill>
        <p:spPr>
          <a:xfrm>
            <a:off x="1638299" y="1674817"/>
            <a:ext cx="1246500" cy="1769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10.jpg" descr="D:\tiffany\OneDrive\NasaPic\07232014Picture\jsc2014e068736.jpg"/>
          <p:cNvPicPr/>
          <p:nvPr/>
        </p:nvPicPr>
        <p:blipFill>
          <a:blip r:embed="rId6" cstate="print">
            <a:extLst/>
          </a:blip>
          <a:srcRect l="26629" t="8936" r="19665" b="18447"/>
          <a:stretch>
            <a:fillRect/>
          </a:stretch>
        </p:blipFill>
        <p:spPr>
          <a:xfrm>
            <a:off x="5791199" y="1674817"/>
            <a:ext cx="1164416" cy="1968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1.jpg" descr="Xia_crop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318185" y="2149642"/>
            <a:ext cx="1840543" cy="18405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Outline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System Review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Demo Overview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 b="1"/>
              <a:t>CDR Demo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FPR Deliverables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Outline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System Review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Demo Overview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CDR Demo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 b="1"/>
              <a:t>FPR Deliverables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Proposed FPR Deliverables 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1">
              <a:buFont typeface="Times"/>
              <a:defRPr sz="1800"/>
            </a:pPr>
            <a:r>
              <a:rPr sz="2000" dirty="0"/>
              <a:t>Minimize the amount of </a:t>
            </a:r>
            <a:r>
              <a:rPr sz="2000" dirty="0" smtClean="0"/>
              <a:t>misclassified</a:t>
            </a:r>
            <a:r>
              <a:rPr lang="en-US" sz="2000" dirty="0" smtClean="0"/>
              <a:t> command</a:t>
            </a:r>
            <a:endParaRPr sz="2000" dirty="0"/>
          </a:p>
          <a:p>
            <a:pPr marL="1200150" lvl="2" indent="-285750">
              <a:buFont typeface="Times"/>
              <a:defRPr sz="1800"/>
            </a:pPr>
            <a:r>
              <a:rPr sz="2000" dirty="0"/>
              <a:t>filter </a:t>
            </a:r>
            <a:r>
              <a:rPr lang="en-US" sz="2000" dirty="0" smtClean="0"/>
              <a:t>outlier </a:t>
            </a:r>
            <a:r>
              <a:rPr sz="2000" dirty="0" smtClean="0"/>
              <a:t>in tra</a:t>
            </a:r>
            <a:r>
              <a:rPr lang="en-US" sz="1800" dirty="0" smtClean="0"/>
              <a:t>i</a:t>
            </a:r>
            <a:r>
              <a:rPr sz="2000" dirty="0" smtClean="0"/>
              <a:t>ning </a:t>
            </a:r>
            <a:r>
              <a:rPr sz="2000" dirty="0"/>
              <a:t>set</a:t>
            </a:r>
          </a:p>
          <a:p>
            <a:pPr marL="285750" lvl="1" indent="171450">
              <a:buSzTx/>
              <a:buNone/>
              <a:defRPr sz="1800"/>
            </a:pPr>
            <a:endParaRPr sz="2000" dirty="0"/>
          </a:p>
          <a:p>
            <a:pPr marL="285750" lvl="1" indent="171450">
              <a:buSzTx/>
              <a:buNone/>
              <a:defRPr sz="1800"/>
            </a:pPr>
            <a:endParaRPr sz="2000" dirty="0"/>
          </a:p>
          <a:p>
            <a:pPr lvl="1">
              <a:buFont typeface="Times"/>
              <a:defRPr sz="1800"/>
            </a:pPr>
            <a:r>
              <a:rPr sz="2000" dirty="0"/>
              <a:t>Ability to classify another command</a:t>
            </a:r>
          </a:p>
          <a:p>
            <a:pPr lvl="2">
              <a:buFont typeface="Times"/>
              <a:defRPr sz="1800"/>
            </a:pPr>
            <a:r>
              <a:rPr sz="2000" dirty="0"/>
              <a:t>Turning   </a:t>
            </a:r>
          </a:p>
          <a:p>
            <a:pPr lvl="2">
              <a:buFont typeface="Times"/>
              <a:defRPr sz="1800"/>
            </a:pPr>
            <a:endParaRPr sz="2000" dirty="0"/>
          </a:p>
          <a:p>
            <a:pPr lvl="2">
              <a:buFont typeface="Times"/>
              <a:defRPr sz="1800"/>
            </a:pPr>
            <a:r>
              <a:rPr sz="2000" dirty="0"/>
              <a:t>Minimize delay 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13" y="2977922"/>
            <a:ext cx="4064151" cy="1255795"/>
          </a:xfrm>
        </p:spPr>
        <p:txBody>
          <a:bodyPr/>
          <a:lstStyle/>
          <a:p>
            <a:pPr marL="0" indent="0">
              <a:buNone/>
            </a:pPr>
            <a:r>
              <a:rPr lang="en-US" sz="5000" dirty="0" smtClean="0"/>
              <a:t>Questions?</a:t>
            </a:r>
            <a:endParaRPr 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15059814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881C1C"/>
                </a:solidFill>
              </a:rPr>
              <a:t>Backup Slide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81C1C"/>
                </a:solidFill>
              </a:rPr>
              <a:t>Naïve Bayes Classifier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lnSpc>
                <a:spcPct val="120000"/>
              </a:lnSpc>
              <a:defRPr sz="1800"/>
            </a:pPr>
            <a:r>
              <a:rPr sz="2400"/>
              <a:t>Find Reference Point </a:t>
            </a:r>
          </a:p>
          <a:p>
            <a:pPr marL="838200" lvl="1" indent="-381000">
              <a:lnSpc>
                <a:spcPct val="120000"/>
              </a:lnSpc>
              <a:buFont typeface="Times"/>
              <a:buChar char="▪"/>
              <a:defRPr sz="1800"/>
            </a:pPr>
            <a:r>
              <a:rPr sz="2400"/>
              <a:t>Get the average alpha and beta from training set</a:t>
            </a:r>
          </a:p>
          <a:p>
            <a:pPr marL="838200" lvl="1" indent="-381000">
              <a:lnSpc>
                <a:spcPct val="120000"/>
              </a:lnSpc>
              <a:buFont typeface="Times"/>
              <a:buChar char="▪"/>
              <a:defRPr sz="1800"/>
            </a:pPr>
            <a:r>
              <a:rPr sz="2400"/>
              <a:t>Remove unusual-high alpha or beta data </a:t>
            </a:r>
          </a:p>
          <a:p>
            <a:pPr marL="838200" lvl="1" indent="-381000">
              <a:lnSpc>
                <a:spcPct val="120000"/>
              </a:lnSpc>
              <a:buFont typeface="Times"/>
              <a:buChar char="▪"/>
              <a:defRPr sz="1800"/>
            </a:pPr>
            <a:r>
              <a:rPr sz="2400"/>
              <a:t>Use to determine if alpha or beta is high or low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Naïve Bayes Classifier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lnSpc>
                <a:spcPct val="120000"/>
              </a:lnSpc>
              <a:defRPr sz="1800"/>
            </a:pPr>
            <a:r>
              <a:rPr sz="2400"/>
              <a:t>AnalysisTranningSet() </a:t>
            </a:r>
          </a:p>
          <a:p>
            <a:pPr marL="838200" lvl="1" indent="-381000">
              <a:lnSpc>
                <a:spcPct val="120000"/>
              </a:lnSpc>
              <a:buFont typeface="Times"/>
              <a:buChar char="▪"/>
              <a:defRPr sz="1800"/>
            </a:pPr>
            <a:r>
              <a:rPr sz="2400"/>
              <a:t>Update Probability Table base on Training Set  </a:t>
            </a:r>
          </a:p>
          <a:p>
            <a:pPr marL="838200" lvl="1" indent="-381000">
              <a:lnSpc>
                <a:spcPct val="120000"/>
              </a:lnSpc>
              <a:buFont typeface="Times"/>
              <a:buChar char="▪"/>
              <a:defRPr sz="1800"/>
            </a:pPr>
            <a:r>
              <a:rPr sz="2400"/>
              <a:t>   </a:t>
            </a:r>
          </a:p>
        </p:txBody>
      </p:sp>
      <p:graphicFrame>
        <p:nvGraphicFramePr>
          <p:cNvPr id="304" name="Table 304"/>
          <p:cNvGraphicFramePr/>
          <p:nvPr/>
        </p:nvGraphicFramePr>
        <p:xfrm>
          <a:off x="1447800" y="2603500"/>
          <a:ext cx="6007152" cy="27215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003576"/>
                <a:gridCol w="3003576"/>
              </a:tblGrid>
              <a:tr h="680392"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P(H_Alpha|Trigger)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P(H_Alpha|NO_Trigger)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80392"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P(L_Alpha|Trigger)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P(L_Alpha|NO_Trigger)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80392"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P(H_Beta|Trigger)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P(H_Beta|NO_Trigger)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680392"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P(L_Beta|Trigger)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indent="457200" algn="l">
                        <a:spcBef>
                          <a:spcPts val="800"/>
                        </a:spcBef>
                        <a:defRPr sz="1800" b="0" i="0"/>
                      </a:pPr>
                      <a:r>
                        <a:rPr sz="1400" b="1" i="1">
                          <a:sym typeface="Verdana"/>
                        </a:rPr>
                        <a:t>P(L_Beta|NO_Trigger)</a:t>
                      </a:r>
                    </a:p>
                  </a:txBody>
                  <a:tcPr marL="63500" marR="63500" marT="63500" marB="6350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Naïve Bayes Classifier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57200" lvl="0" indent="-457200">
              <a:defRPr sz="1800"/>
            </a:pPr>
            <a:r>
              <a:rPr sz="2400"/>
              <a:t>Classify</a:t>
            </a:r>
          </a:p>
          <a:p>
            <a:pPr marL="838200" lvl="1" indent="-381000">
              <a:buFont typeface="Times"/>
              <a:buChar char="▪"/>
              <a:defRPr sz="1800"/>
            </a:pPr>
            <a:r>
              <a:rPr sz="2400"/>
              <a:t>Calculate probability of trigger on</a:t>
            </a:r>
          </a:p>
          <a:p>
            <a:pPr marL="1219200" lvl="2" indent="-304800">
              <a:buFont typeface="Times"/>
              <a:buChar char="▪"/>
              <a:defRPr sz="1800"/>
            </a:pPr>
            <a:r>
              <a:rPr sz="2400"/>
              <a:t>on ← argmax P(Y = t)∏P(Xi|Y = t)</a:t>
            </a:r>
          </a:p>
          <a:p>
            <a:pPr marL="838200" lvl="1" indent="-381000">
              <a:buFont typeface="Times"/>
              <a:buChar char="▪"/>
              <a:defRPr sz="1800"/>
            </a:pPr>
            <a:r>
              <a:rPr sz="2400"/>
              <a:t>Calculate probability of trigger off</a:t>
            </a:r>
          </a:p>
          <a:p>
            <a:pPr marL="1371600" lvl="2" indent="-457200">
              <a:buFont typeface="Times"/>
              <a:buChar char="▪"/>
              <a:defRPr sz="1800"/>
            </a:pPr>
            <a:r>
              <a:rPr sz="2400"/>
              <a:t>off ← argmax P(Y = NO_t)∏P(Xi|Y = NO_t)</a:t>
            </a:r>
          </a:p>
          <a:p>
            <a:pPr marL="838200" lvl="1" indent="-381000">
              <a:buFont typeface="Times"/>
              <a:buChar char="▪"/>
              <a:defRPr sz="1800"/>
            </a:pPr>
            <a:r>
              <a:rPr sz="2400"/>
              <a:t>Compare on and off</a:t>
            </a:r>
          </a:p>
          <a:p>
            <a:pPr marL="838200" lvl="1" indent="-381000">
              <a:buFont typeface="Times"/>
              <a:buChar char="▪"/>
              <a:defRPr sz="1800"/>
            </a:pPr>
            <a:r>
              <a:rPr sz="2400"/>
              <a:t>return classified result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Why changes the headset?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000"/>
              <a:t>It is needed to have more than 1 sensor for accurate measurement</a:t>
            </a:r>
          </a:p>
          <a:p>
            <a:pPr lvl="0">
              <a:defRPr sz="1800"/>
            </a:pPr>
            <a:r>
              <a:rPr sz="2000"/>
              <a:t>2 references sensor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FFT 1-sec frame </a:t>
            </a:r>
            <a:r>
              <a:rPr lang="en-US" dirty="0" err="1" smtClean="0"/>
              <a:t>vs</a:t>
            </a:r>
            <a:r>
              <a:rPr lang="en-US" dirty="0" smtClean="0"/>
              <a:t> 2-sec frame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8vs2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3" y="1257732"/>
            <a:ext cx="7311791" cy="47358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4971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Outline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00050" lvl="0" indent="-400050">
              <a:lnSpc>
                <a:spcPct val="120000"/>
              </a:lnSpc>
              <a:spcBef>
                <a:spcPts val="600"/>
              </a:spcBef>
              <a:defRPr sz="1800"/>
            </a:pPr>
            <a:r>
              <a:rPr sz="2800" b="1"/>
              <a:t>System Review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Demo Overview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CDR Demo</a:t>
            </a:r>
          </a:p>
          <a:p>
            <a:pPr lvl="0">
              <a:lnSpc>
                <a:spcPct val="120000"/>
              </a:lnSpc>
              <a:defRPr sz="1800"/>
            </a:pPr>
            <a:r>
              <a:rPr sz="2000">
                <a:solidFill>
                  <a:srgbClr val="808080"/>
                </a:solidFill>
              </a:rPr>
              <a:t>FPR Deliverables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Previous Block Diagram</a:t>
            </a:r>
          </a:p>
        </p:txBody>
      </p:sp>
      <p:sp>
        <p:nvSpPr>
          <p:cNvPr id="76" name="Shape 76"/>
          <p:cNvSpPr/>
          <p:nvPr/>
        </p:nvSpPr>
        <p:spPr>
          <a:xfrm>
            <a:off x="2549089" y="1321474"/>
            <a:ext cx="4050697" cy="3152745"/>
          </a:xfrm>
          <a:prstGeom prst="rect">
            <a:avLst/>
          </a:prstGeom>
          <a:solidFill>
            <a:srgbClr val="FFF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algn="ctr">
              <a:defRPr sz="1600"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5231083" y="1533435"/>
            <a:ext cx="1308656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Computer</a:t>
            </a:r>
          </a:p>
        </p:txBody>
      </p:sp>
      <p:sp>
        <p:nvSpPr>
          <p:cNvPr id="78" name="Shape 78"/>
          <p:cNvSpPr/>
          <p:nvPr/>
        </p:nvSpPr>
        <p:spPr>
          <a:xfrm>
            <a:off x="936625" y="1933545"/>
            <a:ext cx="1863378" cy="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7620000" y="1625678"/>
            <a:ext cx="1524000" cy="1681403"/>
          </a:xfrm>
          <a:prstGeom prst="rect">
            <a:avLst/>
          </a:prstGeom>
          <a:solidFill>
            <a:srgbClr val="FFF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algn="ctr">
              <a:defRPr sz="1600"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480212" y="1933544"/>
            <a:ext cx="3328702" cy="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83" name="Group 83"/>
          <p:cNvGrpSpPr/>
          <p:nvPr/>
        </p:nvGrpSpPr>
        <p:grpSpPr>
          <a:xfrm>
            <a:off x="7808913" y="1704945"/>
            <a:ext cx="1219201" cy="457201"/>
            <a:chOff x="0" y="0"/>
            <a:chExt cx="1219200" cy="457200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1219200" cy="457200"/>
            </a:xfrm>
            <a:prstGeom prst="rect">
              <a:avLst/>
            </a:prstGeom>
            <a:solidFill>
              <a:srgbClr val="85FFE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0"/>
              <a:ext cx="1219200" cy="34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Arduino/</a:t>
              </a:r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2800001" y="1552546"/>
            <a:ext cx="1906406" cy="2829312"/>
            <a:chOff x="0" y="0"/>
            <a:chExt cx="1906404" cy="2829311"/>
          </a:xfrm>
        </p:grpSpPr>
        <p:sp>
          <p:nvSpPr>
            <p:cNvPr id="84" name="Shape 84"/>
            <p:cNvSpPr/>
            <p:nvPr/>
          </p:nvSpPr>
          <p:spPr>
            <a:xfrm>
              <a:off x="0" y="-1"/>
              <a:ext cx="1906405" cy="282931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-1"/>
              <a:ext cx="1906405" cy="341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C# Application</a:t>
              </a:r>
            </a:p>
          </p:txBody>
        </p:sp>
      </p:grpSp>
      <p:sp>
        <p:nvSpPr>
          <p:cNvPr id="87" name="Shape 87"/>
          <p:cNvSpPr/>
          <p:nvPr/>
        </p:nvSpPr>
        <p:spPr>
          <a:xfrm>
            <a:off x="6540397" y="1976671"/>
            <a:ext cx="1207104" cy="607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USB serial Write</a:t>
            </a:r>
          </a:p>
        </p:txBody>
      </p:sp>
      <p:sp>
        <p:nvSpPr>
          <p:cNvPr id="88" name="Shape 88"/>
          <p:cNvSpPr/>
          <p:nvPr/>
        </p:nvSpPr>
        <p:spPr>
          <a:xfrm>
            <a:off x="5171035" y="2561445"/>
            <a:ext cx="1233482" cy="350700"/>
          </a:xfrm>
          <a:prstGeom prst="rect">
            <a:avLst/>
          </a:prstGeom>
          <a:solidFill>
            <a:srgbClr val="FF66FF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Database</a:t>
            </a:r>
          </a:p>
        </p:txBody>
      </p:sp>
      <p:grpSp>
        <p:nvGrpSpPr>
          <p:cNvPr id="91" name="Group 91"/>
          <p:cNvGrpSpPr/>
          <p:nvPr/>
        </p:nvGrpSpPr>
        <p:grpSpPr>
          <a:xfrm>
            <a:off x="7808913" y="2517205"/>
            <a:ext cx="1219201" cy="493560"/>
            <a:chOff x="0" y="0"/>
            <a:chExt cx="1219200" cy="493559"/>
          </a:xfrm>
        </p:grpSpPr>
        <p:sp>
          <p:nvSpPr>
            <p:cNvPr id="89" name="Shape 89"/>
            <p:cNvSpPr/>
            <p:nvPr/>
          </p:nvSpPr>
          <p:spPr>
            <a:xfrm>
              <a:off x="0" y="-1"/>
              <a:ext cx="1219200" cy="493561"/>
            </a:xfrm>
            <a:prstGeom prst="rect">
              <a:avLst/>
            </a:prstGeom>
            <a:solidFill>
              <a:srgbClr val="85FFE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-1"/>
              <a:ext cx="1219200" cy="341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XBEE:TX</a:t>
              </a:r>
            </a:p>
          </p:txBody>
        </p:sp>
      </p:grpSp>
      <p:sp>
        <p:nvSpPr>
          <p:cNvPr id="92" name="Shape 92"/>
          <p:cNvSpPr/>
          <p:nvPr/>
        </p:nvSpPr>
        <p:spPr>
          <a:xfrm>
            <a:off x="8418513" y="2162145"/>
            <a:ext cx="1" cy="29685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989564" y="1891100"/>
            <a:ext cx="1547542" cy="617399"/>
          </a:xfrm>
          <a:prstGeom prst="rect">
            <a:avLst/>
          </a:prstGeom>
          <a:solidFill>
            <a:srgbClr val="FFFF00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Signal Processing</a:t>
            </a:r>
          </a:p>
        </p:txBody>
      </p:sp>
      <p:sp>
        <p:nvSpPr>
          <p:cNvPr id="94" name="Shape 94"/>
          <p:cNvSpPr/>
          <p:nvPr/>
        </p:nvSpPr>
        <p:spPr>
          <a:xfrm>
            <a:off x="2989564" y="2700753"/>
            <a:ext cx="1366552" cy="617400"/>
          </a:xfrm>
          <a:prstGeom prst="rect">
            <a:avLst/>
          </a:prstGeom>
          <a:solidFill>
            <a:srgbClr val="ADADEB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Command  Algorithm</a:t>
            </a:r>
          </a:p>
        </p:txBody>
      </p:sp>
      <p:sp>
        <p:nvSpPr>
          <p:cNvPr id="95" name="Shape 95"/>
          <p:cNvSpPr/>
          <p:nvPr/>
        </p:nvSpPr>
        <p:spPr>
          <a:xfrm>
            <a:off x="2989564" y="3550861"/>
            <a:ext cx="1366552" cy="884099"/>
          </a:xfrm>
          <a:prstGeom prst="rect">
            <a:avLst/>
          </a:prstGeom>
          <a:solidFill>
            <a:srgbClr val="FF66FF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User Interface</a:t>
            </a:r>
            <a:endParaRPr sz="2400"/>
          </a:p>
        </p:txBody>
      </p:sp>
      <p:sp>
        <p:nvSpPr>
          <p:cNvPr id="96" name="Shape 96"/>
          <p:cNvSpPr/>
          <p:nvPr/>
        </p:nvSpPr>
        <p:spPr>
          <a:xfrm flipH="1">
            <a:off x="4356115" y="2903041"/>
            <a:ext cx="814922" cy="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4145279" y="4664362"/>
            <a:ext cx="4273235" cy="1447800"/>
          </a:xfrm>
          <a:prstGeom prst="rect">
            <a:avLst/>
          </a:prstGeom>
          <a:solidFill>
            <a:srgbClr val="FFF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algn="ctr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269480" y="4864417"/>
            <a:ext cx="932412" cy="617399"/>
          </a:xfrm>
          <a:prstGeom prst="rect">
            <a:avLst/>
          </a:prstGeom>
          <a:solidFill>
            <a:srgbClr val="85FFE0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XBEE: RX</a:t>
            </a:r>
          </a:p>
        </p:txBody>
      </p:sp>
      <p:grpSp>
        <p:nvGrpSpPr>
          <p:cNvPr id="101" name="Group 101"/>
          <p:cNvGrpSpPr/>
          <p:nvPr/>
        </p:nvGrpSpPr>
        <p:grpSpPr>
          <a:xfrm>
            <a:off x="5487034" y="4864417"/>
            <a:ext cx="995999" cy="416057"/>
            <a:chOff x="0" y="0"/>
            <a:chExt cx="995998" cy="416056"/>
          </a:xfrm>
        </p:grpSpPr>
        <p:sp>
          <p:nvSpPr>
            <p:cNvPr id="99" name="Shape 99"/>
            <p:cNvSpPr/>
            <p:nvPr/>
          </p:nvSpPr>
          <p:spPr>
            <a:xfrm>
              <a:off x="-1" y="0"/>
              <a:ext cx="996000" cy="416056"/>
            </a:xfrm>
            <a:prstGeom prst="rect">
              <a:avLst/>
            </a:prstGeom>
            <a:solidFill>
              <a:srgbClr val="85FFE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-1" y="0"/>
              <a:ext cx="996000" cy="34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Arduino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4339242" y="4864417"/>
            <a:ext cx="777241" cy="416057"/>
            <a:chOff x="0" y="0"/>
            <a:chExt cx="777240" cy="416056"/>
          </a:xfrm>
        </p:grpSpPr>
        <p:sp>
          <p:nvSpPr>
            <p:cNvPr id="102" name="Shape 102"/>
            <p:cNvSpPr/>
            <p:nvPr/>
          </p:nvSpPr>
          <p:spPr>
            <a:xfrm>
              <a:off x="-1" y="0"/>
              <a:ext cx="777242" cy="416056"/>
            </a:xfrm>
            <a:prstGeom prst="rect">
              <a:avLst/>
            </a:prstGeom>
            <a:solidFill>
              <a:srgbClr val="85FFE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-1" y="0"/>
              <a:ext cx="777242" cy="34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Motor</a:t>
              </a:r>
            </a:p>
          </p:txBody>
        </p:sp>
      </p:grpSp>
      <p:sp>
        <p:nvSpPr>
          <p:cNvPr id="105" name="Shape 105"/>
          <p:cNvSpPr/>
          <p:nvPr/>
        </p:nvSpPr>
        <p:spPr>
          <a:xfrm flipH="1">
            <a:off x="6483032" y="5033693"/>
            <a:ext cx="786448" cy="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6" name="Shape 106"/>
          <p:cNvSpPr/>
          <p:nvPr/>
        </p:nvSpPr>
        <p:spPr>
          <a:xfrm flipH="1">
            <a:off x="5116483" y="5033693"/>
            <a:ext cx="370553" cy="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5400000">
            <a:off x="7459299" y="3969977"/>
            <a:ext cx="2180122" cy="261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447" y="0"/>
                </a:lnTo>
                <a:lnTo>
                  <a:pt x="21447" y="21600"/>
                </a:lnTo>
                <a:lnTo>
                  <a:pt x="21600" y="21600"/>
                </a:lnTo>
              </a:path>
            </a:pathLst>
          </a:cu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grpSp>
        <p:nvGrpSpPr>
          <p:cNvPr id="110" name="Group 110"/>
          <p:cNvGrpSpPr/>
          <p:nvPr/>
        </p:nvGrpSpPr>
        <p:grpSpPr>
          <a:xfrm>
            <a:off x="5487034" y="5510376"/>
            <a:ext cx="995999" cy="607874"/>
            <a:chOff x="0" y="0"/>
            <a:chExt cx="995998" cy="607873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995999" cy="601786"/>
            </a:xfrm>
            <a:prstGeom prst="rect">
              <a:avLst/>
            </a:prstGeom>
            <a:solidFill>
              <a:srgbClr val="85FFE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0" y="0"/>
              <a:ext cx="995999" cy="6078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Power Supply</a:t>
              </a:r>
            </a:p>
          </p:txBody>
        </p:sp>
      </p:grpSp>
      <p:sp>
        <p:nvSpPr>
          <p:cNvPr id="111" name="Shape 111"/>
          <p:cNvSpPr/>
          <p:nvPr/>
        </p:nvSpPr>
        <p:spPr>
          <a:xfrm>
            <a:off x="5989320" y="5280473"/>
            <a:ext cx="1" cy="229904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cxnSp>
        <p:nvCxnSpPr>
          <p:cNvPr id="112" name="Connector 112"/>
          <p:cNvCxnSpPr>
            <a:stCxn id="95" idx="0"/>
            <a:endCxn id="88" idx="0"/>
          </p:cNvCxnSpPr>
          <p:nvPr/>
        </p:nvCxnSpPr>
        <p:spPr>
          <a:xfrm flipV="1">
            <a:off x="3670300" y="2730500"/>
            <a:ext cx="2120900" cy="1257300"/>
          </a:xfrm>
          <a:prstGeom prst="bentConnector2">
            <a:avLst/>
          </a:prstGeom>
          <a:ln w="12700">
            <a:solidFill/>
            <a:round/>
            <a:tailEnd type="triangle"/>
          </a:ln>
        </p:spPr>
      </p:cxnSp>
      <p:sp>
        <p:nvSpPr>
          <p:cNvPr id="113" name="Shape 113"/>
          <p:cNvSpPr/>
          <p:nvPr/>
        </p:nvSpPr>
        <p:spPr>
          <a:xfrm>
            <a:off x="-116682" y="2565974"/>
            <a:ext cx="1296989" cy="607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Neurosky</a:t>
            </a:r>
          </a:p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headset</a:t>
            </a:r>
          </a:p>
        </p:txBody>
      </p:sp>
      <p:pic>
        <p:nvPicPr>
          <p:cNvPr id="114" name="image12.jpg" descr="MWM_WhiteBG_1_larg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361295"/>
            <a:ext cx="936625" cy="1129599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1180305" y="1981200"/>
            <a:ext cx="1296988" cy="140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Bluetooth v3.0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ThinkGear Packet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672840" y="3285528"/>
            <a:ext cx="1" cy="26533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672840" y="2453044"/>
            <a:ext cx="1" cy="265332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342402" y="4910211"/>
            <a:ext cx="1604367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Robotic Car </a:t>
            </a:r>
          </a:p>
        </p:txBody>
      </p:sp>
      <p:sp>
        <p:nvSpPr>
          <p:cNvPr id="119" name="Shape 119"/>
          <p:cNvSpPr/>
          <p:nvPr/>
        </p:nvSpPr>
        <p:spPr>
          <a:xfrm>
            <a:off x="6599786" y="1225568"/>
            <a:ext cx="2544214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TX Arduino Module</a:t>
            </a:r>
          </a:p>
        </p:txBody>
      </p:sp>
      <p:sp>
        <p:nvSpPr>
          <p:cNvPr id="120" name="Shape 120"/>
          <p:cNvSpPr/>
          <p:nvPr/>
        </p:nvSpPr>
        <p:spPr>
          <a:xfrm>
            <a:off x="117230" y="4836776"/>
            <a:ext cx="341924" cy="169277"/>
          </a:xfrm>
          <a:prstGeom prst="rect">
            <a:avLst/>
          </a:prstGeom>
          <a:solidFill>
            <a:srgbClr val="00CC99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00"/>
                </a:solidFill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7230" y="5117069"/>
            <a:ext cx="341924" cy="169277"/>
          </a:xfrm>
          <a:prstGeom prst="rect">
            <a:avLst/>
          </a:prstGeom>
          <a:solidFill>
            <a:srgbClr val="7878DE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17230" y="5398096"/>
            <a:ext cx="341924" cy="169277"/>
          </a:xfrm>
          <a:prstGeom prst="rect">
            <a:avLst/>
          </a:prstGeom>
          <a:solidFill>
            <a:srgbClr val="FFFF00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17230" y="5656769"/>
            <a:ext cx="341924" cy="169277"/>
          </a:xfrm>
          <a:prstGeom prst="rect">
            <a:avLst/>
          </a:prstGeom>
          <a:solidFill>
            <a:srgbClr val="FF66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506778" y="4736705"/>
            <a:ext cx="1584422" cy="281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Man Qin</a:t>
            </a:r>
          </a:p>
        </p:txBody>
      </p:sp>
      <p:sp>
        <p:nvSpPr>
          <p:cNvPr id="125" name="Shape 125"/>
          <p:cNvSpPr/>
          <p:nvPr/>
        </p:nvSpPr>
        <p:spPr>
          <a:xfrm>
            <a:off x="506778" y="5028157"/>
            <a:ext cx="1584422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Zijian Chen</a:t>
            </a:r>
          </a:p>
        </p:txBody>
      </p:sp>
      <p:sp>
        <p:nvSpPr>
          <p:cNvPr id="126" name="Shape 126"/>
          <p:cNvSpPr/>
          <p:nvPr/>
        </p:nvSpPr>
        <p:spPr>
          <a:xfrm>
            <a:off x="506778" y="5331388"/>
            <a:ext cx="1584422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Xueling Zhao</a:t>
            </a:r>
          </a:p>
        </p:txBody>
      </p:sp>
      <p:sp>
        <p:nvSpPr>
          <p:cNvPr id="127" name="Shape 127"/>
          <p:cNvSpPr/>
          <p:nvPr/>
        </p:nvSpPr>
        <p:spPr>
          <a:xfrm>
            <a:off x="506778" y="5603961"/>
            <a:ext cx="1584422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Tiffany Jao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13.png" descr="emotiv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" y="1704944"/>
            <a:ext cx="1376582" cy="90292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Revised Block Diagram</a:t>
            </a:r>
          </a:p>
        </p:txBody>
      </p:sp>
      <p:sp>
        <p:nvSpPr>
          <p:cNvPr id="131" name="Shape 131"/>
          <p:cNvSpPr/>
          <p:nvPr/>
        </p:nvSpPr>
        <p:spPr>
          <a:xfrm>
            <a:off x="2549087" y="1289445"/>
            <a:ext cx="6117835" cy="3716608"/>
          </a:xfrm>
          <a:prstGeom prst="rect">
            <a:avLst/>
          </a:prstGeom>
          <a:solidFill>
            <a:srgbClr val="FFF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algn="ctr">
              <a:defRPr sz="1600"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102119" y="1352491"/>
            <a:ext cx="1308656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Computer</a:t>
            </a:r>
          </a:p>
        </p:txBody>
      </p:sp>
      <p:sp>
        <p:nvSpPr>
          <p:cNvPr id="133" name="Shape 133"/>
          <p:cNvSpPr/>
          <p:nvPr/>
        </p:nvSpPr>
        <p:spPr>
          <a:xfrm>
            <a:off x="936625" y="1933545"/>
            <a:ext cx="1863378" cy="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136" name="Group 136"/>
          <p:cNvGrpSpPr/>
          <p:nvPr/>
        </p:nvGrpSpPr>
        <p:grpSpPr>
          <a:xfrm>
            <a:off x="2800001" y="1552546"/>
            <a:ext cx="3010249" cy="3284230"/>
            <a:chOff x="0" y="0"/>
            <a:chExt cx="3010248" cy="3284228"/>
          </a:xfrm>
        </p:grpSpPr>
        <p:sp>
          <p:nvSpPr>
            <p:cNvPr id="134" name="Shape 134"/>
            <p:cNvSpPr/>
            <p:nvPr/>
          </p:nvSpPr>
          <p:spPr>
            <a:xfrm>
              <a:off x="-1" y="0"/>
              <a:ext cx="3010250" cy="328422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-1" y="0"/>
              <a:ext cx="3010250" cy="34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C# Application</a:t>
              </a:r>
            </a:p>
          </p:txBody>
        </p:sp>
      </p:grpSp>
      <p:sp>
        <p:nvSpPr>
          <p:cNvPr id="137" name="Shape 137"/>
          <p:cNvSpPr/>
          <p:nvPr/>
        </p:nvSpPr>
        <p:spPr>
          <a:xfrm>
            <a:off x="6950168" y="3812471"/>
            <a:ext cx="1504950" cy="281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command</a:t>
            </a:r>
          </a:p>
        </p:txBody>
      </p:sp>
      <p:sp>
        <p:nvSpPr>
          <p:cNvPr id="138" name="Shape 138"/>
          <p:cNvSpPr/>
          <p:nvPr/>
        </p:nvSpPr>
        <p:spPr>
          <a:xfrm>
            <a:off x="6404516" y="2565974"/>
            <a:ext cx="1646669" cy="617400"/>
          </a:xfrm>
          <a:prstGeom prst="rect">
            <a:avLst/>
          </a:prstGeom>
          <a:solidFill>
            <a:srgbClr val="FF66FF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Database</a:t>
            </a:r>
          </a:p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(Training Data)</a:t>
            </a:r>
          </a:p>
        </p:txBody>
      </p:sp>
      <p:sp>
        <p:nvSpPr>
          <p:cNvPr id="139" name="Shape 139"/>
          <p:cNvSpPr/>
          <p:nvPr/>
        </p:nvSpPr>
        <p:spPr>
          <a:xfrm>
            <a:off x="2989564" y="1891100"/>
            <a:ext cx="1547542" cy="617399"/>
          </a:xfrm>
          <a:prstGeom prst="rect">
            <a:avLst/>
          </a:prstGeom>
          <a:solidFill>
            <a:srgbClr val="FFFF00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Signal Processing</a:t>
            </a:r>
          </a:p>
        </p:txBody>
      </p:sp>
      <p:sp>
        <p:nvSpPr>
          <p:cNvPr id="140" name="Shape 140"/>
          <p:cNvSpPr/>
          <p:nvPr/>
        </p:nvSpPr>
        <p:spPr>
          <a:xfrm>
            <a:off x="2989564" y="2967016"/>
            <a:ext cx="1366552" cy="617400"/>
          </a:xfrm>
          <a:prstGeom prst="rect">
            <a:avLst/>
          </a:prstGeom>
          <a:solidFill>
            <a:srgbClr val="ADADEB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Bayesian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Classifier</a:t>
            </a:r>
          </a:p>
        </p:txBody>
      </p:sp>
      <p:sp>
        <p:nvSpPr>
          <p:cNvPr id="141" name="Shape 141"/>
          <p:cNvSpPr/>
          <p:nvPr/>
        </p:nvSpPr>
        <p:spPr>
          <a:xfrm>
            <a:off x="2989564" y="4089470"/>
            <a:ext cx="1547541" cy="617399"/>
          </a:xfrm>
          <a:prstGeom prst="rect">
            <a:avLst/>
          </a:prstGeom>
          <a:solidFill>
            <a:srgbClr val="FF66FF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User Interface</a:t>
            </a:r>
            <a:endParaRPr sz="2400"/>
          </a:p>
        </p:txBody>
      </p:sp>
      <p:sp>
        <p:nvSpPr>
          <p:cNvPr id="142" name="Shape 142"/>
          <p:cNvSpPr/>
          <p:nvPr/>
        </p:nvSpPr>
        <p:spPr>
          <a:xfrm flipH="1" flipV="1">
            <a:off x="4366806" y="2967016"/>
            <a:ext cx="2037711" cy="1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5184938" y="5117069"/>
            <a:ext cx="3481983" cy="903011"/>
          </a:xfrm>
          <a:prstGeom prst="rect">
            <a:avLst/>
          </a:prstGeom>
          <a:solidFill>
            <a:srgbClr val="FFFF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 algn="ctr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269481" y="5440793"/>
            <a:ext cx="1149034" cy="617399"/>
          </a:xfrm>
          <a:prstGeom prst="rect">
            <a:avLst/>
          </a:prstGeom>
          <a:solidFill>
            <a:srgbClr val="85FFE0"/>
          </a:solidFill>
          <a:ln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16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600"/>
              <a:t>Bluetooth HC05</a:t>
            </a:r>
          </a:p>
        </p:txBody>
      </p:sp>
      <p:grpSp>
        <p:nvGrpSpPr>
          <p:cNvPr id="147" name="Group 147"/>
          <p:cNvGrpSpPr/>
          <p:nvPr/>
        </p:nvGrpSpPr>
        <p:grpSpPr>
          <a:xfrm>
            <a:off x="5408517" y="5525153"/>
            <a:ext cx="995999" cy="416057"/>
            <a:chOff x="0" y="0"/>
            <a:chExt cx="995998" cy="416056"/>
          </a:xfrm>
        </p:grpSpPr>
        <p:sp>
          <p:nvSpPr>
            <p:cNvPr id="145" name="Shape 145"/>
            <p:cNvSpPr/>
            <p:nvPr/>
          </p:nvSpPr>
          <p:spPr>
            <a:xfrm>
              <a:off x="-1" y="0"/>
              <a:ext cx="996000" cy="416056"/>
            </a:xfrm>
            <a:prstGeom prst="rect">
              <a:avLst/>
            </a:prstGeom>
            <a:solidFill>
              <a:srgbClr val="85FFE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defRPr sz="1600">
                  <a:latin typeface="Geneva"/>
                  <a:ea typeface="Geneva"/>
                  <a:cs typeface="Geneva"/>
                  <a:sym typeface="Geneva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-1" y="0"/>
              <a:ext cx="996000" cy="3411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600">
                  <a:latin typeface="Geneva"/>
                  <a:ea typeface="Geneva"/>
                  <a:cs typeface="Geneva"/>
                  <a:sym typeface="Geneva"/>
                </a:defRPr>
              </a:lvl1pPr>
            </a:lstStyle>
            <a:p>
              <a:pPr lvl="0">
                <a:defRPr sz="1800"/>
              </a:pPr>
              <a:r>
                <a:rPr sz="1600"/>
                <a:t>Arduino</a:t>
              </a:r>
            </a:p>
          </p:txBody>
        </p:sp>
      </p:grpSp>
      <p:sp>
        <p:nvSpPr>
          <p:cNvPr id="168" name="Shape 168"/>
          <p:cNvSpPr/>
          <p:nvPr/>
        </p:nvSpPr>
        <p:spPr>
          <a:xfrm>
            <a:off x="6411024" y="5737428"/>
            <a:ext cx="853695" cy="7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2700">
            <a:solidFill/>
            <a:round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4356115" y="3551792"/>
            <a:ext cx="4062400" cy="1565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537" y="0"/>
                </a:lnTo>
                <a:lnTo>
                  <a:pt x="21537" y="21600"/>
                </a:lnTo>
                <a:lnTo>
                  <a:pt x="21600" y="21600"/>
                </a:lnTo>
              </a:path>
            </a:pathLst>
          </a:cu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537104" y="2120443"/>
            <a:ext cx="2690747" cy="445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-116682" y="2565974"/>
            <a:ext cx="1296989" cy="87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Emotiv EPOC </a:t>
            </a:r>
            <a:endParaRPr sz="2400">
              <a:latin typeface="Geneva"/>
              <a:ea typeface="Geneva"/>
              <a:cs typeface="Geneva"/>
              <a:sym typeface="Geneva"/>
            </a:endParaRPr>
          </a:p>
          <a:p>
            <a:pPr lvl="0" algn="ctr">
              <a:defRPr sz="1800"/>
            </a:pPr>
            <a:r>
              <a:rPr sz="1600">
                <a:latin typeface="Geneva"/>
                <a:ea typeface="Geneva"/>
                <a:cs typeface="Geneva"/>
                <a:sym typeface="Geneva"/>
              </a:rPr>
              <a:t>headset</a:t>
            </a:r>
          </a:p>
        </p:txBody>
      </p:sp>
      <p:sp>
        <p:nvSpPr>
          <p:cNvPr id="152" name="Shape 152"/>
          <p:cNvSpPr/>
          <p:nvPr/>
        </p:nvSpPr>
        <p:spPr>
          <a:xfrm>
            <a:off x="1180305" y="1976671"/>
            <a:ext cx="1296988" cy="485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Proprietary wireless 2.4GHz</a:t>
            </a:r>
          </a:p>
        </p:txBody>
      </p:sp>
      <p:sp>
        <p:nvSpPr>
          <p:cNvPr id="153" name="Shape 153"/>
          <p:cNvSpPr/>
          <p:nvPr/>
        </p:nvSpPr>
        <p:spPr>
          <a:xfrm flipH="1">
            <a:off x="3672838" y="3551792"/>
            <a:ext cx="2" cy="537679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672840" y="2475875"/>
            <a:ext cx="1" cy="491143"/>
          </a:xfrm>
          <a:prstGeom prst="line">
            <a:avLst/>
          </a:prstGeom>
          <a:ln w="12700">
            <a:solidFill/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3364369" y="5567372"/>
            <a:ext cx="1604367" cy="413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2000"/>
              <a:t>Robotic Car </a:t>
            </a:r>
          </a:p>
        </p:txBody>
      </p:sp>
      <p:sp>
        <p:nvSpPr>
          <p:cNvPr id="156" name="Shape 156"/>
          <p:cNvSpPr/>
          <p:nvPr/>
        </p:nvSpPr>
        <p:spPr>
          <a:xfrm>
            <a:off x="117230" y="4836776"/>
            <a:ext cx="341924" cy="169277"/>
          </a:xfrm>
          <a:prstGeom prst="rect">
            <a:avLst/>
          </a:prstGeom>
          <a:solidFill>
            <a:srgbClr val="00CC99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solidFill>
                  <a:srgbClr val="FFFF00"/>
                </a:solidFill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17230" y="5117069"/>
            <a:ext cx="341924" cy="169277"/>
          </a:xfrm>
          <a:prstGeom prst="rect">
            <a:avLst/>
          </a:prstGeom>
          <a:solidFill>
            <a:srgbClr val="7878DE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17230" y="5398096"/>
            <a:ext cx="341924" cy="169277"/>
          </a:xfrm>
          <a:prstGeom prst="rect">
            <a:avLst/>
          </a:prstGeom>
          <a:solidFill>
            <a:srgbClr val="FFFF00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117230" y="5656769"/>
            <a:ext cx="341924" cy="169277"/>
          </a:xfrm>
          <a:prstGeom prst="rect">
            <a:avLst/>
          </a:prstGeom>
          <a:solidFill>
            <a:srgbClr val="FF66FF"/>
          </a:solidFill>
          <a:ln w="12700">
            <a:solidFill/>
            <a:round/>
          </a:ln>
        </p:spPr>
        <p:txBody>
          <a:bodyPr lIns="0" tIns="0" rIns="0" bIns="0"/>
          <a:lstStyle/>
          <a:p>
            <a:pPr lvl="0">
              <a:defRPr>
                <a:latin typeface="Geneva"/>
                <a:ea typeface="Geneva"/>
                <a:cs typeface="Geneva"/>
                <a:sym typeface="Geneva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06778" y="4736705"/>
            <a:ext cx="1584422" cy="281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Man Qin</a:t>
            </a:r>
          </a:p>
        </p:txBody>
      </p:sp>
      <p:sp>
        <p:nvSpPr>
          <p:cNvPr id="161" name="Shape 161"/>
          <p:cNvSpPr/>
          <p:nvPr/>
        </p:nvSpPr>
        <p:spPr>
          <a:xfrm>
            <a:off x="506778" y="5028157"/>
            <a:ext cx="1584422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Zijian Chen</a:t>
            </a:r>
          </a:p>
        </p:txBody>
      </p:sp>
      <p:sp>
        <p:nvSpPr>
          <p:cNvPr id="162" name="Shape 162"/>
          <p:cNvSpPr/>
          <p:nvPr/>
        </p:nvSpPr>
        <p:spPr>
          <a:xfrm>
            <a:off x="506778" y="5331388"/>
            <a:ext cx="1584422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Xueling Zhao</a:t>
            </a:r>
          </a:p>
        </p:txBody>
      </p:sp>
      <p:sp>
        <p:nvSpPr>
          <p:cNvPr id="163" name="Shape 163"/>
          <p:cNvSpPr/>
          <p:nvPr/>
        </p:nvSpPr>
        <p:spPr>
          <a:xfrm>
            <a:off x="506778" y="5603961"/>
            <a:ext cx="1584422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Tiffany Jao</a:t>
            </a:r>
          </a:p>
        </p:txBody>
      </p:sp>
      <p:sp>
        <p:nvSpPr>
          <p:cNvPr id="164" name="Shape 164"/>
          <p:cNvSpPr/>
          <p:nvPr/>
        </p:nvSpPr>
        <p:spPr>
          <a:xfrm>
            <a:off x="1376583" y="1552546"/>
            <a:ext cx="761142" cy="281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EEG data</a:t>
            </a:r>
          </a:p>
        </p:txBody>
      </p:sp>
      <p:sp>
        <p:nvSpPr>
          <p:cNvPr id="165" name="Shape 165"/>
          <p:cNvSpPr/>
          <p:nvPr/>
        </p:nvSpPr>
        <p:spPr>
          <a:xfrm>
            <a:off x="2578051" y="2475875"/>
            <a:ext cx="2277627" cy="281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(real time) Alpha, beta power</a:t>
            </a:r>
          </a:p>
        </p:txBody>
      </p:sp>
      <p:sp>
        <p:nvSpPr>
          <p:cNvPr id="166" name="Shape 166"/>
          <p:cNvSpPr/>
          <p:nvPr/>
        </p:nvSpPr>
        <p:spPr>
          <a:xfrm>
            <a:off x="4537104" y="1751110"/>
            <a:ext cx="2185875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 (training)Alpha, beta power</a:t>
            </a:r>
          </a:p>
        </p:txBody>
      </p:sp>
      <p:sp>
        <p:nvSpPr>
          <p:cNvPr id="167" name="Shape 167"/>
          <p:cNvSpPr/>
          <p:nvPr/>
        </p:nvSpPr>
        <p:spPr>
          <a:xfrm>
            <a:off x="4306708" y="2690017"/>
            <a:ext cx="2203618" cy="2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Geneva"/>
                <a:ea typeface="Geneva"/>
                <a:cs typeface="Geneva"/>
                <a:sym typeface="Geneva"/>
              </a:defRPr>
            </a:lvl1pPr>
          </a:lstStyle>
          <a:p>
            <a:pPr lvl="0">
              <a:defRPr sz="1800"/>
            </a:pPr>
            <a:r>
              <a:rPr sz="1200"/>
              <a:t> (training)Alpha, beta power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81C1C"/>
                </a:solidFill>
              </a:rPr>
              <a:t>Current Control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153400" cy="4495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000" dirty="0"/>
              <a:t>Control using eye open/close</a:t>
            </a:r>
          </a:p>
          <a:p>
            <a:pPr lvl="1">
              <a:buFont typeface="Times"/>
              <a:defRPr sz="1800"/>
            </a:pPr>
            <a:r>
              <a:rPr sz="2000" dirty="0"/>
              <a:t>Alpha and beta </a:t>
            </a:r>
            <a:r>
              <a:rPr sz="2000" dirty="0" smtClean="0"/>
              <a:t>power</a:t>
            </a:r>
            <a:endParaRPr lang="en-US" sz="2000" dirty="0" smtClean="0"/>
          </a:p>
          <a:p>
            <a:pPr lvl="1">
              <a:buFont typeface="Times"/>
              <a:defRPr sz="1800"/>
            </a:pPr>
            <a:r>
              <a:rPr lang="en-US" dirty="0" smtClean="0"/>
              <a:t>Alpha power increases when close eyes</a:t>
            </a:r>
            <a:endParaRPr sz="2000" dirty="0"/>
          </a:p>
          <a:p>
            <a:pPr marL="285750" lvl="1" indent="171450">
              <a:buSzTx/>
              <a:buNone/>
              <a:defRPr sz="1800"/>
            </a:pPr>
            <a:endParaRPr sz="2000" dirty="0"/>
          </a:p>
          <a:p>
            <a:pPr marL="285750" lvl="1" indent="171450">
              <a:buSzTx/>
              <a:buNone/>
              <a:defRPr sz="1800"/>
            </a:pPr>
            <a:r>
              <a:rPr sz="2000" dirty="0"/>
              <a:t> </a:t>
            </a:r>
          </a:p>
          <a:p>
            <a:pPr lvl="0">
              <a:defRPr sz="1800"/>
            </a:pPr>
            <a:r>
              <a:rPr sz="2000" dirty="0"/>
              <a:t>Use sensor around occipital lobe- visionary processing</a:t>
            </a:r>
          </a:p>
          <a:p>
            <a:pPr lvl="1">
              <a:buFont typeface="Times"/>
              <a:defRPr sz="1800"/>
            </a:pPr>
            <a:r>
              <a:rPr sz="2000" dirty="0"/>
              <a:t>O1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Signal Processing: FFT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TW" dirty="0" smtClean="0"/>
              <a:t>Input: Raw EEG data from headset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C# library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Visualize raw EEG data in frequency domain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1 second frame </a:t>
            </a:r>
            <a:r>
              <a:rPr lang="zh-CN" altLang="en-US" dirty="0" smtClean="0"/>
              <a:t>－</a:t>
            </a:r>
            <a:r>
              <a:rPr lang="en-US" altLang="zh-CN" dirty="0" smtClean="0"/>
              <a:t> </a:t>
            </a:r>
            <a:r>
              <a:rPr lang="en-US" altLang="zh-TW" dirty="0" smtClean="0"/>
              <a:t>128 samples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0.5 second overlapping window</a:t>
            </a:r>
          </a:p>
          <a:p>
            <a:pPr>
              <a:lnSpc>
                <a:spcPct val="120000"/>
              </a:lnSpc>
            </a:pPr>
            <a:r>
              <a:rPr lang="en-US" altLang="zh-TW" dirty="0" smtClean="0"/>
              <a:t>Output: calculated alpha and beta total power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dirty="0" smtClean="0"/>
              <a:t>Alpha wave : 8 – 12 Hz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TW" dirty="0" smtClean="0"/>
              <a:t>Beta wave: 13-30 Hz</a:t>
            </a:r>
          </a:p>
          <a:p>
            <a:pPr>
              <a:lnSpc>
                <a:spcPct val="120000"/>
              </a:lnSpc>
            </a:pPr>
            <a:endParaRPr lang="en-US" altLang="zh-TW" dirty="0" smtClean="0"/>
          </a:p>
          <a:p>
            <a:pPr>
              <a:lnSpc>
                <a:spcPct val="120000"/>
              </a:lnSpc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1482285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FFT: Raw EEG Data Voltage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20210" y="3063940"/>
            <a:ext cx="128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Voltage (</a:t>
            </a:r>
            <a:r>
              <a:rPr lang="en-US" sz="1600" dirty="0" err="1" smtClean="0">
                <a:latin typeface="Calibri"/>
                <a:cs typeface="Calibri"/>
              </a:rPr>
              <a:t>uV</a:t>
            </a:r>
            <a:r>
              <a:rPr lang="en-US" sz="1600" dirty="0" smtClean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2104" y="4658088"/>
            <a:ext cx="1445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Time(Sec)</a:t>
            </a:r>
          </a:p>
          <a:p>
            <a:pPr algn="ctr"/>
            <a:r>
              <a:rPr lang="en-US" sz="1600" dirty="0" smtClean="0">
                <a:latin typeface="Calibri"/>
                <a:cs typeface="Calibri"/>
              </a:rPr>
              <a:t>Fig1. (a)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883" y="2145340"/>
            <a:ext cx="3761375" cy="25612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6200000">
            <a:off x="4291031" y="3063940"/>
            <a:ext cx="128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Voltage (</a:t>
            </a:r>
            <a:r>
              <a:rPr lang="en-US" sz="1600" dirty="0" err="1" smtClean="0">
                <a:latin typeface="Calibri"/>
                <a:cs typeface="Calibri"/>
              </a:rPr>
              <a:t>uV</a:t>
            </a:r>
            <a:r>
              <a:rPr lang="en-US" sz="1600" dirty="0" smtClean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345" y="4658088"/>
            <a:ext cx="1445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Time(Sec)</a:t>
            </a:r>
            <a:endParaRPr lang="en-US" sz="1600" dirty="0">
              <a:latin typeface="Calibri"/>
              <a:cs typeface="Calibri"/>
            </a:endParaRPr>
          </a:p>
          <a:p>
            <a:pPr algn="ctr"/>
            <a:r>
              <a:rPr lang="en-US" sz="1600" dirty="0" smtClean="0">
                <a:latin typeface="Calibri"/>
                <a:cs typeface="Calibri"/>
              </a:rPr>
              <a:t>Fig1. (b)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154" y="2145340"/>
            <a:ext cx="3965201" cy="253873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89024" y="1499009"/>
            <a:ext cx="248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Eye-Open </a:t>
            </a:r>
          </a:p>
          <a:p>
            <a:pPr algn="ctr"/>
            <a:r>
              <a:rPr lang="en-US" sz="1800" dirty="0" smtClean="0"/>
              <a:t>Voltage </a:t>
            </a:r>
            <a:r>
              <a:rPr lang="en-US" sz="1800" dirty="0" err="1" smtClean="0"/>
              <a:t>vs</a:t>
            </a:r>
            <a:r>
              <a:rPr lang="en-US" sz="1800" dirty="0" smtClean="0"/>
              <a:t> Time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4051" y="1416133"/>
            <a:ext cx="206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Eye</a:t>
            </a:r>
            <a:r>
              <a:rPr lang="en-US" sz="1800" b="1" dirty="0" smtClean="0"/>
              <a:t>-Closed </a:t>
            </a:r>
            <a:endParaRPr lang="en-US" sz="1800" b="1" dirty="0"/>
          </a:p>
          <a:p>
            <a:pPr algn="ctr"/>
            <a:r>
              <a:rPr lang="en-US" sz="1800" dirty="0"/>
              <a:t>Voltage </a:t>
            </a:r>
            <a:r>
              <a:rPr lang="en-US" sz="1800" dirty="0" err="1"/>
              <a:t>vs</a:t>
            </a:r>
            <a:r>
              <a:rPr lang="en-US" sz="1800" dirty="0"/>
              <a:t> </a:t>
            </a:r>
            <a:r>
              <a:rPr lang="en-US" sz="1800" dirty="0" smtClean="0"/>
              <a:t>Time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92913" y="5416425"/>
            <a:ext cx="846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two graphs are not meaningful as they are not indicting any information.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4253274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FFT: Power </a:t>
            </a:r>
            <a:r>
              <a:rPr lang="en-US" dirty="0" err="1" smtClean="0"/>
              <a:t>vs</a:t>
            </a:r>
            <a:r>
              <a:rPr lang="en-US" dirty="0" smtClean="0"/>
              <a:t> Frequency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74568" y="3063940"/>
            <a:ext cx="128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Power(Watt)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7746" y="4658088"/>
            <a:ext cx="1445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/>
                <a:cs typeface="Calibri"/>
              </a:rPr>
              <a:t>Frequency(Hz)</a:t>
            </a:r>
          </a:p>
          <a:p>
            <a:pPr algn="ctr"/>
            <a:r>
              <a:rPr lang="en-US" sz="1600" dirty="0" smtClean="0">
                <a:latin typeface="Calibri"/>
                <a:cs typeface="Calibri"/>
              </a:rPr>
              <a:t>Fig2. (a)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158896" y="3063940"/>
            <a:ext cx="1287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Power(Watt)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1210" y="4658088"/>
            <a:ext cx="1445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/>
                <a:cs typeface="Calibri"/>
              </a:rPr>
              <a:t>Frequency(Hz)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Fig2. </a:t>
            </a:r>
            <a:r>
              <a:rPr lang="en-US" sz="1600" dirty="0" smtClean="0">
                <a:latin typeface="Calibri"/>
                <a:cs typeface="Calibri"/>
              </a:rPr>
              <a:t>(b)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4666" y="1499009"/>
            <a:ext cx="248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Eye-Open </a:t>
            </a:r>
          </a:p>
          <a:p>
            <a:pPr algn="ctr"/>
            <a:r>
              <a:rPr lang="en-US" sz="1800" dirty="0" smtClean="0"/>
              <a:t>Power </a:t>
            </a:r>
            <a:r>
              <a:rPr lang="en-US" sz="1800" dirty="0" err="1" smtClean="0"/>
              <a:t>vs</a:t>
            </a:r>
            <a:r>
              <a:rPr lang="en-US" sz="1800" dirty="0" smtClean="0"/>
              <a:t> Frequency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5731916" y="1416133"/>
            <a:ext cx="24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Eye</a:t>
            </a:r>
            <a:r>
              <a:rPr lang="en-US" sz="1800" b="1" dirty="0" smtClean="0"/>
              <a:t>-Closed </a:t>
            </a:r>
            <a:endParaRPr lang="en-US" sz="1800" b="1" dirty="0"/>
          </a:p>
          <a:p>
            <a:pPr algn="ctr"/>
            <a:r>
              <a:rPr lang="en-US" sz="1800" dirty="0" smtClean="0"/>
              <a:t>Power </a:t>
            </a:r>
            <a:r>
              <a:rPr lang="en-US" sz="1800" dirty="0" err="1" smtClean="0"/>
              <a:t>vs</a:t>
            </a:r>
            <a:r>
              <a:rPr lang="en-US" sz="1800" dirty="0" smtClean="0"/>
              <a:t> Frequency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492913" y="5416425"/>
            <a:ext cx="8465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dominant spike is observed in Fig2. (b) Eye-Closed.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4683" b="3445"/>
          <a:stretch/>
        </p:blipFill>
        <p:spPr>
          <a:xfrm>
            <a:off x="340616" y="2088340"/>
            <a:ext cx="4098788" cy="2569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t="5616" b="3928"/>
          <a:stretch/>
        </p:blipFill>
        <p:spPr>
          <a:xfrm>
            <a:off x="4972019" y="2088340"/>
            <a:ext cx="4171981" cy="2569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5892" y="2230080"/>
            <a:ext cx="28581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</a:rPr>
              <a:t>Spike within alpha range</a:t>
            </a:r>
            <a:endParaRPr lang="en-US" sz="17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5981210" y="2407052"/>
            <a:ext cx="304682" cy="1123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967608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817</Words>
  <Application>Microsoft Office PowerPoint</Application>
  <PresentationFormat>如螢幕大小 (4:3)</PresentationFormat>
  <Paragraphs>248</Paragraphs>
  <Slides>29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Default</vt:lpstr>
      <vt:lpstr>Comprehensive Design Review</vt:lpstr>
      <vt:lpstr>Team 14 Members</vt:lpstr>
      <vt:lpstr>Outline</vt:lpstr>
      <vt:lpstr>Previous Block Diagram</vt:lpstr>
      <vt:lpstr>Revised Block Diagram</vt:lpstr>
      <vt:lpstr>Current Control</vt:lpstr>
      <vt:lpstr>Signal Processing: FFT</vt:lpstr>
      <vt:lpstr>Before FFT: Raw EEG Data Voltage vs Time</vt:lpstr>
      <vt:lpstr>After FFT: Power vs Frequency</vt:lpstr>
      <vt:lpstr>FFT: Alpha and Beta Power Comparison</vt:lpstr>
      <vt:lpstr>Naïve Bayes Classifier</vt:lpstr>
      <vt:lpstr>Naïve Bayes Classifier</vt:lpstr>
      <vt:lpstr>Remote Robotic Car</vt:lpstr>
      <vt:lpstr>Remote Robotic Car</vt:lpstr>
      <vt:lpstr>Remote Robotic Car</vt:lpstr>
      <vt:lpstr>Graphical User Interface - Training</vt:lpstr>
      <vt:lpstr>Graphical User Interface - Control</vt:lpstr>
      <vt:lpstr>Outline</vt:lpstr>
      <vt:lpstr>Demo Overview</vt:lpstr>
      <vt:lpstr>Outline</vt:lpstr>
      <vt:lpstr>Outline</vt:lpstr>
      <vt:lpstr>Proposed FPR Deliverables </vt:lpstr>
      <vt:lpstr>Thank you</vt:lpstr>
      <vt:lpstr>Backup Slide</vt:lpstr>
      <vt:lpstr>Naïve Bayes Classifier</vt:lpstr>
      <vt:lpstr>Naïve Bayes Classifier</vt:lpstr>
      <vt:lpstr>Naïve Bayes Classifier</vt:lpstr>
      <vt:lpstr>Why changes the headset?</vt:lpstr>
      <vt:lpstr>FFT 1-sec frame vs 2-sec frame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Design Review</dc:title>
  <cp:lastModifiedBy>tiffany</cp:lastModifiedBy>
  <cp:revision>13</cp:revision>
  <dcterms:modified xsi:type="dcterms:W3CDTF">2015-03-05T20:13:19Z</dcterms:modified>
</cp:coreProperties>
</file>