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handoutMasterIdLst>
    <p:handoutMasterId r:id="rId5"/>
  </p:handoutMasterIdLst>
  <p:sldIdLst>
    <p:sldId id="256" r:id="rId2"/>
    <p:sldId id="257" r:id="rId3"/>
  </p:sldIdLst>
  <p:sldSz cx="21945600" cy="32918400"/>
  <p:notesSz cx="7315200" cy="9601200"/>
  <p:custDataLst>
    <p:tags r:id="rId6"/>
  </p:custDataLst>
  <p:defaultTextStyle>
    <a:defPPr>
      <a:defRPr lang="en-US"/>
    </a:defPPr>
    <a:lvl1pPr algn="ctr"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0368">
          <p15:clr>
            <a:srgbClr val="A4A3A4"/>
          </p15:clr>
        </p15:guide>
        <p15:guide id="2" pos="6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D9D9"/>
    <a:srgbClr val="C9F7F6"/>
    <a:srgbClr val="85EDEB"/>
    <a:srgbClr val="881C1C"/>
    <a:srgbClr val="003300"/>
    <a:srgbClr val="33CCFF"/>
    <a:srgbClr val="333399"/>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08" autoAdjust="0"/>
  </p:normalViewPr>
  <p:slideViewPr>
    <p:cSldViewPr snapToObjects="1">
      <p:cViewPr varScale="1">
        <p:scale>
          <a:sx n="14" d="100"/>
          <a:sy n="14" d="100"/>
        </p:scale>
        <p:origin x="-2022" y="-162"/>
      </p:cViewPr>
      <p:guideLst>
        <p:guide orient="horz" pos="10368"/>
        <p:guide pos="69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sz="quarter" idx="1"/>
          </p:nvPr>
        </p:nvSpPr>
        <p:spPr bwMode="auto">
          <a:xfrm>
            <a:off x="4143375"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r" defTabSz="1009650" eaLnBrk="0" hangingPunct="0">
              <a:defRPr sz="1300" b="0">
                <a:latin typeface="Arial" charset="0"/>
                <a:ea typeface="ＭＳ Ｐゴシック" pitchFamily="34" charset="-128"/>
                <a:cs typeface="+mn-cs"/>
              </a:defRPr>
            </a:lvl1pPr>
          </a:lstStyle>
          <a:p>
            <a:pPr>
              <a:defRPr/>
            </a:pPr>
            <a:endParaRPr lang="en-US"/>
          </a:p>
        </p:txBody>
      </p:sp>
      <p:sp>
        <p:nvSpPr>
          <p:cNvPr id="3076" name="Rectangle 4"/>
          <p:cNvSpPr>
            <a:spLocks noGrp="1" noChangeArrowheads="1"/>
          </p:cNvSpPr>
          <p:nvPr>
            <p:ph type="ftr" sz="quarter" idx="2"/>
          </p:nvPr>
        </p:nvSpPr>
        <p:spPr bwMode="auto">
          <a:xfrm>
            <a:off x="0"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7" name="Rectangle 5"/>
          <p:cNvSpPr>
            <a:spLocks noGrp="1" noChangeArrowheads="1"/>
          </p:cNvSpPr>
          <p:nvPr>
            <p:ph type="sldNum" sz="quarter" idx="3"/>
          </p:nvPr>
        </p:nvSpPr>
        <p:spPr bwMode="auto">
          <a:xfrm>
            <a:off x="4143375"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r" defTabSz="1009650" eaLnBrk="0" hangingPunct="0">
              <a:defRPr sz="1300" b="0" smtClean="0">
                <a:latin typeface="Arial" pitchFamily="34" charset="0"/>
              </a:defRPr>
            </a:lvl1pPr>
          </a:lstStyle>
          <a:p>
            <a:pPr>
              <a:defRPr/>
            </a:pPr>
            <a:fld id="{53F9922C-88D4-4AA8-97FE-81545FAA4B3E}" type="slidenum">
              <a:rPr lang="en-US"/>
              <a:pPr>
                <a:defRPr/>
              </a:pPr>
              <a:t>‹#›</a:t>
            </a:fld>
            <a:endParaRPr lang="en-US"/>
          </a:p>
        </p:txBody>
      </p:sp>
    </p:spTree>
    <p:extLst>
      <p:ext uri="{BB962C8B-B14F-4D97-AF65-F5344CB8AC3E}">
        <p14:creationId xmlns:p14="http://schemas.microsoft.com/office/powerpoint/2010/main" val="4058453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66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xfrm>
            <a:off x="2444750" y="715963"/>
            <a:ext cx="2427288" cy="3638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xfrm>
            <a:off x="974725" y="4594225"/>
            <a:ext cx="5365750" cy="4278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1" rIns="101600" bIns="50801"/>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95953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2475" y="18653125"/>
            <a:ext cx="153606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5BFD8-7117-440C-BA47-3B5A3FFA344D}" type="slidenum">
              <a:rPr lang="en-US"/>
              <a:pPr>
                <a:defRPr/>
              </a:pPr>
              <a:t>‹#›</a:t>
            </a:fld>
            <a:endParaRPr lang="en-US"/>
          </a:p>
        </p:txBody>
      </p:sp>
    </p:spTree>
    <p:extLst>
      <p:ext uri="{BB962C8B-B14F-4D97-AF65-F5344CB8AC3E}">
        <p14:creationId xmlns:p14="http://schemas.microsoft.com/office/powerpoint/2010/main" val="50189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A2D27-EF72-47A7-BFB7-994794BE2940}" type="slidenum">
              <a:rPr lang="en-US"/>
              <a:pPr>
                <a:defRPr/>
              </a:pPr>
              <a:t>‹#›</a:t>
            </a:fld>
            <a:endParaRPr lang="en-US"/>
          </a:p>
        </p:txBody>
      </p:sp>
    </p:spTree>
    <p:extLst>
      <p:ext uri="{BB962C8B-B14F-4D97-AF65-F5344CB8AC3E}">
        <p14:creationId xmlns:p14="http://schemas.microsoft.com/office/powerpoint/2010/main" val="188369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5288" y="2925763"/>
            <a:ext cx="4662487"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7825" y="2925763"/>
            <a:ext cx="13835063"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8C06AC-39D2-42C7-8F36-2973083DAB40}" type="slidenum">
              <a:rPr lang="en-US"/>
              <a:pPr>
                <a:defRPr/>
              </a:pPr>
              <a:t>‹#›</a:t>
            </a:fld>
            <a:endParaRPr lang="en-US"/>
          </a:p>
        </p:txBody>
      </p:sp>
    </p:spTree>
    <p:extLst>
      <p:ext uri="{BB962C8B-B14F-4D97-AF65-F5344CB8AC3E}">
        <p14:creationId xmlns:p14="http://schemas.microsoft.com/office/powerpoint/2010/main" val="119965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19989-A529-4BD7-89D7-125D2F01F068}" type="slidenum">
              <a:rPr lang="en-US"/>
              <a:pPr>
                <a:defRPr/>
              </a:pPr>
              <a:t>‹#›</a:t>
            </a:fld>
            <a:endParaRPr lang="en-US"/>
          </a:p>
        </p:txBody>
      </p:sp>
    </p:spTree>
    <p:extLst>
      <p:ext uri="{BB962C8B-B14F-4D97-AF65-F5344CB8AC3E}">
        <p14:creationId xmlns:p14="http://schemas.microsoft.com/office/powerpoint/2010/main" val="188396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4A907-33D7-4B97-AB9D-C16440F9B776}" type="slidenum">
              <a:rPr lang="en-US"/>
              <a:pPr>
                <a:defRPr/>
              </a:pPr>
              <a:t>‹#›</a:t>
            </a:fld>
            <a:endParaRPr lang="en-US"/>
          </a:p>
        </p:txBody>
      </p:sp>
    </p:spTree>
    <p:extLst>
      <p:ext uri="{BB962C8B-B14F-4D97-AF65-F5344CB8AC3E}">
        <p14:creationId xmlns:p14="http://schemas.microsoft.com/office/powerpoint/2010/main" val="44860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7825"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049000"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721191-1757-47AD-8936-87D7F87D58E1}" type="slidenum">
              <a:rPr lang="en-US"/>
              <a:pPr>
                <a:defRPr/>
              </a:pPr>
              <a:t>‹#›</a:t>
            </a:fld>
            <a:endParaRPr lang="en-US"/>
          </a:p>
        </p:txBody>
      </p:sp>
    </p:spTree>
    <p:extLst>
      <p:ext uri="{BB962C8B-B14F-4D97-AF65-F5344CB8AC3E}">
        <p14:creationId xmlns:p14="http://schemas.microsoft.com/office/powerpoint/2010/main" val="175338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7625"/>
            <a:ext cx="1975167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159E9F-4FB4-4CAD-9DE9-498FF2C28D24}" type="slidenum">
              <a:rPr lang="en-US"/>
              <a:pPr>
                <a:defRPr/>
              </a:pPr>
              <a:t>‹#›</a:t>
            </a:fld>
            <a:endParaRPr lang="en-US"/>
          </a:p>
        </p:txBody>
      </p:sp>
    </p:spTree>
    <p:extLst>
      <p:ext uri="{BB962C8B-B14F-4D97-AF65-F5344CB8AC3E}">
        <p14:creationId xmlns:p14="http://schemas.microsoft.com/office/powerpoint/2010/main" val="338870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8F176B-F876-4BE4-B25F-D75392C1D686}" type="slidenum">
              <a:rPr lang="en-US"/>
              <a:pPr>
                <a:defRPr/>
              </a:pPr>
              <a:t>‹#›</a:t>
            </a:fld>
            <a:endParaRPr lang="en-US"/>
          </a:p>
        </p:txBody>
      </p:sp>
    </p:spTree>
    <p:extLst>
      <p:ext uri="{BB962C8B-B14F-4D97-AF65-F5344CB8AC3E}">
        <p14:creationId xmlns:p14="http://schemas.microsoft.com/office/powerpoint/2010/main" val="204281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2C8840-CB99-4CE7-9F00-BC2E5E2C0507}" type="slidenum">
              <a:rPr lang="en-US"/>
              <a:pPr>
                <a:defRPr/>
              </a:pPr>
              <a:t>‹#›</a:t>
            </a:fld>
            <a:endParaRPr lang="en-US"/>
          </a:p>
        </p:txBody>
      </p:sp>
    </p:spTree>
    <p:extLst>
      <p:ext uri="{BB962C8B-B14F-4D97-AF65-F5344CB8AC3E}">
        <p14:creationId xmlns:p14="http://schemas.microsoft.com/office/powerpoint/2010/main" val="13929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03180E-4C57-4494-8909-D73825FC9089}" type="slidenum">
              <a:rPr lang="en-US"/>
              <a:pPr>
                <a:defRPr/>
              </a:pPr>
              <a:t>‹#›</a:t>
            </a:fld>
            <a:endParaRPr lang="en-US"/>
          </a:p>
        </p:txBody>
      </p:sp>
    </p:spTree>
    <p:extLst>
      <p:ext uri="{BB962C8B-B14F-4D97-AF65-F5344CB8AC3E}">
        <p14:creationId xmlns:p14="http://schemas.microsoft.com/office/powerpoint/2010/main" val="320784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55C1E-DF2C-4630-AC6F-3BA4CEF35593}" type="slidenum">
              <a:rPr lang="en-US"/>
              <a:pPr>
                <a:defRPr/>
              </a:pPr>
              <a:t>‹#›</a:t>
            </a:fld>
            <a:endParaRPr lang="en-US"/>
          </a:p>
        </p:txBody>
      </p:sp>
    </p:spTree>
    <p:extLst>
      <p:ext uri="{BB962C8B-B14F-4D97-AF65-F5344CB8AC3E}">
        <p14:creationId xmlns:p14="http://schemas.microsoft.com/office/powerpoint/2010/main" val="327439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7825" y="2925763"/>
            <a:ext cx="1864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647825" y="9512300"/>
            <a:ext cx="18649950" cy="197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64782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l"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7496175" y="29992638"/>
            <a:ext cx="695325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1572577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r" eaLnBrk="0" hangingPunct="0">
              <a:defRPr sz="5000" b="0" smtClean="0">
                <a:latin typeface="Times New Roman" pitchFamily="18" charset="0"/>
              </a:defRPr>
            </a:lvl1pPr>
          </a:lstStyle>
          <a:p>
            <a:pPr>
              <a:defRPr/>
            </a:pPr>
            <a:fld id="{AFA652B4-E5E5-4C9F-9849-55A39EF0A5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24213" rtl="0" eaLnBrk="0" fontAlgn="base" hangingPunct="0">
        <a:spcBef>
          <a:spcPct val="0"/>
        </a:spcBef>
        <a:spcAft>
          <a:spcPct val="0"/>
        </a:spcAft>
        <a:defRPr sz="15500">
          <a:solidFill>
            <a:schemeClr val="tx2"/>
          </a:solidFill>
          <a:latin typeface="+mj-lt"/>
          <a:ea typeface="ＭＳ Ｐゴシック" pitchFamily="34" charset="-128"/>
          <a:cs typeface="ＭＳ Ｐゴシック" charset="0"/>
        </a:defRPr>
      </a:lvl1pPr>
      <a:lvl2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2pPr>
      <a:lvl3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3pPr>
      <a:lvl4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4pPr>
      <a:lvl5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5pPr>
      <a:lvl6pPr marL="457200" algn="ctr" defTabSz="3224213" rtl="0" fontAlgn="base">
        <a:spcBef>
          <a:spcPct val="0"/>
        </a:spcBef>
        <a:spcAft>
          <a:spcPct val="0"/>
        </a:spcAft>
        <a:defRPr sz="15500">
          <a:solidFill>
            <a:schemeClr val="tx2"/>
          </a:solidFill>
          <a:latin typeface="Times New Roman" pitchFamily="-111" charset="0"/>
        </a:defRPr>
      </a:lvl6pPr>
      <a:lvl7pPr marL="914400" algn="ctr" defTabSz="3224213" rtl="0" fontAlgn="base">
        <a:spcBef>
          <a:spcPct val="0"/>
        </a:spcBef>
        <a:spcAft>
          <a:spcPct val="0"/>
        </a:spcAft>
        <a:defRPr sz="15500">
          <a:solidFill>
            <a:schemeClr val="tx2"/>
          </a:solidFill>
          <a:latin typeface="Times New Roman" pitchFamily="-111" charset="0"/>
        </a:defRPr>
      </a:lvl7pPr>
      <a:lvl8pPr marL="1371600" algn="ctr" defTabSz="3224213" rtl="0" fontAlgn="base">
        <a:spcBef>
          <a:spcPct val="0"/>
        </a:spcBef>
        <a:spcAft>
          <a:spcPct val="0"/>
        </a:spcAft>
        <a:defRPr sz="15500">
          <a:solidFill>
            <a:schemeClr val="tx2"/>
          </a:solidFill>
          <a:latin typeface="Times New Roman" pitchFamily="-111" charset="0"/>
        </a:defRPr>
      </a:lvl8pPr>
      <a:lvl9pPr marL="1828800" algn="ctr" defTabSz="3224213" rtl="0" fontAlgn="base">
        <a:spcBef>
          <a:spcPct val="0"/>
        </a:spcBef>
        <a:spcAft>
          <a:spcPct val="0"/>
        </a:spcAft>
        <a:defRPr sz="15500">
          <a:solidFill>
            <a:schemeClr val="tx2"/>
          </a:solidFill>
          <a:latin typeface="Times New Roman" pitchFamily="-111" charset="0"/>
        </a:defRPr>
      </a:lvl9pPr>
    </p:titleStyle>
    <p:bodyStyle>
      <a:lvl1pPr marL="1209675" indent="-1209675" algn="l" defTabSz="3224213" rtl="0" eaLnBrk="0" fontAlgn="base" hangingPunct="0">
        <a:spcBef>
          <a:spcPct val="20000"/>
        </a:spcBef>
        <a:spcAft>
          <a:spcPct val="0"/>
        </a:spcAft>
        <a:buChar char="•"/>
        <a:defRPr sz="11300">
          <a:solidFill>
            <a:schemeClr val="tx1"/>
          </a:solidFill>
          <a:latin typeface="+mn-lt"/>
          <a:ea typeface="ＭＳ Ｐゴシック" pitchFamily="34" charset="-128"/>
          <a:cs typeface="ＭＳ Ｐゴシック" charset="0"/>
        </a:defRPr>
      </a:lvl1pPr>
      <a:lvl2pPr marL="2619375" indent="-1008063" algn="l" defTabSz="3224213" rtl="0" eaLnBrk="0" fontAlgn="base" hangingPunct="0">
        <a:spcBef>
          <a:spcPct val="20000"/>
        </a:spcBef>
        <a:spcAft>
          <a:spcPct val="0"/>
        </a:spcAft>
        <a:buChar char="–"/>
        <a:defRPr sz="9800">
          <a:solidFill>
            <a:schemeClr val="tx1"/>
          </a:solidFill>
          <a:latin typeface="+mn-lt"/>
          <a:ea typeface="ＭＳ Ｐゴシック" pitchFamily="-111" charset="-128"/>
        </a:defRPr>
      </a:lvl2pPr>
      <a:lvl3pPr marL="4029075" indent="-804863" algn="l" defTabSz="3224213" rtl="0" eaLnBrk="0" fontAlgn="base" hangingPunct="0">
        <a:spcBef>
          <a:spcPct val="20000"/>
        </a:spcBef>
        <a:spcAft>
          <a:spcPct val="0"/>
        </a:spcAft>
        <a:buChar char="•"/>
        <a:defRPr sz="8400">
          <a:solidFill>
            <a:schemeClr val="tx1"/>
          </a:solidFill>
          <a:latin typeface="+mn-lt"/>
          <a:ea typeface="ＭＳ Ｐゴシック" pitchFamily="-111" charset="-128"/>
        </a:defRPr>
      </a:lvl3pPr>
      <a:lvl4pPr marL="56419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4pPr>
      <a:lvl5pPr marL="72548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5pPr>
      <a:lvl6pPr marL="7712075" indent="-806450" algn="l" defTabSz="3224213" rtl="0" fontAlgn="base">
        <a:spcBef>
          <a:spcPct val="20000"/>
        </a:spcBef>
        <a:spcAft>
          <a:spcPct val="0"/>
        </a:spcAft>
        <a:buChar char="•"/>
        <a:defRPr sz="7100">
          <a:solidFill>
            <a:schemeClr val="tx1"/>
          </a:solidFill>
          <a:latin typeface="+mn-lt"/>
          <a:ea typeface="ＭＳ Ｐゴシック" pitchFamily="-111" charset="-128"/>
        </a:defRPr>
      </a:lvl6pPr>
      <a:lvl7pPr marL="8169275" indent="-806450" algn="l" defTabSz="3224213" rtl="0" fontAlgn="base">
        <a:spcBef>
          <a:spcPct val="20000"/>
        </a:spcBef>
        <a:spcAft>
          <a:spcPct val="0"/>
        </a:spcAft>
        <a:buChar char="•"/>
        <a:defRPr sz="7100">
          <a:solidFill>
            <a:schemeClr val="tx1"/>
          </a:solidFill>
          <a:latin typeface="+mn-lt"/>
          <a:ea typeface="ＭＳ Ｐゴシック" pitchFamily="-111" charset="-128"/>
        </a:defRPr>
      </a:lvl7pPr>
      <a:lvl8pPr marL="8626475" indent="-806450" algn="l" defTabSz="3224213" rtl="0" fontAlgn="base">
        <a:spcBef>
          <a:spcPct val="20000"/>
        </a:spcBef>
        <a:spcAft>
          <a:spcPct val="0"/>
        </a:spcAft>
        <a:buChar char="•"/>
        <a:defRPr sz="7100">
          <a:solidFill>
            <a:schemeClr val="tx1"/>
          </a:solidFill>
          <a:latin typeface="+mn-lt"/>
          <a:ea typeface="ＭＳ Ｐゴシック" pitchFamily="-111" charset="-128"/>
        </a:defRPr>
      </a:lvl8pPr>
      <a:lvl9pPr marL="9083675" indent="-806450" algn="l" defTabSz="3224213" rtl="0" fontAlgn="base">
        <a:spcBef>
          <a:spcPct val="20000"/>
        </a:spcBef>
        <a:spcAft>
          <a:spcPct val="0"/>
        </a:spcAft>
        <a:buChar char="•"/>
        <a:defRPr sz="71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1.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5.jpe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4.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3.png"/><Relationship Id="rId10" Type="http://schemas.openxmlformats.org/officeDocument/2006/relationships/tags" Target="../tags/tag11.xml"/><Relationship Id="rId19" Type="http://schemas.openxmlformats.org/officeDocument/2006/relationships/slideLayout" Target="../slideLayouts/slideLayout7.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6.png"/><Relationship Id="rId18" Type="http://schemas.openxmlformats.org/officeDocument/2006/relationships/image" Target="../media/image11.jpe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slideLayout" Target="../slideLayouts/slideLayout7.xml"/><Relationship Id="rId17" Type="http://schemas.openxmlformats.org/officeDocument/2006/relationships/image" Target="../media/image10.jpeg"/><Relationship Id="rId2" Type="http://schemas.openxmlformats.org/officeDocument/2006/relationships/tags" Target="../tags/tag21.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image" Target="../media/image8.png"/><Relationship Id="rId10" Type="http://schemas.openxmlformats.org/officeDocument/2006/relationships/tags" Target="../tags/tag29.xml"/><Relationship Id="rId19" Type="http://schemas.openxmlformats.org/officeDocument/2006/relationships/image" Target="../media/image12.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58436" y="14097000"/>
            <a:ext cx="16828729" cy="716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339637" y="5751513"/>
            <a:ext cx="8010525" cy="466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12720" y="1280160"/>
            <a:ext cx="2011680" cy="2011680"/>
          </a:xfrm>
          <a:prstGeom prst="rect">
            <a:avLst/>
          </a:prstGeom>
        </p:spPr>
      </p:pic>
      <p:sp>
        <p:nvSpPr>
          <p:cNvPr id="2050" name="Line 2"/>
          <p:cNvSpPr>
            <a:spLocks noChangeShapeType="1"/>
          </p:cNvSpPr>
          <p:nvPr>
            <p:custDataLst>
              <p:tags r:id="rId1"/>
            </p:custDataLst>
          </p:nvPr>
        </p:nvSpPr>
        <p:spPr bwMode="auto">
          <a:xfrm>
            <a:off x="703263" y="3789363"/>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5"/>
          <p:cNvSpPr>
            <a:spLocks noChangeArrowheads="1"/>
          </p:cNvSpPr>
          <p:nvPr>
            <p:custDataLst>
              <p:tags r:id="rId2"/>
            </p:custDataLst>
          </p:nvPr>
        </p:nvSpPr>
        <p:spPr bwMode="auto">
          <a:xfrm>
            <a:off x="561975" y="668338"/>
            <a:ext cx="20916900" cy="31678562"/>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2" name="Rectangle 6"/>
          <p:cNvSpPr>
            <a:spLocks noChangeArrowheads="1"/>
          </p:cNvSpPr>
          <p:nvPr>
            <p:custDataLst>
              <p:tags r:id="rId3"/>
            </p:custDataLst>
          </p:nvPr>
        </p:nvSpPr>
        <p:spPr bwMode="auto">
          <a:xfrm>
            <a:off x="425450" y="500063"/>
            <a:ext cx="21189950" cy="32000825"/>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3" name="Rectangle 7"/>
          <p:cNvSpPr>
            <a:spLocks noChangeArrowheads="1"/>
          </p:cNvSpPr>
          <p:nvPr>
            <p:custDataLst>
              <p:tags r:id="rId4"/>
            </p:custDataLst>
          </p:nvPr>
        </p:nvSpPr>
        <p:spPr bwMode="auto">
          <a:xfrm>
            <a:off x="698500" y="855663"/>
            <a:ext cx="206549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err="1" smtClean="0">
                <a:solidFill>
                  <a:srgbClr val="881C1C"/>
                </a:solidFill>
              </a:rPr>
              <a:t>Frij</a:t>
            </a:r>
            <a:endParaRPr lang="en-US" altLang="en-US" sz="6000" dirty="0">
              <a:solidFill>
                <a:srgbClr val="881C1C"/>
              </a:solidFill>
            </a:endParaRPr>
          </a:p>
        </p:txBody>
      </p:sp>
      <p:sp>
        <p:nvSpPr>
          <p:cNvPr id="2054" name="Rectangle 11"/>
          <p:cNvSpPr>
            <a:spLocks noChangeArrowheads="1"/>
          </p:cNvSpPr>
          <p:nvPr>
            <p:custDataLst>
              <p:tags r:id="rId5"/>
            </p:custDataLst>
          </p:nvPr>
        </p:nvSpPr>
        <p:spPr bwMode="auto">
          <a:xfrm>
            <a:off x="683418" y="1905000"/>
            <a:ext cx="20578763" cy="19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en-US" altLang="en-US" sz="3000" dirty="0" smtClean="0">
                <a:solidFill>
                  <a:srgbClr val="881C1C"/>
                </a:solidFill>
              </a:rPr>
              <a:t>Andrew </a:t>
            </a:r>
            <a:r>
              <a:rPr lang="en-US" altLang="en-US" sz="3000" dirty="0" err="1" smtClean="0">
                <a:solidFill>
                  <a:srgbClr val="881C1C"/>
                </a:solidFill>
              </a:rPr>
              <a:t>Paisner</a:t>
            </a:r>
            <a:r>
              <a:rPr lang="en-US" altLang="en-US" sz="3000" dirty="0">
                <a:solidFill>
                  <a:srgbClr val="881C1C"/>
                </a:solidFill>
              </a:rPr>
              <a:t>, Carlton Jones, </a:t>
            </a:r>
          </a:p>
          <a:p>
            <a:pPr eaLnBrk="1" hangingPunct="1"/>
            <a:r>
              <a:rPr lang="en-US" altLang="en-US" sz="3000" dirty="0" err="1" smtClean="0">
                <a:solidFill>
                  <a:srgbClr val="881C1C"/>
                </a:solidFill>
              </a:rPr>
              <a:t>Amrit</a:t>
            </a:r>
            <a:r>
              <a:rPr lang="en-US" altLang="en-US" sz="3000" dirty="0" smtClean="0">
                <a:solidFill>
                  <a:srgbClr val="881C1C"/>
                </a:solidFill>
              </a:rPr>
              <a:t> </a:t>
            </a:r>
            <a:r>
              <a:rPr lang="en-US" altLang="en-US" sz="3000" dirty="0" err="1">
                <a:solidFill>
                  <a:srgbClr val="881C1C"/>
                </a:solidFill>
              </a:rPr>
              <a:t>Khalsa</a:t>
            </a:r>
            <a:r>
              <a:rPr lang="en-US" altLang="en-US" sz="3000" dirty="0" smtClean="0">
                <a:solidFill>
                  <a:srgbClr val="881C1C"/>
                </a:solidFill>
              </a:rPr>
              <a:t>, </a:t>
            </a:r>
            <a:r>
              <a:rPr lang="en-US" altLang="en-US" sz="3000" dirty="0">
                <a:solidFill>
                  <a:srgbClr val="881C1C"/>
                </a:solidFill>
              </a:rPr>
              <a:t>S</a:t>
            </a:r>
            <a:r>
              <a:rPr lang="en-US" altLang="en-US" sz="3000" dirty="0" smtClean="0">
                <a:solidFill>
                  <a:srgbClr val="881C1C"/>
                </a:solidFill>
              </a:rPr>
              <a:t>hravan </a:t>
            </a:r>
            <a:r>
              <a:rPr lang="en-US" altLang="en-US" sz="3000" dirty="0" err="1" smtClean="0">
                <a:solidFill>
                  <a:srgbClr val="881C1C"/>
                </a:solidFill>
              </a:rPr>
              <a:t>Nayak</a:t>
            </a:r>
            <a:endParaRPr lang="en-US" altLang="en-US" sz="3000" dirty="0" smtClean="0">
              <a:solidFill>
                <a:srgbClr val="881C1C"/>
              </a:solidFill>
            </a:endParaRPr>
          </a:p>
          <a:p>
            <a:pPr eaLnBrk="1" hangingPunct="1"/>
            <a:endParaRPr lang="en-US" altLang="en-US" sz="1400" dirty="0" smtClean="0">
              <a:solidFill>
                <a:srgbClr val="881C1C"/>
              </a:solidFill>
            </a:endParaRPr>
          </a:p>
          <a:p>
            <a:pPr eaLnBrk="1" hangingPunct="1"/>
            <a:r>
              <a:rPr lang="en-US" altLang="en-US" sz="3000" dirty="0" smtClean="0">
                <a:solidFill>
                  <a:srgbClr val="881C1C"/>
                </a:solidFill>
              </a:rPr>
              <a:t>Faculty </a:t>
            </a:r>
            <a:r>
              <a:rPr lang="en-US" altLang="en-US" sz="3000" dirty="0">
                <a:solidFill>
                  <a:srgbClr val="881C1C"/>
                </a:solidFill>
              </a:rPr>
              <a:t>Advisor: Prof. </a:t>
            </a:r>
            <a:r>
              <a:rPr lang="en-US" altLang="en-US" sz="3000" dirty="0" smtClean="0">
                <a:solidFill>
                  <a:srgbClr val="881C1C"/>
                </a:solidFill>
              </a:rPr>
              <a:t>David Irwin</a:t>
            </a:r>
            <a:endParaRPr lang="en-US" altLang="en-US" sz="3000" dirty="0">
              <a:solidFill>
                <a:srgbClr val="881C1C"/>
              </a:solidFill>
            </a:endParaRPr>
          </a:p>
        </p:txBody>
      </p:sp>
      <p:sp>
        <p:nvSpPr>
          <p:cNvPr id="2055" name="Rectangle 306"/>
          <p:cNvSpPr>
            <a:spLocks noChangeArrowheads="1"/>
          </p:cNvSpPr>
          <p:nvPr>
            <p:custDataLst>
              <p:tags r:id="rId6"/>
            </p:custDataLst>
          </p:nvPr>
        </p:nvSpPr>
        <p:spPr bwMode="auto">
          <a:xfrm>
            <a:off x="698500" y="831850"/>
            <a:ext cx="20654963" cy="31362650"/>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6" name="Line 326"/>
          <p:cNvSpPr>
            <a:spLocks noChangeShapeType="1"/>
          </p:cNvSpPr>
          <p:nvPr>
            <p:custDataLst>
              <p:tags r:id="rId7"/>
            </p:custDataLst>
          </p:nvPr>
        </p:nvSpPr>
        <p:spPr bwMode="auto">
          <a:xfrm>
            <a:off x="703263" y="30259338"/>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57" name="Picture 516" descr="UMass%20seal"/>
          <p:cNvPicPr>
            <a:picLocks noChangeAspect="1" noChangeArrowheads="1"/>
          </p:cNvPicPr>
          <p:nvPr>
            <p:custDataLst>
              <p:tags r:id="rId8"/>
            </p:custDataLst>
          </p:nvPr>
        </p:nvPicPr>
        <p:blipFill>
          <a:blip r:embed="rId24">
            <a:extLst>
              <a:ext uri="{28A0092B-C50C-407E-A947-70E740481C1C}">
                <a14:useLocalDpi xmlns:a14="http://schemas.microsoft.com/office/drawing/2010/main" val="0"/>
              </a:ext>
            </a:extLst>
          </a:blip>
          <a:srcRect/>
          <a:stretch>
            <a:fillRect/>
          </a:stretch>
        </p:blipFill>
        <p:spPr bwMode="auto">
          <a:xfrm>
            <a:off x="1331913" y="30480000"/>
            <a:ext cx="15748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524"/>
          <p:cNvSpPr txBox="1">
            <a:spLocks noChangeArrowheads="1"/>
          </p:cNvSpPr>
          <p:nvPr>
            <p:custDataLst>
              <p:tags r:id="rId9"/>
            </p:custDataLst>
          </p:nvPr>
        </p:nvSpPr>
        <p:spPr bwMode="auto">
          <a:xfrm>
            <a:off x="720725" y="30064075"/>
            <a:ext cx="205406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lnSpc>
                <a:spcPct val="60000"/>
              </a:lnSpc>
            </a:pPr>
            <a:r>
              <a:rPr lang="en-US" altLang="en-US" sz="2000" b="0" dirty="0">
                <a:cs typeface="Arial" charset="0"/>
              </a:rPr>
              <a:t>Department of Electrical and Computer Engineering</a:t>
            </a:r>
          </a:p>
          <a:p>
            <a:pPr eaLnBrk="1" hangingPunct="1">
              <a:lnSpc>
                <a:spcPct val="60000"/>
              </a:lnSpc>
            </a:pPr>
            <a:endParaRPr lang="en-US" altLang="en-US" sz="2000" b="0" dirty="0">
              <a:cs typeface="Arial" charset="0"/>
            </a:endParaRPr>
          </a:p>
          <a:p>
            <a:pPr eaLnBrk="1" hangingPunct="1">
              <a:lnSpc>
                <a:spcPct val="60000"/>
              </a:lnSpc>
            </a:pPr>
            <a:endParaRPr lang="en-US" altLang="en-US" sz="2000" b="0" dirty="0">
              <a:solidFill>
                <a:srgbClr val="0066CC"/>
              </a:solidFill>
              <a:latin typeface="Comic Sans MS" pitchFamily="66" charset="0"/>
              <a:cs typeface="Arial" charset="0"/>
            </a:endParaRPr>
          </a:p>
          <a:p>
            <a:pPr eaLnBrk="1" hangingPunct="1">
              <a:lnSpc>
                <a:spcPct val="60000"/>
              </a:lnSpc>
            </a:pPr>
            <a:r>
              <a:rPr lang="en-US" altLang="en-US" sz="3200" b="0" dirty="0">
                <a:solidFill>
                  <a:srgbClr val="39935B"/>
                </a:solidFill>
                <a:latin typeface="Copperplate Gothic Bold" pitchFamily="34" charset="0"/>
                <a:cs typeface="Arial" charset="0"/>
              </a:rPr>
              <a:t>ECE 415/ECE 416 – SENIOR DESIGN PROJECT </a:t>
            </a:r>
            <a:r>
              <a:rPr lang="en-US" altLang="en-US" sz="3200" b="0" dirty="0" smtClean="0">
                <a:solidFill>
                  <a:srgbClr val="39935B"/>
                </a:solidFill>
                <a:latin typeface="Copperplate Gothic Bold" pitchFamily="34" charset="0"/>
                <a:cs typeface="Arial" charset="0"/>
              </a:rPr>
              <a:t>2015</a:t>
            </a:r>
            <a:endParaRPr lang="en-US" altLang="en-US" sz="3200" b="0" dirty="0">
              <a:solidFill>
                <a:srgbClr val="39935B"/>
              </a:solidFill>
              <a:latin typeface="Copperplate Gothic Bold" pitchFamily="34" charset="0"/>
              <a:cs typeface="Arial" charset="0"/>
            </a:endParaRPr>
          </a:p>
          <a:p>
            <a:pPr eaLnBrk="1" hangingPunct="1">
              <a:lnSpc>
                <a:spcPct val="60000"/>
              </a:lnSpc>
            </a:pPr>
            <a:endParaRPr lang="en-US" altLang="en-US" b="0" dirty="0">
              <a:latin typeface="Bradley Hand ITC" pitchFamily="66" charset="0"/>
              <a:cs typeface="Arial" charset="0"/>
            </a:endParaRPr>
          </a:p>
          <a:p>
            <a:pPr eaLnBrk="1" hangingPunct="1">
              <a:lnSpc>
                <a:spcPct val="60000"/>
              </a:lnSpc>
            </a:pPr>
            <a:endParaRPr lang="en-US" altLang="en-US" b="0" dirty="0">
              <a:latin typeface="Bradley Hand ITC" pitchFamily="66" charset="0"/>
              <a:cs typeface="Arial" charset="0"/>
            </a:endParaRPr>
          </a:p>
          <a:p>
            <a:pPr eaLnBrk="1" hangingPunct="1">
              <a:lnSpc>
                <a:spcPct val="40000"/>
              </a:lnSpc>
            </a:pPr>
            <a:r>
              <a:rPr lang="en-US" altLang="en-US" sz="2200" b="0" dirty="0">
                <a:cs typeface="Arial" charset="0"/>
              </a:rPr>
              <a:t>College of Engineering - University of Massachusetts Amherst</a:t>
            </a:r>
          </a:p>
        </p:txBody>
      </p:sp>
      <p:sp>
        <p:nvSpPr>
          <p:cNvPr id="2061" name="Text Box 13"/>
          <p:cNvSpPr txBox="1">
            <a:spLocks noChangeArrowheads="1"/>
          </p:cNvSpPr>
          <p:nvPr/>
        </p:nvSpPr>
        <p:spPr bwMode="auto">
          <a:xfrm>
            <a:off x="17206816" y="30480000"/>
            <a:ext cx="376256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03263" eaLnBrk="0" hangingPunct="0">
              <a:defRPr b="1">
                <a:solidFill>
                  <a:schemeClr val="tx1"/>
                </a:solidFill>
                <a:latin typeface="Arial" charset="0"/>
                <a:ea typeface="ＭＳ Ｐゴシック" charset="0"/>
                <a:cs typeface="ＭＳ Ｐゴシック" charset="0"/>
              </a:defRPr>
            </a:lvl1pPr>
            <a:lvl2pPr defTabSz="703263" eaLnBrk="0" hangingPunct="0">
              <a:defRPr b="1">
                <a:solidFill>
                  <a:schemeClr val="tx1"/>
                </a:solidFill>
                <a:latin typeface="Arial" charset="0"/>
                <a:ea typeface="ＭＳ Ｐゴシック" charset="0"/>
              </a:defRPr>
            </a:lvl2pPr>
            <a:lvl3pPr defTabSz="703263" eaLnBrk="0" hangingPunct="0">
              <a:defRPr b="1">
                <a:solidFill>
                  <a:schemeClr val="tx1"/>
                </a:solidFill>
                <a:latin typeface="Arial" charset="0"/>
                <a:ea typeface="ＭＳ Ｐゴシック" charset="0"/>
              </a:defRPr>
            </a:lvl3pPr>
            <a:lvl4pPr defTabSz="703263" eaLnBrk="0" hangingPunct="0">
              <a:defRPr b="1">
                <a:solidFill>
                  <a:schemeClr val="tx1"/>
                </a:solidFill>
                <a:latin typeface="Arial" charset="0"/>
                <a:ea typeface="ＭＳ Ｐゴシック" charset="0"/>
              </a:defRPr>
            </a:lvl4pPr>
            <a:lvl5pPr defTabSz="703263" eaLnBrk="0" hangingPunct="0">
              <a:defRPr b="1">
                <a:solidFill>
                  <a:schemeClr val="tx1"/>
                </a:solidFill>
                <a:latin typeface="Arial" charset="0"/>
                <a:ea typeface="ＭＳ Ｐゴシック" charset="0"/>
              </a:defRPr>
            </a:lvl5pPr>
            <a:lvl6pPr algn="ctr" defTabSz="703263" eaLnBrk="0" fontAlgn="base" hangingPunct="0">
              <a:spcBef>
                <a:spcPct val="0"/>
              </a:spcBef>
              <a:spcAft>
                <a:spcPct val="0"/>
              </a:spcAft>
              <a:defRPr b="1">
                <a:solidFill>
                  <a:schemeClr val="tx1"/>
                </a:solidFill>
                <a:latin typeface="Arial" charset="0"/>
                <a:ea typeface="ＭＳ Ｐゴシック" charset="0"/>
              </a:defRPr>
            </a:lvl6pPr>
            <a:lvl7pPr algn="ctr" defTabSz="703263" eaLnBrk="0" fontAlgn="base" hangingPunct="0">
              <a:spcBef>
                <a:spcPct val="0"/>
              </a:spcBef>
              <a:spcAft>
                <a:spcPct val="0"/>
              </a:spcAft>
              <a:defRPr b="1">
                <a:solidFill>
                  <a:schemeClr val="tx1"/>
                </a:solidFill>
                <a:latin typeface="Arial" charset="0"/>
                <a:ea typeface="ＭＳ Ｐゴシック" charset="0"/>
              </a:defRPr>
            </a:lvl7pPr>
            <a:lvl8pPr algn="ctr" defTabSz="703263" eaLnBrk="0" fontAlgn="base" hangingPunct="0">
              <a:spcBef>
                <a:spcPct val="0"/>
              </a:spcBef>
              <a:spcAft>
                <a:spcPct val="0"/>
              </a:spcAft>
              <a:defRPr b="1">
                <a:solidFill>
                  <a:schemeClr val="tx1"/>
                </a:solidFill>
                <a:latin typeface="Arial" charset="0"/>
                <a:ea typeface="ＭＳ Ｐゴシック" charset="0"/>
              </a:defRPr>
            </a:lvl8pPr>
            <a:lvl9pPr algn="ctr" defTabSz="703263"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r>
              <a:rPr lang="en-US" sz="8800" dirty="0" smtClean="0"/>
              <a:t>SDP15</a:t>
            </a:r>
          </a:p>
        </p:txBody>
      </p:sp>
      <p:sp>
        <p:nvSpPr>
          <p:cNvPr id="2060" name="Rectangle 7"/>
          <p:cNvSpPr>
            <a:spLocks noChangeArrowheads="1"/>
          </p:cNvSpPr>
          <p:nvPr>
            <p:custDataLst>
              <p:tags r:id="rId10"/>
            </p:custDataLst>
          </p:nvPr>
        </p:nvSpPr>
        <p:spPr bwMode="auto">
          <a:xfrm>
            <a:off x="2209800" y="4500563"/>
            <a:ext cx="58134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Abstract</a:t>
            </a:r>
          </a:p>
        </p:txBody>
      </p:sp>
      <p:sp>
        <p:nvSpPr>
          <p:cNvPr id="2" name="Rectangle 7"/>
          <p:cNvSpPr>
            <a:spLocks noChangeArrowheads="1"/>
          </p:cNvSpPr>
          <p:nvPr>
            <p:custDataLst>
              <p:tags r:id="rId11"/>
            </p:custDataLst>
          </p:nvPr>
        </p:nvSpPr>
        <p:spPr bwMode="auto">
          <a:xfrm>
            <a:off x="12807950" y="4500563"/>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Block Diagram</a:t>
            </a:r>
          </a:p>
        </p:txBody>
      </p:sp>
      <p:sp>
        <p:nvSpPr>
          <p:cNvPr id="2062" name="Rectangle 7"/>
          <p:cNvSpPr>
            <a:spLocks noChangeArrowheads="1"/>
          </p:cNvSpPr>
          <p:nvPr>
            <p:custDataLst>
              <p:tags r:id="rId12"/>
            </p:custDataLst>
          </p:nvPr>
        </p:nvSpPr>
        <p:spPr bwMode="auto">
          <a:xfrm>
            <a:off x="7435850" y="13213044"/>
            <a:ext cx="70739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System Overview</a:t>
            </a:r>
          </a:p>
        </p:txBody>
      </p:sp>
      <p:sp>
        <p:nvSpPr>
          <p:cNvPr id="2063" name="Rectangle 7"/>
          <p:cNvSpPr>
            <a:spLocks noChangeArrowheads="1"/>
          </p:cNvSpPr>
          <p:nvPr>
            <p:custDataLst>
              <p:tags r:id="rId13"/>
            </p:custDataLst>
          </p:nvPr>
        </p:nvSpPr>
        <p:spPr bwMode="auto">
          <a:xfrm>
            <a:off x="12807950" y="21988463"/>
            <a:ext cx="70739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Results</a:t>
            </a:r>
          </a:p>
        </p:txBody>
      </p:sp>
      <p:sp>
        <p:nvSpPr>
          <p:cNvPr id="2064" name="Rectangle 7"/>
          <p:cNvSpPr>
            <a:spLocks noChangeArrowheads="1"/>
          </p:cNvSpPr>
          <p:nvPr>
            <p:custDataLst>
              <p:tags r:id="rId14"/>
            </p:custDataLst>
          </p:nvPr>
        </p:nvSpPr>
        <p:spPr bwMode="auto">
          <a:xfrm>
            <a:off x="2209800" y="21988463"/>
            <a:ext cx="67818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Specifications</a:t>
            </a:r>
          </a:p>
        </p:txBody>
      </p:sp>
      <p:sp>
        <p:nvSpPr>
          <p:cNvPr id="2065" name="Rectangle 7"/>
          <p:cNvSpPr>
            <a:spLocks noChangeArrowheads="1"/>
          </p:cNvSpPr>
          <p:nvPr>
            <p:custDataLst>
              <p:tags r:id="rId15"/>
            </p:custDataLst>
          </p:nvPr>
        </p:nvSpPr>
        <p:spPr bwMode="auto">
          <a:xfrm>
            <a:off x="12420600" y="25621053"/>
            <a:ext cx="7848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Acknowledgement</a:t>
            </a:r>
          </a:p>
        </p:txBody>
      </p:sp>
      <p:sp>
        <p:nvSpPr>
          <p:cNvPr id="2068" name="Rectangle 19"/>
          <p:cNvSpPr>
            <a:spLocks noChangeArrowheads="1"/>
          </p:cNvSpPr>
          <p:nvPr/>
        </p:nvSpPr>
        <p:spPr bwMode="auto">
          <a:xfrm>
            <a:off x="1368425" y="1116013"/>
            <a:ext cx="4648200" cy="2201862"/>
          </a:xfrm>
          <a:prstGeom prst="rect">
            <a:avLst/>
          </a:prstGeom>
          <a:noFill/>
          <a:ln w="12700">
            <a:noFill/>
            <a:round/>
            <a:headEnd/>
            <a:tailEnd/>
          </a:ln>
        </p:spPr>
        <p:txBody>
          <a:bodyPr wrap="none" anchor="ctr"/>
          <a:lstStyle>
            <a:lvl1pPr defTabSz="703263" eaLnBrk="0" hangingPunct="0">
              <a:defRPr b="1">
                <a:solidFill>
                  <a:schemeClr val="tx1"/>
                </a:solidFill>
                <a:latin typeface="Arial" charset="0"/>
                <a:ea typeface="ＭＳ Ｐゴシック" pitchFamily="34" charset="-128"/>
              </a:defRPr>
            </a:lvl1pPr>
            <a:lvl2pPr marL="742950" indent="-285750" defTabSz="703263" eaLnBrk="0" hangingPunct="0">
              <a:defRPr b="1">
                <a:solidFill>
                  <a:schemeClr val="tx1"/>
                </a:solidFill>
                <a:latin typeface="Arial" charset="0"/>
                <a:ea typeface="ＭＳ Ｐゴシック" pitchFamily="34" charset="-128"/>
              </a:defRPr>
            </a:lvl2pPr>
            <a:lvl3pPr marL="1143000" indent="-228600" defTabSz="703263" eaLnBrk="0" hangingPunct="0">
              <a:defRPr b="1">
                <a:solidFill>
                  <a:schemeClr val="tx1"/>
                </a:solidFill>
                <a:latin typeface="Arial" charset="0"/>
                <a:ea typeface="ＭＳ Ｐゴシック" pitchFamily="34" charset="-128"/>
              </a:defRPr>
            </a:lvl3pPr>
            <a:lvl4pPr marL="1600200" indent="-228600" defTabSz="703263" eaLnBrk="0" hangingPunct="0">
              <a:defRPr b="1">
                <a:solidFill>
                  <a:schemeClr val="tx1"/>
                </a:solidFill>
                <a:latin typeface="Arial" charset="0"/>
                <a:ea typeface="ＭＳ Ｐゴシック" pitchFamily="34" charset="-128"/>
              </a:defRPr>
            </a:lvl4pPr>
            <a:lvl5pPr marL="2057400" indent="-228600" defTabSz="703263" eaLnBrk="0" hangingPunct="0">
              <a:defRPr b="1">
                <a:solidFill>
                  <a:schemeClr val="tx1"/>
                </a:solidFill>
                <a:latin typeface="Arial" charset="0"/>
                <a:ea typeface="ＭＳ Ｐゴシック" pitchFamily="34" charset="-128"/>
              </a:defRPr>
            </a:lvl5pPr>
            <a:lvl6pPr marL="2514600" indent="-228600" algn="ctr" defTabSz="70326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70326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70326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703263"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169" name="Rectangle 7"/>
          <p:cNvSpPr>
            <a:spLocks noChangeArrowheads="1"/>
          </p:cNvSpPr>
          <p:nvPr>
            <p:custDataLst>
              <p:tags r:id="rId16"/>
            </p:custDataLst>
          </p:nvPr>
        </p:nvSpPr>
        <p:spPr bwMode="auto">
          <a:xfrm>
            <a:off x="720725" y="5638800"/>
            <a:ext cx="10252075" cy="697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algn="just"/>
            <a:r>
              <a:rPr lang="en-US" sz="3600" b="0" dirty="0" err="1" smtClean="0"/>
              <a:t>Frij</a:t>
            </a:r>
            <a:r>
              <a:rPr lang="en-US" sz="3600" b="0" dirty="0" smtClean="0"/>
              <a:t> </a:t>
            </a:r>
            <a:r>
              <a:rPr lang="en-US" sz="3600" b="0" dirty="0"/>
              <a:t>is </a:t>
            </a:r>
            <a:r>
              <a:rPr lang="en-US" sz="3600" b="0" dirty="0" smtClean="0"/>
              <a:t>an RFID based smart refrigerator that keeps track of items </a:t>
            </a:r>
            <a:r>
              <a:rPr lang="en-US" sz="3600" b="0" dirty="0"/>
              <a:t>that are stored </a:t>
            </a:r>
            <a:r>
              <a:rPr lang="en-US" sz="3600" b="0" dirty="0" smtClean="0"/>
              <a:t>inside it and generates a shopping list when an item is running low. </a:t>
            </a:r>
            <a:r>
              <a:rPr lang="en-US" sz="3600" b="0" dirty="0"/>
              <a:t>The system </a:t>
            </a:r>
            <a:r>
              <a:rPr lang="en-US" sz="3600" b="0" dirty="0" smtClean="0"/>
              <a:t>uses </a:t>
            </a:r>
            <a:r>
              <a:rPr lang="en-US" sz="3600" b="0" dirty="0"/>
              <a:t>a combination of </a:t>
            </a:r>
            <a:r>
              <a:rPr lang="en-US" sz="3600" b="0" dirty="0" smtClean="0"/>
              <a:t>weight and </a:t>
            </a:r>
            <a:r>
              <a:rPr lang="en-US" sz="3600" b="0" dirty="0"/>
              <a:t>RFID data </a:t>
            </a:r>
            <a:r>
              <a:rPr lang="en-US" sz="3600" b="0" dirty="0" smtClean="0"/>
              <a:t>to determine </a:t>
            </a:r>
            <a:r>
              <a:rPr lang="en-US" sz="3600" b="0" dirty="0"/>
              <a:t>when items are inserted into or removed from the refrigerator. With this data the system can compile grocery lists </a:t>
            </a:r>
            <a:r>
              <a:rPr lang="en-US" sz="3600" b="0" dirty="0" smtClean="0"/>
              <a:t>automatically and alert </a:t>
            </a:r>
            <a:r>
              <a:rPr lang="en-US" sz="3600" b="0" dirty="0"/>
              <a:t>users when they run low on certain </a:t>
            </a:r>
            <a:r>
              <a:rPr lang="en-US" sz="3600" b="0" dirty="0" smtClean="0"/>
              <a:t>items. The current inventory and weight data is displayable on an Android app. </a:t>
            </a:r>
            <a:r>
              <a:rPr lang="en-US" sz="3600" b="0" dirty="0" err="1" smtClean="0"/>
              <a:t>Frij</a:t>
            </a:r>
            <a:r>
              <a:rPr lang="en-US" sz="3600" b="0" dirty="0" smtClean="0"/>
              <a:t> </a:t>
            </a:r>
            <a:r>
              <a:rPr lang="en-US" sz="3600" b="0" dirty="0"/>
              <a:t>can </a:t>
            </a:r>
            <a:r>
              <a:rPr lang="en-US" sz="3600" b="0" dirty="0" smtClean="0"/>
              <a:t>easily be </a:t>
            </a:r>
            <a:r>
              <a:rPr lang="en-US" sz="3600" b="0" dirty="0"/>
              <a:t>integrated with grocery delivery </a:t>
            </a:r>
            <a:r>
              <a:rPr lang="en-US" sz="3600" b="0" dirty="0" smtClean="0"/>
              <a:t>services.</a:t>
            </a:r>
            <a:endParaRPr lang="en-US" altLang="en-US" sz="3600" b="0" dirty="0"/>
          </a:p>
        </p:txBody>
      </p:sp>
      <p:graphicFrame>
        <p:nvGraphicFramePr>
          <p:cNvPr id="170" name="Table 169"/>
          <p:cNvGraphicFramePr>
            <a:graphicFrameLocks noGrp="1"/>
          </p:cNvGraphicFramePr>
          <p:nvPr>
            <p:extLst>
              <p:ext uri="{D42A27DB-BD31-4B8C-83A1-F6EECF244321}">
                <p14:modId xmlns:p14="http://schemas.microsoft.com/office/powerpoint/2010/main" val="522890759"/>
              </p:ext>
            </p:extLst>
          </p:nvPr>
        </p:nvGraphicFramePr>
        <p:xfrm>
          <a:off x="2209800" y="23381505"/>
          <a:ext cx="6858000" cy="6054336"/>
        </p:xfrm>
        <a:graphic>
          <a:graphicData uri="http://schemas.openxmlformats.org/drawingml/2006/table">
            <a:tbl>
              <a:tblPr firstRow="1" bandRow="1">
                <a:tableStyleId>{93296810-A885-4BE3-A3E7-6D5BEEA58F35}</a:tableStyleId>
              </a:tblPr>
              <a:tblGrid>
                <a:gridCol w="5535976"/>
                <a:gridCol w="1322024"/>
              </a:tblGrid>
              <a:tr h="6015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effectLst/>
                          <a:uLnTx/>
                          <a:uFillTx/>
                        </a:rPr>
                        <a:t>Parameter</a:t>
                      </a:r>
                      <a:endParaRPr kumimoji="0" lang="en-US" sz="3600" b="1"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algn="r"/>
                      <a:r>
                        <a:rPr lang="en-US" sz="3600" dirty="0" smtClean="0"/>
                        <a:t>Spec.</a:t>
                      </a:r>
                      <a:endParaRPr lang="en-US" sz="3600" dirty="0">
                        <a:solidFill>
                          <a:srgbClr val="000000"/>
                        </a:solidFill>
                      </a:endParaRPr>
                    </a:p>
                  </a:txBody>
                  <a:tcPr/>
                </a:tc>
              </a:tr>
              <a:tr h="6015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3200" dirty="0" smtClean="0"/>
                        <a:t>Resolution of scale</a:t>
                      </a: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algn="r"/>
                      <a:r>
                        <a:rPr lang="en-US" sz="3200" dirty="0" smtClean="0"/>
                        <a:t>3oz</a:t>
                      </a:r>
                      <a:endParaRPr lang="en-US" sz="3200" dirty="0"/>
                    </a:p>
                  </a:txBody>
                  <a:tcPr/>
                </a:tc>
              </a:tr>
              <a:tr h="6015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smtClean="0">
                          <a:ln>
                            <a:noFill/>
                          </a:ln>
                          <a:effectLst/>
                          <a:uLnTx/>
                          <a:uFillTx/>
                        </a:rPr>
                        <a:t>Max. total weight</a:t>
                      </a: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algn="r"/>
                      <a:r>
                        <a:rPr lang="en-US" sz="3200" dirty="0" smtClean="0"/>
                        <a:t>20lbs</a:t>
                      </a:r>
                      <a:endParaRPr lang="en-US" sz="3200" dirty="0"/>
                    </a:p>
                  </a:txBody>
                  <a:tcPr/>
                </a:tc>
              </a:tr>
              <a:tr h="6015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smtClean="0">
                          <a:ln>
                            <a:noFill/>
                          </a:ln>
                          <a:effectLst/>
                          <a:uLnTx/>
                          <a:uFillTx/>
                        </a:rPr>
                        <a:t>Max. items</a:t>
                      </a: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pPr algn="r"/>
                      <a:r>
                        <a:rPr lang="en-US" sz="3200" dirty="0" smtClean="0"/>
                        <a:t>10</a:t>
                      </a:r>
                      <a:endParaRPr lang="en-US" sz="3200" dirty="0"/>
                    </a:p>
                  </a:txBody>
                  <a:tcPr/>
                </a:tc>
              </a:tr>
              <a:tr h="601584">
                <a:tc>
                  <a:txBody>
                    <a:bodyPr/>
                    <a:lstStyle/>
                    <a:p>
                      <a:r>
                        <a:rPr lang="en-US" sz="3200" dirty="0" smtClean="0"/>
                        <a:t>Item detection</a:t>
                      </a:r>
                      <a:endParaRPr lang="en-US" sz="3200" dirty="0"/>
                    </a:p>
                  </a:txBody>
                  <a:tcPr/>
                </a:tc>
                <a:tc>
                  <a:txBody>
                    <a:bodyPr/>
                    <a:lstStyle/>
                    <a:p>
                      <a:pPr algn="r"/>
                      <a:r>
                        <a:rPr lang="en-US" sz="3200" dirty="0" smtClean="0"/>
                        <a:t>90%</a:t>
                      </a:r>
                      <a:endParaRPr lang="en-US" sz="3200" dirty="0"/>
                    </a:p>
                  </a:txBody>
                  <a:tcPr/>
                </a:tc>
              </a:tr>
              <a:tr h="601584">
                <a:tc>
                  <a:txBody>
                    <a:bodyPr/>
                    <a:lstStyle/>
                    <a:p>
                      <a:r>
                        <a:rPr lang="en-US" sz="3200" dirty="0" smtClean="0"/>
                        <a:t>RFID-Server</a:t>
                      </a:r>
                      <a:r>
                        <a:rPr lang="en-US" sz="3200" baseline="0" dirty="0" smtClean="0"/>
                        <a:t> Latency</a:t>
                      </a:r>
                      <a:endParaRPr lang="en-US" sz="3200" dirty="0"/>
                    </a:p>
                  </a:txBody>
                  <a:tcPr/>
                </a:tc>
                <a:tc>
                  <a:txBody>
                    <a:bodyPr/>
                    <a:lstStyle/>
                    <a:p>
                      <a:pPr algn="r"/>
                      <a:r>
                        <a:rPr lang="en-US" sz="3200" dirty="0" smtClean="0"/>
                        <a:t>&lt;1s</a:t>
                      </a:r>
                      <a:endParaRPr lang="en-US" sz="3200" b="0" dirty="0"/>
                    </a:p>
                  </a:txBody>
                  <a:tcPr/>
                </a:tc>
              </a:tr>
              <a:tr h="601584">
                <a:tc>
                  <a:txBody>
                    <a:bodyPr/>
                    <a:lstStyle/>
                    <a:p>
                      <a:r>
                        <a:rPr lang="en-US" sz="3200" dirty="0" smtClean="0"/>
                        <a:t>Barcode-Server Latency</a:t>
                      </a:r>
                      <a:endParaRPr lang="en-US" sz="3200" b="0" dirty="0"/>
                    </a:p>
                  </a:txBody>
                  <a:tcPr/>
                </a:tc>
                <a:tc>
                  <a:txBody>
                    <a:bodyPr/>
                    <a:lstStyle/>
                    <a:p>
                      <a:pPr algn="r"/>
                      <a:r>
                        <a:rPr lang="en-US" sz="3200" dirty="0" smtClean="0"/>
                        <a:t>&lt;1s</a:t>
                      </a:r>
                      <a:endParaRPr lang="en-US" sz="3200" b="0" dirty="0"/>
                    </a:p>
                  </a:txBody>
                  <a:tcPr/>
                </a:tc>
              </a:tr>
              <a:tr h="601584">
                <a:tc>
                  <a:txBody>
                    <a:bodyPr/>
                    <a:lstStyle/>
                    <a:p>
                      <a:r>
                        <a:rPr lang="en-US" sz="3200" dirty="0" smtClean="0"/>
                        <a:t>Server to android app latency</a:t>
                      </a:r>
                      <a:endParaRPr lang="en-US" sz="3200" b="0" dirty="0"/>
                    </a:p>
                  </a:txBody>
                  <a:tcPr/>
                </a:tc>
                <a:tc>
                  <a:txBody>
                    <a:bodyPr/>
                    <a:lstStyle/>
                    <a:p>
                      <a:pPr algn="r"/>
                      <a:r>
                        <a:rPr lang="en-US" sz="3200" dirty="0" smtClean="0"/>
                        <a:t>&lt;0.5s</a:t>
                      </a:r>
                      <a:endParaRPr lang="en-US" sz="3200" b="0" dirty="0"/>
                    </a:p>
                  </a:txBody>
                  <a:tcPr/>
                </a:tc>
              </a:tr>
              <a:tr h="601584">
                <a:tc>
                  <a:txBody>
                    <a:bodyPr/>
                    <a:lstStyle/>
                    <a:p>
                      <a:r>
                        <a:rPr lang="en-US" sz="3200" dirty="0" smtClean="0"/>
                        <a:t>Overall system latency</a:t>
                      </a:r>
                      <a:endParaRPr lang="en-US" sz="3200" b="0" dirty="0"/>
                    </a:p>
                  </a:txBody>
                  <a:tcPr/>
                </a:tc>
                <a:tc>
                  <a:txBody>
                    <a:bodyPr/>
                    <a:lstStyle/>
                    <a:p>
                      <a:pPr algn="r"/>
                      <a:r>
                        <a:rPr lang="en-US" sz="3200" dirty="0" smtClean="0"/>
                        <a:t>&lt;3s</a:t>
                      </a:r>
                      <a:endParaRPr lang="en-US" sz="3200" b="0" dirty="0"/>
                    </a:p>
                  </a:txBody>
                  <a:tcPr/>
                </a:tc>
              </a:tr>
              <a:tr h="601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dirty="0" smtClean="0">
                          <a:solidFill>
                            <a:srgbClr val="000000"/>
                          </a:solidFill>
                          <a:latin typeface="+mn-lt"/>
                          <a:ea typeface="MS PGothic"/>
                          <a:cs typeface="ＭＳ Ｐゴシック" charset="0"/>
                        </a:rPr>
                        <a:t>Database query latency </a:t>
                      </a:r>
                      <a:endParaRPr lang="en-US" sz="3200" b="0" dirty="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latin typeface="+mn-lt"/>
                          <a:ea typeface="MS PGothic"/>
                          <a:cs typeface="ＭＳ Ｐゴシック" charset="0"/>
                        </a:rPr>
                        <a:t>31ms</a:t>
                      </a:r>
                    </a:p>
                  </a:txBody>
                  <a:tcPr/>
                </a:tc>
              </a:tr>
            </a:tbl>
          </a:graphicData>
        </a:graphic>
      </p:graphicFrame>
      <p:sp>
        <p:nvSpPr>
          <p:cNvPr id="171" name="Rectangle 7"/>
          <p:cNvSpPr>
            <a:spLocks noChangeArrowheads="1"/>
          </p:cNvSpPr>
          <p:nvPr>
            <p:custDataLst>
              <p:tags r:id="rId17"/>
            </p:custDataLst>
          </p:nvPr>
        </p:nvSpPr>
        <p:spPr bwMode="auto">
          <a:xfrm>
            <a:off x="12039600" y="26806317"/>
            <a:ext cx="8686800" cy="309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algn="just"/>
            <a:r>
              <a:rPr lang="en-US" altLang="en-US" sz="3600" b="0" dirty="0" smtClean="0"/>
              <a:t>We would like to thank Prof. David Irwin, our project advisor. Also we would like to thank our evaluators, Prof. Soules and Prof. Kwon. Finally, we would like to thank to Fran Caron.</a:t>
            </a:r>
            <a:endParaRPr lang="en-US" altLang="en-US" sz="3600" b="0" dirty="0"/>
          </a:p>
        </p:txBody>
      </p:sp>
      <p:pic>
        <p:nvPicPr>
          <p:cNvPr id="12" name="Picture 9" descr="C:\Users\Amrit\AppData\Local\Temp\Rar$DI49.112\IMG_1647.JPG"/>
          <p:cNvPicPr>
            <a:picLocks noChangeAspect="1" noChangeArrowheads="1"/>
          </p:cNvPicPr>
          <p:nvPr/>
        </p:nvPicPr>
        <p:blipFill rotWithShape="1">
          <a:blip r:embed="rId25">
            <a:extLst>
              <a:ext uri="{28A0092B-C50C-407E-A947-70E740481C1C}">
                <a14:useLocalDpi xmlns:a14="http://schemas.microsoft.com/office/drawing/2010/main" val="0"/>
              </a:ext>
            </a:extLst>
          </a:blip>
          <a:srcRect t="28524" b="17290"/>
          <a:stretch/>
        </p:blipFill>
        <p:spPr bwMode="auto">
          <a:xfrm>
            <a:off x="14538325" y="978743"/>
            <a:ext cx="6681412" cy="2715274"/>
          </a:xfrm>
          <a:prstGeom prst="rect">
            <a:avLst/>
          </a:prstGeom>
          <a:noFill/>
          <a:extLst>
            <a:ext uri="{909E8E84-426E-40DD-AFC4-6F175D3DCCD1}">
              <a14:hiddenFill xmlns:a14="http://schemas.microsoft.com/office/drawing/2010/main">
                <a:solidFill>
                  <a:srgbClr val="FFFFFF"/>
                </a:solidFill>
              </a14:hiddenFill>
            </a:ext>
          </a:extLst>
        </p:spPr>
      </p:pic>
      <p:sp>
        <p:nvSpPr>
          <p:cNvPr id="173" name="Rectangle 7"/>
          <p:cNvSpPr>
            <a:spLocks noChangeArrowheads="1"/>
          </p:cNvSpPr>
          <p:nvPr>
            <p:custDataLst>
              <p:tags r:id="rId18"/>
            </p:custDataLst>
          </p:nvPr>
        </p:nvSpPr>
        <p:spPr bwMode="auto">
          <a:xfrm>
            <a:off x="12001499" y="23241000"/>
            <a:ext cx="8686800" cy="19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algn="just"/>
            <a:r>
              <a:rPr lang="en-US" altLang="en-US" sz="3600" b="0" dirty="0" err="1" smtClean="0"/>
              <a:t>Frij</a:t>
            </a:r>
            <a:r>
              <a:rPr lang="en-US" altLang="en-US" sz="3600" b="0" dirty="0" smtClean="0"/>
              <a:t> can successfully keep track of multiple items, generate a shopping list, and alert the user when an item is low. </a:t>
            </a:r>
            <a:endParaRPr lang="en-US" altLang="en-US" sz="36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73152" y="457200"/>
            <a:ext cx="10058400" cy="3200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703263">
              <a:defRPr/>
            </a:pPr>
            <a:endParaRPr lang="en-US" dirty="0" smtClean="0">
              <a:solidFill>
                <a:schemeClr val="tx1"/>
              </a:solidFill>
              <a:latin typeface="Arial" pitchFamily="-111" charset="0"/>
            </a:endParaRPr>
          </a:p>
          <a:p>
            <a:pPr defTabSz="703263">
              <a:defRPr/>
            </a:pPr>
            <a:endParaRPr lang="en-US" dirty="0" smtClean="0">
              <a:solidFill>
                <a:schemeClr val="tx1"/>
              </a:solidFill>
              <a:latin typeface="Arial" pitchFamily="-111" charset="0"/>
            </a:endParaRPr>
          </a:p>
          <a:p>
            <a:pPr defTabSz="703263">
              <a:defRPr/>
            </a:pPr>
            <a:endParaRPr lang="en-US" dirty="0">
              <a:solidFill>
                <a:schemeClr val="tx1"/>
              </a:solidFill>
              <a:latin typeface="Arial" pitchFamily="-111" charset="0"/>
            </a:endParaRPr>
          </a:p>
        </p:txBody>
      </p:sp>
      <p:sp>
        <p:nvSpPr>
          <p:cNvPr id="5" name="Rectangle 4"/>
          <p:cNvSpPr/>
          <p:nvPr/>
        </p:nvSpPr>
        <p:spPr bwMode="auto">
          <a:xfrm>
            <a:off x="11512550" y="549275"/>
            <a:ext cx="10058400" cy="3200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lvl="1" indent="-457200" algn="l" defTabSz="3224213" eaLnBrk="0" hangingPunct="0">
              <a:buFont typeface="Arial" panose="020B0604020202020204" pitchFamily="34" charset="0"/>
              <a:buChar char="•"/>
            </a:pPr>
            <a:endParaRPr lang="en-US" dirty="0" smtClean="0"/>
          </a:p>
          <a:p>
            <a:pPr lvl="1" indent="-457200" algn="l" defTabSz="3224213" eaLnBrk="0" hangingPunct="0">
              <a:buFont typeface="Arial" panose="020B0604020202020204" pitchFamily="34" charset="0"/>
              <a:buChar char="•"/>
            </a:pPr>
            <a:endParaRPr lang="en-US" dirty="0"/>
          </a:p>
          <a:p>
            <a:pPr lvl="1" indent="-457200" algn="l" defTabSz="3224213" eaLnBrk="0" hangingPunct="0">
              <a:buFont typeface="Arial" panose="020B0604020202020204" pitchFamily="34" charset="0"/>
              <a:buChar char="•"/>
            </a:pPr>
            <a:endParaRPr lang="en-US" dirty="0" smtClean="0"/>
          </a:p>
          <a:p>
            <a:pPr lvl="1" indent="-457200" algn="l" defTabSz="3224213" eaLnBrk="0" hangingPunct="0">
              <a:buFont typeface="Arial" panose="020B0604020202020204" pitchFamily="34" charset="0"/>
              <a:buChar char="•"/>
            </a:pPr>
            <a:endParaRPr lang="en-US" dirty="0"/>
          </a:p>
          <a:p>
            <a:pPr lvl="1" indent="-457200" algn="l" defTabSz="3224213" eaLnBrk="0" hangingPunct="0">
              <a:buFont typeface="Arial" panose="020B0604020202020204" pitchFamily="34" charset="0"/>
              <a:buChar char="•"/>
            </a:pPr>
            <a:endParaRPr lang="en-US" dirty="0" smtClean="0"/>
          </a:p>
          <a:p>
            <a:pPr marL="0" lvl="1" algn="l" defTabSz="3224213" eaLnBrk="0" hangingPunct="0"/>
            <a:endParaRPr lang="en-US" dirty="0"/>
          </a:p>
          <a:p>
            <a:pPr marL="0" lvl="1" algn="l" defTabSz="3224213" eaLnBrk="0" hangingPunct="0"/>
            <a:endParaRPr lang="en-US" dirty="0" smtClean="0"/>
          </a:p>
          <a:p>
            <a:pPr lvl="1" indent="-457200" algn="l" defTabSz="3224213" eaLnBrk="0" hangingPunct="0">
              <a:buFont typeface="Arial" panose="020B0604020202020204" pitchFamily="34" charset="0"/>
              <a:buChar char="•"/>
            </a:pPr>
            <a:endParaRPr lang="en-US" dirty="0"/>
          </a:p>
          <a:p>
            <a:pPr lvl="1" indent="-457200" algn="l" defTabSz="3224213" eaLnBrk="0" hangingPunct="0">
              <a:buFont typeface="Arial" panose="020B0604020202020204" pitchFamily="34" charset="0"/>
              <a:buChar char="•"/>
            </a:pPr>
            <a:endParaRPr lang="en-US" dirty="0" smtClean="0"/>
          </a:p>
          <a:p>
            <a:pPr lvl="1" indent="-457200" algn="l" defTabSz="3224213" eaLnBrk="0" hangingPunct="0">
              <a:buFont typeface="Arial" panose="020B0604020202020204" pitchFamily="34" charset="0"/>
              <a:buChar char="•"/>
            </a:pPr>
            <a:endParaRPr lang="en-US" dirty="0"/>
          </a:p>
          <a:p>
            <a:pPr lvl="1" indent="-457200" algn="l" defTabSz="3224213" eaLnBrk="0" hangingPunct="0">
              <a:buFont typeface="Arial" panose="020B0604020202020204" pitchFamily="34" charset="0"/>
              <a:buChar char="•"/>
            </a:pPr>
            <a:endParaRPr lang="en-US" dirty="0" smtClean="0"/>
          </a:p>
          <a:p>
            <a:pPr lvl="1" indent="-457200" algn="l" defTabSz="3224213" eaLnBrk="0" hangingPunct="0">
              <a:buFont typeface="Arial" panose="020B0604020202020204" pitchFamily="34" charset="0"/>
              <a:buChar char="•"/>
            </a:pPr>
            <a:endParaRPr lang="en-US" sz="2800" b="0" dirty="0" smtClean="0">
              <a:solidFill>
                <a:schemeClr val="tx1"/>
              </a:solidFill>
              <a:latin typeface="Arial" charset="0"/>
              <a:ea typeface="ＭＳ Ｐゴシック" pitchFamily="34" charset="-128"/>
            </a:endParaRPr>
          </a:p>
          <a:p>
            <a:pPr lvl="1" indent="-457200" algn="l" defTabSz="3224213" eaLnBrk="0" hangingPunct="0">
              <a:buFont typeface="Arial" panose="020B0604020202020204" pitchFamily="34" charset="0"/>
              <a:buChar char="•"/>
            </a:pPr>
            <a:endParaRPr lang="en-US" sz="2800" b="0" dirty="0">
              <a:solidFill>
                <a:schemeClr val="tx1"/>
              </a:solidFill>
              <a:latin typeface="Arial" charset="0"/>
              <a:ea typeface="ＭＳ Ｐゴシック" pitchFamily="34" charset="-128"/>
            </a:endParaRPr>
          </a:p>
          <a:p>
            <a:pPr marL="0" lvl="1" algn="l" defTabSz="3224213" eaLnBrk="0" hangingPunct="0"/>
            <a:endParaRPr lang="en-US" sz="2800" b="0" dirty="0">
              <a:solidFill>
                <a:schemeClr val="tx1"/>
              </a:solidFill>
              <a:latin typeface="Arial" charset="0"/>
              <a:ea typeface="ＭＳ Ｐゴシック" pitchFamily="34" charset="-128"/>
            </a:endParaRPr>
          </a:p>
          <a:p>
            <a:pPr lvl="1" indent="-457200" algn="l" defTabSz="3224213" eaLnBrk="0" hangingPunct="0">
              <a:buFont typeface="Arial" panose="020B0604020202020204" pitchFamily="34" charset="0"/>
              <a:buChar char="•"/>
            </a:pPr>
            <a:endParaRPr lang="en-US" sz="2800" b="0" dirty="0" smtClean="0">
              <a:solidFill>
                <a:schemeClr val="tx1"/>
              </a:solidFill>
              <a:latin typeface="Arial" charset="0"/>
              <a:ea typeface="ＭＳ Ｐゴシック" pitchFamily="34" charset="-128"/>
            </a:endParaRPr>
          </a:p>
          <a:p>
            <a:pPr lvl="1" indent="-457200" algn="l" defTabSz="3224213" eaLnBrk="0" hangingPunct="0">
              <a:buFont typeface="Arial" panose="020B0604020202020204" pitchFamily="34" charset="0"/>
              <a:buChar char="•"/>
            </a:pPr>
            <a:endParaRPr lang="en-US" sz="2800" b="0" dirty="0">
              <a:solidFill>
                <a:schemeClr val="tx1"/>
              </a:solidFill>
              <a:latin typeface="Arial" charset="0"/>
              <a:ea typeface="ＭＳ Ｐゴシック" pitchFamily="34" charset="-128"/>
            </a:endParaRPr>
          </a:p>
          <a:p>
            <a:pPr lvl="1" indent="-457200" algn="l" defTabSz="3224213" eaLnBrk="0" hangingPunct="0">
              <a:buFont typeface="Arial" panose="020B0604020202020204" pitchFamily="34" charset="0"/>
              <a:buChar char="•"/>
            </a:pPr>
            <a:endParaRPr lang="en-US" sz="2800" b="0" dirty="0" smtClean="0">
              <a:solidFill>
                <a:schemeClr val="tx1"/>
              </a:solidFill>
              <a:latin typeface="Arial" charset="0"/>
              <a:ea typeface="ＭＳ Ｐゴシック" pitchFamily="34" charset="-128"/>
            </a:endParaRPr>
          </a:p>
          <a:p>
            <a:pPr lvl="1" indent="-457200" algn="l" defTabSz="3224213" eaLnBrk="0" hangingPunct="0">
              <a:buFont typeface="Arial" panose="020B0604020202020204" pitchFamily="34" charset="0"/>
              <a:buChar char="•"/>
            </a:pPr>
            <a:endParaRPr lang="en-US" sz="2800" b="0" dirty="0">
              <a:solidFill>
                <a:schemeClr val="tx1"/>
              </a:solidFill>
              <a:latin typeface="Arial" charset="0"/>
              <a:ea typeface="ＭＳ Ｐゴシック" pitchFamily="34" charset="-128"/>
            </a:endParaRPr>
          </a:p>
          <a:p>
            <a:pPr marL="0" lvl="1" algn="l" defTabSz="3224213" eaLnBrk="0" hangingPunct="0"/>
            <a:endParaRPr lang="en-US" sz="2800" b="0" dirty="0">
              <a:solidFill>
                <a:schemeClr val="tx1"/>
              </a:solidFill>
              <a:latin typeface="Arial" charset="0"/>
              <a:ea typeface="ＭＳ Ｐゴシック" pitchFamily="34" charset="-128"/>
            </a:endParaRPr>
          </a:p>
          <a:p>
            <a:pPr lvl="1" indent="-457200" algn="l" defTabSz="3224213" eaLnBrk="0" hangingPunct="0">
              <a:buFont typeface="Arial" panose="020B0604020202020204" pitchFamily="34" charset="0"/>
              <a:buChar char="•"/>
            </a:pPr>
            <a:r>
              <a:rPr lang="en-US" sz="2800" b="0" dirty="0" smtClean="0">
                <a:solidFill>
                  <a:schemeClr val="tx1"/>
                </a:solidFill>
                <a:latin typeface="Arial" charset="0"/>
                <a:ea typeface="ＭＳ Ｐゴシック" pitchFamily="34" charset="-128"/>
              </a:rPr>
              <a:t>Android app communicates with the </a:t>
            </a:r>
            <a:r>
              <a:rPr lang="en-US" sz="2800" b="0" dirty="0" err="1" smtClean="0">
                <a:solidFill>
                  <a:schemeClr val="tx1"/>
                </a:solidFill>
                <a:latin typeface="Arial" charset="0"/>
                <a:ea typeface="ＭＳ Ｐゴシック" pitchFamily="34" charset="-128"/>
              </a:rPr>
              <a:t>Heroku</a:t>
            </a:r>
            <a:r>
              <a:rPr lang="en-US" sz="2800" b="0" dirty="0" smtClean="0">
                <a:solidFill>
                  <a:schemeClr val="tx1"/>
                </a:solidFill>
                <a:latin typeface="Arial" charset="0"/>
                <a:ea typeface="ＭＳ Ｐゴシック" pitchFamily="34" charset="-128"/>
              </a:rPr>
              <a:t> server</a:t>
            </a:r>
          </a:p>
          <a:p>
            <a:pPr lvl="1" indent="-457200" algn="l" defTabSz="3224213" eaLnBrk="0" hangingPunct="0">
              <a:buFont typeface="Arial" panose="020B0604020202020204" pitchFamily="34" charset="0"/>
              <a:buChar char="•"/>
            </a:pPr>
            <a:endParaRPr lang="en-US" sz="2800" b="0" dirty="0">
              <a:solidFill>
                <a:schemeClr val="tx1"/>
              </a:solidFill>
              <a:latin typeface="Arial" charset="0"/>
              <a:ea typeface="ＭＳ Ｐゴシック" pitchFamily="34" charset="-128"/>
            </a:endParaRPr>
          </a:p>
          <a:p>
            <a:pPr lvl="1" indent="-457200" algn="l" defTabSz="3224213" eaLnBrk="0" hangingPunct="0">
              <a:buFont typeface="Arial" panose="020B0604020202020204" pitchFamily="34" charset="0"/>
              <a:buChar char="•"/>
            </a:pPr>
            <a:r>
              <a:rPr lang="en-US" sz="2800" b="0" dirty="0" smtClean="0">
                <a:solidFill>
                  <a:schemeClr val="tx1"/>
                </a:solidFill>
                <a:latin typeface="Arial" charset="0"/>
                <a:ea typeface="ＭＳ Ｐゴシック" pitchFamily="34" charset="-128"/>
              </a:rPr>
              <a:t>Displays current inventory and shopping list</a:t>
            </a:r>
          </a:p>
          <a:p>
            <a:pPr marL="0" lvl="1" algn="l" defTabSz="3224213" eaLnBrk="0" hangingPunct="0"/>
            <a:endParaRPr lang="en-US" sz="2800" b="0" dirty="0" smtClean="0">
              <a:solidFill>
                <a:schemeClr val="tx1"/>
              </a:solidFill>
              <a:latin typeface="Arial" charset="0"/>
              <a:ea typeface="ＭＳ Ｐゴシック" pitchFamily="34" charset="-128"/>
            </a:endParaRPr>
          </a:p>
          <a:p>
            <a:pPr lvl="1" indent="-457200" algn="l" defTabSz="3224213" eaLnBrk="0" hangingPunct="0">
              <a:buClr>
                <a:srgbClr val="840C22"/>
              </a:buClr>
              <a:buSzPct val="100000"/>
              <a:buFont typeface="Arial" panose="020B0604020202020204" pitchFamily="34" charset="0"/>
              <a:buChar char="•"/>
            </a:pPr>
            <a:r>
              <a:rPr lang="en-US" sz="2800" b="0" dirty="0">
                <a:solidFill>
                  <a:schemeClr val="tx1"/>
                </a:solidFill>
                <a:latin typeface="Arial" charset="0"/>
                <a:ea typeface="ＭＳ Ｐゴシック" pitchFamily="34" charset="-128"/>
              </a:rPr>
              <a:t>Multithreaded architecture</a:t>
            </a:r>
          </a:p>
          <a:p>
            <a:pPr marL="914400" lvl="1" indent="-457200" algn="l" defTabSz="3224213" eaLnBrk="0" hangingPunct="0">
              <a:buClr>
                <a:srgbClr val="840C22"/>
              </a:buClr>
              <a:buSzPct val="100000"/>
              <a:buFont typeface="Arial" panose="020B0604020202020204" pitchFamily="34" charset="0"/>
              <a:buChar char="•"/>
            </a:pPr>
            <a:r>
              <a:rPr lang="en-US" sz="2800" b="0" dirty="0">
                <a:solidFill>
                  <a:schemeClr val="tx1"/>
                </a:solidFill>
                <a:latin typeface="Arial" charset="0"/>
                <a:ea typeface="ＭＳ Ｐゴシック" pitchFamily="34" charset="-128"/>
              </a:rPr>
              <a:t>Main user interface thread</a:t>
            </a:r>
          </a:p>
          <a:p>
            <a:pPr marL="914400" lvl="1" indent="-457200" algn="l" defTabSz="3224213" eaLnBrk="0" hangingPunct="0">
              <a:buClr>
                <a:srgbClr val="840C22"/>
              </a:buClr>
              <a:buSzPct val="100000"/>
              <a:buFont typeface="Arial" panose="020B0604020202020204" pitchFamily="34" charset="0"/>
              <a:buChar char="•"/>
            </a:pPr>
            <a:r>
              <a:rPr lang="en-US" sz="2800" b="0" dirty="0">
                <a:solidFill>
                  <a:schemeClr val="tx1"/>
                </a:solidFill>
                <a:latin typeface="Arial" charset="0"/>
                <a:ea typeface="ＭＳ Ｐゴシック" pitchFamily="34" charset="-128"/>
              </a:rPr>
              <a:t>One network thread for accessing the inventory</a:t>
            </a:r>
          </a:p>
          <a:p>
            <a:pPr marL="914400" lvl="1" indent="-457200" algn="l" defTabSz="3224213" eaLnBrk="0" hangingPunct="0">
              <a:buClr>
                <a:srgbClr val="840C22"/>
              </a:buClr>
              <a:buSzPct val="100000"/>
              <a:buFont typeface="Arial" panose="020B0604020202020204" pitchFamily="34" charset="0"/>
              <a:buChar char="•"/>
            </a:pPr>
            <a:r>
              <a:rPr lang="en-US" sz="2800" b="0" dirty="0">
                <a:solidFill>
                  <a:schemeClr val="tx1"/>
                </a:solidFill>
                <a:latin typeface="Arial" charset="0"/>
                <a:ea typeface="ＭＳ Ｐゴシック" pitchFamily="34" charset="-128"/>
              </a:rPr>
              <a:t>Second network thread for accessing the </a:t>
            </a:r>
            <a:r>
              <a:rPr lang="en-US" sz="2800" b="0" dirty="0" smtClean="0">
                <a:solidFill>
                  <a:schemeClr val="tx1"/>
                </a:solidFill>
                <a:latin typeface="Arial" charset="0"/>
                <a:ea typeface="ＭＳ Ｐゴシック" pitchFamily="34" charset="-128"/>
              </a:rPr>
              <a:t>shopping list</a:t>
            </a:r>
          </a:p>
          <a:p>
            <a:pPr marL="914400" lvl="1" indent="-457200" algn="l" defTabSz="3224213" eaLnBrk="0" hangingPunct="0">
              <a:buClr>
                <a:srgbClr val="840C22"/>
              </a:buClr>
              <a:buSzPct val="100000"/>
              <a:buFont typeface="Arial" panose="020B0604020202020204" pitchFamily="34" charset="0"/>
              <a:buChar char="•"/>
            </a:pPr>
            <a:endParaRPr lang="en-US" sz="2800" b="0" dirty="0">
              <a:solidFill>
                <a:schemeClr val="tx1"/>
              </a:solidFill>
              <a:latin typeface="Arial" charset="0"/>
              <a:ea typeface="ＭＳ Ｐゴシック" pitchFamily="34" charset="-128"/>
            </a:endParaRPr>
          </a:p>
          <a:p>
            <a:pPr lvl="1" algn="l" defTabSz="3224213" eaLnBrk="0" hangingPunct="0">
              <a:buClr>
                <a:srgbClr val="840C22"/>
              </a:buClr>
              <a:buSzPct val="100000"/>
            </a:pPr>
            <a:endParaRPr lang="en-US" sz="2800" b="0" dirty="0" smtClean="0">
              <a:solidFill>
                <a:schemeClr val="tx1"/>
              </a:solidFill>
              <a:latin typeface="Arial" charset="0"/>
              <a:ea typeface="ＭＳ Ｐゴシック" pitchFamily="34" charset="-128"/>
            </a:endParaRPr>
          </a:p>
          <a:p>
            <a:pPr marL="914400" lvl="1" indent="-457200" algn="l" defTabSz="3224213" eaLnBrk="0" hangingPunct="0">
              <a:buClr>
                <a:srgbClr val="840C22"/>
              </a:buClr>
              <a:buSzPct val="100000"/>
              <a:buFont typeface="Arial" panose="020B0604020202020204" pitchFamily="34" charset="0"/>
              <a:buChar char="•"/>
            </a:pPr>
            <a:endParaRPr lang="en-US" sz="2800" b="0" dirty="0">
              <a:solidFill>
                <a:schemeClr val="tx1"/>
              </a:solidFill>
              <a:latin typeface="Arial" charset="0"/>
              <a:ea typeface="ＭＳ Ｐゴシック" pitchFamily="34" charset="-128"/>
            </a:endParaRPr>
          </a:p>
          <a:p>
            <a:pPr marL="0" lvl="1" algn="l" defTabSz="3224213" eaLnBrk="0" hangingPunct="0"/>
            <a:r>
              <a:rPr lang="en-US" sz="2800" b="0" dirty="0" smtClean="0">
                <a:solidFill>
                  <a:schemeClr val="tx1"/>
                </a:solidFill>
                <a:latin typeface="Arial" charset="0"/>
                <a:ea typeface="ＭＳ Ｐゴシック" pitchFamily="34" charset="-128"/>
              </a:rPr>
              <a:t>     </a:t>
            </a:r>
            <a:endParaRPr lang="en-US" sz="2800" b="0" dirty="0">
              <a:solidFill>
                <a:schemeClr val="tx1"/>
              </a:solidFill>
              <a:latin typeface="Arial" charset="0"/>
              <a:ea typeface="ＭＳ Ｐゴシック" pitchFamily="34" charset="-128"/>
            </a:endParaRPr>
          </a:p>
        </p:txBody>
      </p:sp>
      <p:sp>
        <p:nvSpPr>
          <p:cNvPr id="3076" name="Rectangle 7"/>
          <p:cNvSpPr>
            <a:spLocks noChangeArrowheads="1"/>
          </p:cNvSpPr>
          <p:nvPr>
            <p:custDataLst>
              <p:tags r:id="rId1"/>
            </p:custDataLst>
          </p:nvPr>
        </p:nvSpPr>
        <p:spPr bwMode="auto">
          <a:xfrm>
            <a:off x="1985962" y="23648194"/>
            <a:ext cx="70723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Cost</a:t>
            </a:r>
          </a:p>
        </p:txBody>
      </p:sp>
      <p:sp>
        <p:nvSpPr>
          <p:cNvPr id="3077" name="Rectangle 7"/>
          <p:cNvSpPr>
            <a:spLocks noChangeArrowheads="1"/>
          </p:cNvSpPr>
          <p:nvPr>
            <p:custDataLst>
              <p:tags r:id="rId2"/>
            </p:custDataLst>
          </p:nvPr>
        </p:nvSpPr>
        <p:spPr bwMode="auto">
          <a:xfrm>
            <a:off x="457200" y="1524000"/>
            <a:ext cx="10058400" cy="125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Weight Sensors</a:t>
            </a:r>
            <a:endParaRPr lang="en-US" altLang="en-US" sz="6000" dirty="0">
              <a:solidFill>
                <a:srgbClr val="881C1C"/>
              </a:solidFill>
            </a:endParaRPr>
          </a:p>
        </p:txBody>
      </p:sp>
      <p:sp>
        <p:nvSpPr>
          <p:cNvPr id="3078" name="Rectangle 7"/>
          <p:cNvSpPr>
            <a:spLocks noChangeArrowheads="1"/>
          </p:cNvSpPr>
          <p:nvPr>
            <p:custDataLst>
              <p:tags r:id="rId3"/>
            </p:custDataLst>
          </p:nvPr>
        </p:nvSpPr>
        <p:spPr bwMode="auto">
          <a:xfrm>
            <a:off x="11277600" y="1524000"/>
            <a:ext cx="10058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Server/Database</a:t>
            </a:r>
            <a:endParaRPr lang="en-US" altLang="en-US" sz="6000" dirty="0">
              <a:solidFill>
                <a:srgbClr val="881C1C"/>
              </a:solidFill>
            </a:endParaRPr>
          </a:p>
        </p:txBody>
      </p:sp>
      <p:sp>
        <p:nvSpPr>
          <p:cNvPr id="3079" name="Rectangle 8"/>
          <p:cNvSpPr>
            <a:spLocks noChangeArrowheads="1"/>
          </p:cNvSpPr>
          <p:nvPr>
            <p:custDataLst>
              <p:tags r:id="rId4"/>
            </p:custDataLst>
          </p:nvPr>
        </p:nvSpPr>
        <p:spPr bwMode="auto">
          <a:xfrm>
            <a:off x="546891" y="11064918"/>
            <a:ext cx="10591800" cy="217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RFID Reader, Barcode Scanner, and Raspberry Pi</a:t>
            </a:r>
            <a:endParaRPr lang="en-US" altLang="en-US" sz="6000" dirty="0">
              <a:solidFill>
                <a:srgbClr val="881C1C"/>
              </a:solidFill>
            </a:endParaRPr>
          </a:p>
        </p:txBody>
      </p:sp>
      <p:sp>
        <p:nvSpPr>
          <p:cNvPr id="3080" name="Rectangle 9"/>
          <p:cNvSpPr>
            <a:spLocks noChangeArrowheads="1"/>
          </p:cNvSpPr>
          <p:nvPr>
            <p:custDataLst>
              <p:tags r:id="rId5"/>
            </p:custDataLst>
          </p:nvPr>
        </p:nvSpPr>
        <p:spPr bwMode="auto">
          <a:xfrm>
            <a:off x="11277601" y="11419689"/>
            <a:ext cx="10058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Android App</a:t>
            </a:r>
            <a:endParaRPr lang="en-US" altLang="en-US" sz="6000" dirty="0">
              <a:solidFill>
                <a:srgbClr val="881C1C"/>
              </a:solidFill>
            </a:endParaRPr>
          </a:p>
        </p:txBody>
      </p:sp>
      <p:sp>
        <p:nvSpPr>
          <p:cNvPr id="3081" name="Rectangle 10"/>
          <p:cNvSpPr>
            <a:spLocks noChangeArrowheads="1"/>
          </p:cNvSpPr>
          <p:nvPr>
            <p:custDataLst>
              <p:tags r:id="rId6"/>
            </p:custDataLst>
          </p:nvPr>
        </p:nvSpPr>
        <p:spPr bwMode="auto">
          <a:xfrm>
            <a:off x="10950576" y="25732891"/>
            <a:ext cx="10668000" cy="217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endParaRPr lang="en-US" altLang="en-US" sz="6000" dirty="0" smtClean="0">
              <a:solidFill>
                <a:srgbClr val="881C1C"/>
              </a:solidFill>
            </a:endParaRPr>
          </a:p>
          <a:p>
            <a:r>
              <a:rPr lang="en-US" altLang="en-US" sz="6000" dirty="0" smtClean="0">
                <a:solidFill>
                  <a:srgbClr val="881C1C"/>
                </a:solidFill>
              </a:rPr>
              <a:t>RFID </a:t>
            </a:r>
            <a:r>
              <a:rPr lang="en-US" altLang="en-US" sz="6000" dirty="0">
                <a:solidFill>
                  <a:srgbClr val="881C1C"/>
                </a:solidFill>
              </a:rPr>
              <a:t>S</a:t>
            </a:r>
            <a:r>
              <a:rPr lang="en-US" altLang="en-US" sz="6000" dirty="0" smtClean="0">
                <a:solidFill>
                  <a:srgbClr val="881C1C"/>
                </a:solidFill>
              </a:rPr>
              <a:t>can Test</a:t>
            </a:r>
            <a:endParaRPr lang="en-US" altLang="en-US" sz="6000" dirty="0">
              <a:solidFill>
                <a:srgbClr val="881C1C"/>
              </a:solidFill>
            </a:endParaRPr>
          </a:p>
        </p:txBody>
      </p:sp>
      <p:sp>
        <p:nvSpPr>
          <p:cNvPr id="3083" name="Rectangle 7"/>
          <p:cNvSpPr>
            <a:spLocks noChangeArrowheads="1"/>
          </p:cNvSpPr>
          <p:nvPr>
            <p:custDataLst>
              <p:tags r:id="rId7"/>
            </p:custDataLst>
          </p:nvPr>
        </p:nvSpPr>
        <p:spPr bwMode="auto">
          <a:xfrm>
            <a:off x="1146174" y="24991136"/>
            <a:ext cx="46259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000" dirty="0"/>
              <a:t>Development</a:t>
            </a:r>
          </a:p>
        </p:txBody>
      </p:sp>
      <p:sp>
        <p:nvSpPr>
          <p:cNvPr id="3084" name="Rectangle 7"/>
          <p:cNvSpPr>
            <a:spLocks noChangeArrowheads="1"/>
          </p:cNvSpPr>
          <p:nvPr>
            <p:custDataLst>
              <p:tags r:id="rId8"/>
            </p:custDataLst>
          </p:nvPr>
        </p:nvSpPr>
        <p:spPr bwMode="auto">
          <a:xfrm>
            <a:off x="5834060" y="24991136"/>
            <a:ext cx="4627563"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000" dirty="0"/>
              <a:t>Production</a:t>
            </a:r>
          </a:p>
        </p:txBody>
      </p:sp>
      <p:graphicFrame>
        <p:nvGraphicFramePr>
          <p:cNvPr id="4" name="Table 3"/>
          <p:cNvGraphicFramePr>
            <a:graphicFrameLocks noGrp="1"/>
          </p:cNvGraphicFramePr>
          <p:nvPr>
            <p:extLst>
              <p:ext uri="{D42A27DB-BD31-4B8C-83A1-F6EECF244321}">
                <p14:modId xmlns:p14="http://schemas.microsoft.com/office/powerpoint/2010/main" val="2379016053"/>
              </p:ext>
            </p:extLst>
          </p:nvPr>
        </p:nvGraphicFramePr>
        <p:xfrm>
          <a:off x="5804752" y="26538396"/>
          <a:ext cx="4656871" cy="4088130"/>
        </p:xfrm>
        <a:graphic>
          <a:graphicData uri="http://schemas.openxmlformats.org/drawingml/2006/table">
            <a:tbl>
              <a:tblPr firstRow="1" bandRow="1">
                <a:tableStyleId>{93296810-A885-4BE3-A3E7-6D5BEEA58F35}</a:tableStyleId>
              </a:tblPr>
              <a:tblGrid>
                <a:gridCol w="3302733"/>
                <a:gridCol w="1354138"/>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effectLst/>
                          <a:uLnTx/>
                          <a:uFillTx/>
                        </a:rPr>
                        <a:t>Part</a:t>
                      </a:r>
                      <a:endParaRPr kumimoji="0" lang="en-US" sz="3600" b="1"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r>
                        <a:rPr lang="en-US" sz="3600" dirty="0" smtClean="0"/>
                        <a:t>Price</a:t>
                      </a:r>
                      <a:endParaRPr lang="en-US" sz="3600" dirty="0">
                        <a:solidFill>
                          <a:srgbClr val="000000"/>
                        </a:solidFill>
                      </a:endParaRPr>
                    </a:p>
                  </a:txBody>
                  <a:tcPr/>
                </a:tc>
              </a:tr>
              <a:tr h="6896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effectLst/>
                          <a:uLnTx/>
                          <a:uFillTx/>
                        </a:rPr>
                        <a:t>RFID Reader</a:t>
                      </a:r>
                      <a:endParaRPr kumimoji="0" lang="en-US" sz="36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r>
                        <a:rPr lang="en-US" sz="3600" dirty="0" smtClean="0"/>
                        <a:t>$150</a:t>
                      </a:r>
                      <a:endParaRPr lang="en-US" sz="3600" dirty="0"/>
                    </a:p>
                  </a:txBody>
                  <a:tcPr/>
                </a:tc>
              </a:tr>
              <a:tr h="6896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effectLst/>
                          <a:uLnTx/>
                          <a:uFillTx/>
                        </a:rPr>
                        <a:t>Raspberry Pi 2</a:t>
                      </a:r>
                      <a:endParaRPr kumimoji="0" lang="en-US" sz="36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r>
                        <a:rPr lang="en-US" sz="3600" dirty="0" smtClean="0"/>
                        <a:t>$56</a:t>
                      </a:r>
                      <a:endParaRPr lang="en-US" sz="3600" dirty="0"/>
                    </a:p>
                  </a:txBody>
                  <a:tcPr/>
                </a:tc>
              </a:tr>
              <a:tr h="6896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effectLst/>
                          <a:uLnTx/>
                          <a:uFillTx/>
                        </a:rPr>
                        <a:t>Scales and Parts</a:t>
                      </a:r>
                      <a:endParaRPr kumimoji="0" lang="en-US" sz="36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r>
                        <a:rPr lang="en-US" sz="3600" dirty="0" smtClean="0"/>
                        <a:t>$74</a:t>
                      </a:r>
                      <a:endParaRPr lang="en-US" sz="3600" dirty="0"/>
                    </a:p>
                  </a:txBody>
                  <a:tcPr/>
                </a:tc>
              </a:tr>
              <a:tr h="689610">
                <a:tc>
                  <a:txBody>
                    <a:bodyPr/>
                    <a:lstStyle/>
                    <a:p>
                      <a:r>
                        <a:rPr lang="en-US" sz="3600" dirty="0" smtClean="0"/>
                        <a:t>RFID Tags</a:t>
                      </a:r>
                      <a:r>
                        <a:rPr lang="en-US" sz="3600" baseline="0" dirty="0" smtClean="0"/>
                        <a:t> </a:t>
                      </a:r>
                      <a:r>
                        <a:rPr lang="en-US" sz="3600" dirty="0" smtClean="0"/>
                        <a:t>(x10)</a:t>
                      </a:r>
                      <a:endParaRPr lang="en-US" sz="3600" dirty="0"/>
                    </a:p>
                  </a:txBody>
                  <a:tcPr/>
                </a:tc>
                <a:tc>
                  <a:txBody>
                    <a:bodyPr/>
                    <a:lstStyle/>
                    <a:p>
                      <a:r>
                        <a:rPr lang="en-US" sz="3600" dirty="0" smtClean="0"/>
                        <a:t>$2.39</a:t>
                      </a:r>
                      <a:endParaRPr lang="en-US" sz="3600" dirty="0"/>
                    </a:p>
                  </a:txBody>
                  <a:tcPr/>
                </a:tc>
              </a:tr>
              <a:tr h="689610">
                <a:tc>
                  <a:txBody>
                    <a:bodyPr/>
                    <a:lstStyle/>
                    <a:p>
                      <a:r>
                        <a:rPr lang="en-US" sz="3600" dirty="0" smtClean="0"/>
                        <a:t>Total</a:t>
                      </a:r>
                      <a:endParaRPr lang="en-US" sz="3600" dirty="0"/>
                    </a:p>
                  </a:txBody>
                  <a:tcPr/>
                </a:tc>
                <a:tc>
                  <a:txBody>
                    <a:bodyPr/>
                    <a:lstStyle/>
                    <a:p>
                      <a:r>
                        <a:rPr lang="en-US" sz="3600" dirty="0" smtClean="0"/>
                        <a:t>$280</a:t>
                      </a:r>
                      <a:r>
                        <a:rPr lang="en-US" sz="3200" dirty="0" smtClean="0"/>
                        <a:t>+</a:t>
                      </a:r>
                      <a:endParaRPr lang="en-US" sz="3200" b="1" dirty="0"/>
                    </a:p>
                  </a:txBody>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592024444"/>
              </p:ext>
            </p:extLst>
          </p:nvPr>
        </p:nvGraphicFramePr>
        <p:xfrm>
          <a:off x="1067654" y="26538396"/>
          <a:ext cx="4656871" cy="4088130"/>
        </p:xfrm>
        <a:graphic>
          <a:graphicData uri="http://schemas.openxmlformats.org/drawingml/2006/table">
            <a:tbl>
              <a:tblPr firstRow="1" bandRow="1">
                <a:tableStyleId>{93296810-A885-4BE3-A3E7-6D5BEEA58F35}</a:tableStyleId>
              </a:tblPr>
              <a:tblGrid>
                <a:gridCol w="3302733"/>
                <a:gridCol w="1354138"/>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effectLst/>
                          <a:uLnTx/>
                          <a:uFillTx/>
                        </a:rPr>
                        <a:t>Part</a:t>
                      </a:r>
                      <a:endParaRPr kumimoji="0" lang="en-US" sz="3600" b="1"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r>
                        <a:rPr lang="en-US" sz="3600" dirty="0" smtClean="0"/>
                        <a:t>Price</a:t>
                      </a:r>
                      <a:endParaRPr lang="en-US" sz="3600" dirty="0">
                        <a:solidFill>
                          <a:srgbClr val="000000"/>
                        </a:solidFill>
                      </a:endParaRPr>
                    </a:p>
                  </a:txBody>
                  <a:tcPr/>
                </a:tc>
              </a:tr>
              <a:tr h="6896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effectLst/>
                          <a:uLnTx/>
                          <a:uFillTx/>
                        </a:rPr>
                        <a:t>RFID Reader</a:t>
                      </a:r>
                      <a:endParaRPr kumimoji="0" lang="en-US" sz="36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r>
                        <a:rPr lang="en-US" sz="3600" dirty="0" smtClean="0"/>
                        <a:t>$165</a:t>
                      </a:r>
                      <a:endParaRPr lang="en-US" sz="3600" dirty="0"/>
                    </a:p>
                  </a:txBody>
                  <a:tcPr/>
                </a:tc>
              </a:tr>
              <a:tr h="6896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effectLst/>
                          <a:uLnTx/>
                          <a:uFillTx/>
                        </a:rPr>
                        <a:t>Raspberry Pi 2</a:t>
                      </a:r>
                      <a:endParaRPr kumimoji="0" lang="en-US" sz="36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r>
                        <a:rPr lang="en-US" sz="3600" dirty="0" smtClean="0"/>
                        <a:t>$63</a:t>
                      </a:r>
                      <a:endParaRPr lang="en-US" sz="3600" dirty="0"/>
                    </a:p>
                  </a:txBody>
                  <a:tcPr/>
                </a:tc>
              </a:tr>
              <a:tr h="6896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smtClean="0">
                          <a:ln>
                            <a:noFill/>
                          </a:ln>
                          <a:effectLst/>
                          <a:uLnTx/>
                          <a:uFillTx/>
                        </a:rPr>
                        <a:t>Scales and Parts</a:t>
                      </a:r>
                      <a:endParaRPr kumimoji="0" lang="en-US" sz="3600" b="0" i="0" u="none" strike="noStrike" kern="1200" cap="none" spc="0" normalizeH="0" baseline="0" noProof="0" dirty="0" smtClean="0">
                        <a:ln>
                          <a:noFill/>
                        </a:ln>
                        <a:solidFill>
                          <a:srgbClr val="000000"/>
                        </a:solidFill>
                        <a:effectLst/>
                        <a:uLnTx/>
                        <a:uFillTx/>
                        <a:latin typeface="+mn-lt"/>
                        <a:ea typeface="+mn-ea"/>
                        <a:cs typeface="+mn-cs"/>
                      </a:endParaRPr>
                    </a:p>
                  </a:txBody>
                  <a:tcPr/>
                </a:tc>
                <a:tc>
                  <a:txBody>
                    <a:bodyPr/>
                    <a:lstStyle/>
                    <a:p>
                      <a:r>
                        <a:rPr lang="en-US" sz="3600" dirty="0" smtClean="0"/>
                        <a:t>$80</a:t>
                      </a:r>
                      <a:endParaRPr lang="en-US" sz="3600" dirty="0"/>
                    </a:p>
                  </a:txBody>
                  <a:tcPr/>
                </a:tc>
              </a:tr>
              <a:tr h="689610">
                <a:tc>
                  <a:txBody>
                    <a:bodyPr/>
                    <a:lstStyle/>
                    <a:p>
                      <a:r>
                        <a:rPr lang="en-US" sz="3600" dirty="0" smtClean="0"/>
                        <a:t>RFID Tags</a:t>
                      </a:r>
                      <a:r>
                        <a:rPr lang="en-US" sz="3600" baseline="0" dirty="0" smtClean="0"/>
                        <a:t> </a:t>
                      </a:r>
                      <a:r>
                        <a:rPr lang="en-US" sz="3600" dirty="0" smtClean="0"/>
                        <a:t>(x10)</a:t>
                      </a:r>
                      <a:endParaRPr lang="en-US" sz="3600" dirty="0"/>
                    </a:p>
                  </a:txBody>
                  <a:tcPr/>
                </a:tc>
                <a:tc>
                  <a:txBody>
                    <a:bodyPr/>
                    <a:lstStyle/>
                    <a:p>
                      <a:r>
                        <a:rPr lang="en-US" sz="3600" dirty="0" smtClean="0"/>
                        <a:t>$2.39</a:t>
                      </a:r>
                      <a:endParaRPr lang="en-US" sz="3600" dirty="0"/>
                    </a:p>
                  </a:txBody>
                  <a:tcPr/>
                </a:tc>
              </a:tr>
              <a:tr h="689610">
                <a:tc>
                  <a:txBody>
                    <a:bodyPr/>
                    <a:lstStyle/>
                    <a:p>
                      <a:r>
                        <a:rPr lang="en-US" sz="3600" dirty="0" smtClean="0"/>
                        <a:t>Total</a:t>
                      </a:r>
                      <a:endParaRPr lang="en-US" sz="3600" dirty="0"/>
                    </a:p>
                  </a:txBody>
                  <a:tcPr/>
                </a:tc>
                <a:tc>
                  <a:txBody>
                    <a:bodyPr/>
                    <a:lstStyle/>
                    <a:p>
                      <a:r>
                        <a:rPr lang="en-US" sz="3600" dirty="0" smtClean="0"/>
                        <a:t>$308</a:t>
                      </a:r>
                      <a:r>
                        <a:rPr lang="en-US" sz="3200" dirty="0" smtClean="0"/>
                        <a:t>+</a:t>
                      </a:r>
                      <a:endParaRPr lang="en-US" sz="3200" b="1" dirty="0"/>
                    </a:p>
                  </a:txBody>
                  <a:tcPr/>
                </a:tc>
              </a:tr>
            </a:tbl>
          </a:graphicData>
        </a:graphic>
      </p:graphicFrame>
      <p:sp>
        <p:nvSpPr>
          <p:cNvPr id="17" name="Rectangle 16"/>
          <p:cNvSpPr/>
          <p:nvPr/>
        </p:nvSpPr>
        <p:spPr bwMode="auto">
          <a:xfrm>
            <a:off x="12360275" y="6995271"/>
            <a:ext cx="2743200" cy="1923576"/>
          </a:xfrm>
          <a:prstGeom prst="rect">
            <a:avLst/>
          </a:prstGeom>
          <a:solidFill>
            <a:schemeClr val="bg1"/>
          </a:solidFill>
          <a:ln w="571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18" name="TextBox 17"/>
          <p:cNvSpPr txBox="1"/>
          <p:nvPr/>
        </p:nvSpPr>
        <p:spPr>
          <a:xfrm>
            <a:off x="12484100" y="6533605"/>
            <a:ext cx="2590800" cy="369332"/>
          </a:xfrm>
          <a:prstGeom prst="rect">
            <a:avLst/>
          </a:prstGeom>
          <a:noFill/>
        </p:spPr>
        <p:txBody>
          <a:bodyPr wrap="square" rtlCol="0">
            <a:spAutoFit/>
          </a:bodyPr>
          <a:lstStyle/>
          <a:p>
            <a:pPr algn="ctr"/>
            <a:r>
              <a:rPr lang="en-US" dirty="0" smtClean="0"/>
              <a:t>Thread #1</a:t>
            </a:r>
            <a:endParaRPr lang="en-US" dirty="0"/>
          </a:p>
        </p:txBody>
      </p:sp>
      <p:sp>
        <p:nvSpPr>
          <p:cNvPr id="19" name="TextBox 18"/>
          <p:cNvSpPr txBox="1"/>
          <p:nvPr/>
        </p:nvSpPr>
        <p:spPr>
          <a:xfrm>
            <a:off x="17170400" y="6533606"/>
            <a:ext cx="2590800" cy="369332"/>
          </a:xfrm>
          <a:prstGeom prst="rect">
            <a:avLst/>
          </a:prstGeom>
          <a:noFill/>
        </p:spPr>
        <p:txBody>
          <a:bodyPr wrap="square" rtlCol="0">
            <a:spAutoFit/>
          </a:bodyPr>
          <a:lstStyle/>
          <a:p>
            <a:pPr algn="ctr"/>
            <a:r>
              <a:rPr lang="en-US" dirty="0" smtClean="0"/>
              <a:t>Thread #2</a:t>
            </a:r>
            <a:endParaRPr lang="en-US" dirty="0"/>
          </a:p>
        </p:txBody>
      </p:sp>
      <p:sp>
        <p:nvSpPr>
          <p:cNvPr id="22" name="Rounded Rectangle 21"/>
          <p:cNvSpPr/>
          <p:nvPr/>
        </p:nvSpPr>
        <p:spPr bwMode="auto">
          <a:xfrm>
            <a:off x="15341600" y="7465002"/>
            <a:ext cx="1295400" cy="914400"/>
          </a:xfrm>
          <a:prstGeom prst="roundRect">
            <a:avLst/>
          </a:prstGeom>
          <a:solidFill>
            <a:srgbClr val="0070C0"/>
          </a:solidFill>
          <a:ln w="571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23" name="Rectangle 22"/>
          <p:cNvSpPr/>
          <p:nvPr/>
        </p:nvSpPr>
        <p:spPr bwMode="auto">
          <a:xfrm>
            <a:off x="17094200" y="6995271"/>
            <a:ext cx="2743200" cy="1923576"/>
          </a:xfrm>
          <a:prstGeom prst="rect">
            <a:avLst/>
          </a:prstGeom>
          <a:solidFill>
            <a:schemeClr val="bg1"/>
          </a:solidFill>
          <a:ln w="571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24" name="Rectangle 23"/>
          <p:cNvSpPr/>
          <p:nvPr/>
        </p:nvSpPr>
        <p:spPr bwMode="auto">
          <a:xfrm>
            <a:off x="16236950" y="7617402"/>
            <a:ext cx="304800" cy="609600"/>
          </a:xfrm>
          <a:prstGeom prst="rect">
            <a:avLst/>
          </a:prstGeom>
          <a:solidFill>
            <a:schemeClr val="accent6">
              <a:lumMod val="40000"/>
              <a:lumOff val="60000"/>
            </a:schemeClr>
          </a:solidFill>
          <a:ln w="12700" cap="flat" cmpd="sng" algn="ctr">
            <a:solidFill>
              <a:schemeClr val="accent6">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25" name="Rectangle 24"/>
          <p:cNvSpPr/>
          <p:nvPr/>
        </p:nvSpPr>
        <p:spPr bwMode="auto">
          <a:xfrm>
            <a:off x="15836900" y="7617402"/>
            <a:ext cx="304800" cy="609600"/>
          </a:xfrm>
          <a:prstGeom prst="rect">
            <a:avLst/>
          </a:prstGeom>
          <a:solidFill>
            <a:schemeClr val="accent6">
              <a:lumMod val="40000"/>
              <a:lumOff val="60000"/>
            </a:schemeClr>
          </a:solidFill>
          <a:ln w="12700" cap="flat" cmpd="sng" algn="ctr">
            <a:solidFill>
              <a:schemeClr val="accent6">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26" name="Right Arrow 25"/>
          <p:cNvSpPr/>
          <p:nvPr/>
        </p:nvSpPr>
        <p:spPr bwMode="auto">
          <a:xfrm>
            <a:off x="16713200" y="7769802"/>
            <a:ext cx="685800" cy="342900"/>
          </a:xfrm>
          <a:prstGeom prst="rightArrow">
            <a:avLst/>
          </a:prstGeom>
          <a:solidFill>
            <a:schemeClr val="accent6">
              <a:lumMod val="40000"/>
              <a:lumOff val="60000"/>
            </a:schemeClr>
          </a:solidFill>
          <a:ln w="12700" cap="flat" cmpd="sng" algn="ctr">
            <a:solidFill>
              <a:schemeClr val="accent6">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27" name="Rectangle 26"/>
          <p:cNvSpPr/>
          <p:nvPr/>
        </p:nvSpPr>
        <p:spPr bwMode="auto">
          <a:xfrm>
            <a:off x="13979525" y="7617402"/>
            <a:ext cx="304800" cy="609600"/>
          </a:xfrm>
          <a:prstGeom prst="rect">
            <a:avLst/>
          </a:prstGeom>
          <a:solidFill>
            <a:schemeClr val="accent6">
              <a:lumMod val="40000"/>
              <a:lumOff val="60000"/>
            </a:schemeClr>
          </a:solidFill>
          <a:ln w="12700" cap="flat" cmpd="sng" algn="ctr">
            <a:solidFill>
              <a:schemeClr val="accent6">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28" name="TextBox 27"/>
          <p:cNvSpPr txBox="1"/>
          <p:nvPr/>
        </p:nvSpPr>
        <p:spPr>
          <a:xfrm>
            <a:off x="13271500" y="8379402"/>
            <a:ext cx="1546225" cy="369332"/>
          </a:xfrm>
          <a:prstGeom prst="rect">
            <a:avLst/>
          </a:prstGeom>
          <a:noFill/>
        </p:spPr>
        <p:txBody>
          <a:bodyPr wrap="square" rtlCol="0">
            <a:spAutoFit/>
          </a:bodyPr>
          <a:lstStyle/>
          <a:p>
            <a:r>
              <a:rPr lang="en-US" dirty="0" err="1" smtClean="0"/>
              <a:t>JSONObject</a:t>
            </a:r>
            <a:endParaRPr lang="en-US" dirty="0"/>
          </a:p>
        </p:txBody>
      </p:sp>
      <p:sp>
        <p:nvSpPr>
          <p:cNvPr id="29" name="Curved Down Arrow 28"/>
          <p:cNvSpPr/>
          <p:nvPr/>
        </p:nvSpPr>
        <p:spPr bwMode="auto">
          <a:xfrm>
            <a:off x="14436725" y="7541202"/>
            <a:ext cx="1162050" cy="457200"/>
          </a:xfrm>
          <a:prstGeom prst="curvedDownArrow">
            <a:avLst/>
          </a:prstGeom>
          <a:solidFill>
            <a:schemeClr val="accent6">
              <a:lumMod val="40000"/>
              <a:lumOff val="60000"/>
            </a:schemeClr>
          </a:solidFill>
          <a:ln w="12700" cap="flat" cmpd="sng" algn="ctr">
            <a:solidFill>
              <a:schemeClr val="accent6">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eneva" charset="0"/>
              <a:ea typeface="ＭＳ Ｐゴシック" charset="0"/>
            </a:endParaRPr>
          </a:p>
        </p:txBody>
      </p:sp>
      <p:sp>
        <p:nvSpPr>
          <p:cNvPr id="30" name="TextBox 29"/>
          <p:cNvSpPr txBox="1"/>
          <p:nvPr/>
        </p:nvSpPr>
        <p:spPr>
          <a:xfrm>
            <a:off x="15265400" y="6995271"/>
            <a:ext cx="1371600" cy="338554"/>
          </a:xfrm>
          <a:prstGeom prst="rect">
            <a:avLst/>
          </a:prstGeom>
          <a:noFill/>
        </p:spPr>
        <p:txBody>
          <a:bodyPr wrap="square" rtlCol="0">
            <a:spAutoFit/>
          </a:bodyPr>
          <a:lstStyle/>
          <a:p>
            <a:pPr algn="ctr"/>
            <a:r>
              <a:rPr lang="en-US" sz="1600" dirty="0"/>
              <a:t>Q</a:t>
            </a:r>
            <a:r>
              <a:rPr lang="en-US" sz="1600" dirty="0" smtClean="0"/>
              <a:t>ueue</a:t>
            </a:r>
            <a:endParaRPr lang="en-US" sz="1600" dirty="0"/>
          </a:p>
        </p:txBody>
      </p:sp>
      <p:sp>
        <p:nvSpPr>
          <p:cNvPr id="31" name="TextBox 30"/>
          <p:cNvSpPr txBox="1"/>
          <p:nvPr/>
        </p:nvSpPr>
        <p:spPr>
          <a:xfrm>
            <a:off x="12446000" y="8999393"/>
            <a:ext cx="2667000" cy="646331"/>
          </a:xfrm>
          <a:prstGeom prst="rect">
            <a:avLst/>
          </a:prstGeom>
          <a:noFill/>
        </p:spPr>
        <p:txBody>
          <a:bodyPr wrap="square" rtlCol="0">
            <a:spAutoFit/>
          </a:bodyPr>
          <a:lstStyle/>
          <a:p>
            <a:r>
              <a:rPr lang="en-US" dirty="0" smtClean="0"/>
              <a:t>Responds to web requests</a:t>
            </a:r>
            <a:endParaRPr lang="en-US" dirty="0"/>
          </a:p>
        </p:txBody>
      </p:sp>
      <p:sp>
        <p:nvSpPr>
          <p:cNvPr id="32" name="TextBox 31"/>
          <p:cNvSpPr txBox="1"/>
          <p:nvPr/>
        </p:nvSpPr>
        <p:spPr>
          <a:xfrm>
            <a:off x="16884650" y="8999393"/>
            <a:ext cx="3352800" cy="646331"/>
          </a:xfrm>
          <a:prstGeom prst="rect">
            <a:avLst/>
          </a:prstGeom>
          <a:noFill/>
        </p:spPr>
        <p:txBody>
          <a:bodyPr wrap="square" rtlCol="0">
            <a:spAutoFit/>
          </a:bodyPr>
          <a:lstStyle/>
          <a:p>
            <a:pPr algn="ctr"/>
            <a:r>
              <a:rPr lang="en-US" dirty="0" smtClean="0"/>
              <a:t>Processes data from queue and interacts with database</a:t>
            </a:r>
            <a:endParaRPr lang="en-US" dirty="0"/>
          </a:p>
        </p:txBody>
      </p:sp>
      <p:cxnSp>
        <p:nvCxnSpPr>
          <p:cNvPr id="33" name="Straight Arrow Connector 32"/>
          <p:cNvCxnSpPr/>
          <p:nvPr/>
        </p:nvCxnSpPr>
        <p:spPr bwMode="auto">
          <a:xfrm flipV="1">
            <a:off x="17522825" y="7465002"/>
            <a:ext cx="409575" cy="361949"/>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Arrow Connector 33"/>
          <p:cNvCxnSpPr/>
          <p:nvPr/>
        </p:nvCxnSpPr>
        <p:spPr bwMode="auto">
          <a:xfrm>
            <a:off x="17513300" y="8048614"/>
            <a:ext cx="419100" cy="366414"/>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Arrow Connector 34"/>
          <p:cNvCxnSpPr/>
          <p:nvPr/>
        </p:nvCxnSpPr>
        <p:spPr bwMode="auto">
          <a:xfrm>
            <a:off x="17513300" y="7941252"/>
            <a:ext cx="495300" cy="0"/>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p:cNvSpPr txBox="1"/>
          <p:nvPr/>
        </p:nvSpPr>
        <p:spPr>
          <a:xfrm>
            <a:off x="17722850" y="7097873"/>
            <a:ext cx="1676400" cy="646331"/>
          </a:xfrm>
          <a:prstGeom prst="rect">
            <a:avLst/>
          </a:prstGeom>
          <a:noFill/>
        </p:spPr>
        <p:txBody>
          <a:bodyPr wrap="square" rtlCol="0">
            <a:spAutoFit/>
          </a:bodyPr>
          <a:lstStyle/>
          <a:p>
            <a:pPr algn="ctr"/>
            <a:r>
              <a:rPr lang="en-US" dirty="0" smtClean="0"/>
              <a:t>Barcode handler</a:t>
            </a:r>
            <a:endParaRPr lang="en-US" dirty="0"/>
          </a:p>
        </p:txBody>
      </p:sp>
      <p:sp>
        <p:nvSpPr>
          <p:cNvPr id="37" name="TextBox 36"/>
          <p:cNvSpPr txBox="1"/>
          <p:nvPr/>
        </p:nvSpPr>
        <p:spPr>
          <a:xfrm>
            <a:off x="17862550" y="7787782"/>
            <a:ext cx="1828800" cy="369332"/>
          </a:xfrm>
          <a:prstGeom prst="rect">
            <a:avLst/>
          </a:prstGeom>
          <a:noFill/>
        </p:spPr>
        <p:txBody>
          <a:bodyPr wrap="square" rtlCol="0">
            <a:spAutoFit/>
          </a:bodyPr>
          <a:lstStyle/>
          <a:p>
            <a:pPr algn="ctr"/>
            <a:r>
              <a:rPr lang="en-US" dirty="0"/>
              <a:t>T</a:t>
            </a:r>
            <a:r>
              <a:rPr lang="en-US" dirty="0" smtClean="0"/>
              <a:t>ag handler</a:t>
            </a:r>
            <a:endParaRPr lang="en-US" dirty="0"/>
          </a:p>
        </p:txBody>
      </p:sp>
      <p:sp>
        <p:nvSpPr>
          <p:cNvPr id="38" name="TextBox 37"/>
          <p:cNvSpPr txBox="1"/>
          <p:nvPr/>
        </p:nvSpPr>
        <p:spPr>
          <a:xfrm>
            <a:off x="17818100" y="8392973"/>
            <a:ext cx="2019300" cy="369332"/>
          </a:xfrm>
          <a:prstGeom prst="rect">
            <a:avLst/>
          </a:prstGeom>
          <a:noFill/>
        </p:spPr>
        <p:txBody>
          <a:bodyPr wrap="square" rtlCol="0">
            <a:spAutoFit/>
          </a:bodyPr>
          <a:lstStyle/>
          <a:p>
            <a:pPr algn="ctr"/>
            <a:r>
              <a:rPr lang="en-US" dirty="0" smtClean="0"/>
              <a:t>Weight handler</a:t>
            </a:r>
            <a:endParaRPr lang="en-US" dirty="0"/>
          </a:p>
        </p:txBody>
      </p:sp>
      <p:sp>
        <p:nvSpPr>
          <p:cNvPr id="41" name="Rectangle 7"/>
          <p:cNvSpPr>
            <a:spLocks noChangeArrowheads="1"/>
          </p:cNvSpPr>
          <p:nvPr>
            <p:custDataLst>
              <p:tags r:id="rId9"/>
            </p:custDataLst>
          </p:nvPr>
        </p:nvSpPr>
        <p:spPr bwMode="auto">
          <a:xfrm>
            <a:off x="11277601" y="2774950"/>
            <a:ext cx="10058399" cy="352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marL="457200" indent="-457200" algn="l">
              <a:buFont typeface="Arial" panose="020B0604020202020204" pitchFamily="34" charset="0"/>
              <a:buChar char="•"/>
            </a:pPr>
            <a:r>
              <a:rPr lang="en-US" altLang="en-US" sz="2800" b="0" dirty="0" smtClean="0"/>
              <a:t>Processes data from Raspberry Pi; sends data to app</a:t>
            </a:r>
          </a:p>
          <a:p>
            <a:pPr marL="457200" indent="-457200" algn="l">
              <a:buFont typeface="Arial" panose="020B0604020202020204" pitchFamily="34" charset="0"/>
              <a:buChar char="•"/>
            </a:pPr>
            <a:r>
              <a:rPr lang="en-US" altLang="en-US" sz="2800" b="0" dirty="0" smtClean="0"/>
              <a:t>Hosted on </a:t>
            </a:r>
            <a:r>
              <a:rPr lang="en-US" altLang="en-US" sz="2800" b="0" dirty="0" err="1" smtClean="0"/>
              <a:t>Heroku</a:t>
            </a:r>
            <a:endParaRPr lang="en-US" altLang="en-US" sz="2800" b="0" dirty="0" smtClean="0"/>
          </a:p>
          <a:p>
            <a:pPr marL="457200" indent="-457200" algn="l">
              <a:buFont typeface="Arial" panose="020B0604020202020204" pitchFamily="34" charset="0"/>
              <a:buChar char="•"/>
            </a:pPr>
            <a:r>
              <a:rPr lang="en-US" altLang="en-US" sz="2800" b="0" dirty="0" smtClean="0"/>
              <a:t>Java HTTP web server (Jetty)</a:t>
            </a:r>
          </a:p>
          <a:p>
            <a:pPr marL="457200" indent="-457200" algn="l">
              <a:buFont typeface="Arial" panose="020B0604020202020204" pitchFamily="34" charset="0"/>
              <a:buChar char="•"/>
            </a:pPr>
            <a:r>
              <a:rPr lang="en-US" altLang="en-US" sz="2800" b="0" dirty="0" smtClean="0"/>
              <a:t>PostgreSQL database</a:t>
            </a:r>
          </a:p>
          <a:p>
            <a:pPr marL="457200" indent="-457200" algn="l">
              <a:buFont typeface="Arial" panose="020B0604020202020204" pitchFamily="34" charset="0"/>
              <a:buChar char="•"/>
            </a:pPr>
            <a:r>
              <a:rPr lang="en-US" altLang="en-US" sz="2800" b="0" dirty="0" err="1" smtClean="0"/>
              <a:t>Twilio</a:t>
            </a:r>
            <a:r>
              <a:rPr lang="en-US" altLang="en-US" sz="2800" b="0" dirty="0" smtClean="0"/>
              <a:t> alerts based on weight or absence of item</a:t>
            </a:r>
          </a:p>
          <a:p>
            <a:pPr marL="457200" indent="-457200" algn="l">
              <a:buFont typeface="Arial" panose="020B0604020202020204" pitchFamily="34" charset="0"/>
              <a:buChar char="•"/>
            </a:pPr>
            <a:endParaRPr lang="en-US" altLang="en-US" sz="2800" b="0" dirty="0" smtClean="0"/>
          </a:p>
          <a:p>
            <a:endParaRPr lang="en-US" altLang="en-US" sz="4000" b="0" dirty="0"/>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28450" y="5441833"/>
            <a:ext cx="9296400" cy="52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p:cNvSpPr txBox="1"/>
          <p:nvPr/>
        </p:nvSpPr>
        <p:spPr>
          <a:xfrm>
            <a:off x="14535150" y="5934317"/>
            <a:ext cx="3543300" cy="369332"/>
          </a:xfrm>
          <a:prstGeom prst="rect">
            <a:avLst/>
          </a:prstGeom>
          <a:noFill/>
        </p:spPr>
        <p:txBody>
          <a:bodyPr wrap="square" rtlCol="0">
            <a:spAutoFit/>
          </a:bodyPr>
          <a:lstStyle/>
          <a:p>
            <a:r>
              <a:rPr lang="en-US" b="0" dirty="0" smtClean="0"/>
              <a:t>Example database entry</a:t>
            </a:r>
            <a:endParaRPr lang="en-US" b="0" dirty="0"/>
          </a:p>
        </p:txBody>
      </p:sp>
      <p:sp>
        <p:nvSpPr>
          <p:cNvPr id="46" name="TextBox 45"/>
          <p:cNvSpPr txBox="1"/>
          <p:nvPr/>
        </p:nvSpPr>
        <p:spPr>
          <a:xfrm>
            <a:off x="12488862" y="9869269"/>
            <a:ext cx="7877175" cy="646331"/>
          </a:xfrm>
          <a:prstGeom prst="rect">
            <a:avLst/>
          </a:prstGeom>
          <a:noFill/>
        </p:spPr>
        <p:txBody>
          <a:bodyPr wrap="square" rtlCol="0">
            <a:spAutoFit/>
          </a:bodyPr>
          <a:lstStyle/>
          <a:p>
            <a:pPr algn="ctr"/>
            <a:r>
              <a:rPr lang="en-US" b="0" dirty="0" smtClean="0"/>
              <a:t>Server runs two threads</a:t>
            </a:r>
            <a:r>
              <a:rPr lang="en-US" b="0" dirty="0"/>
              <a:t>.</a:t>
            </a:r>
            <a:r>
              <a:rPr lang="en-US" b="0" dirty="0" smtClean="0"/>
              <a:t> Thread #1 receives JSON objects from Raspberry Pi and places them into a buffer for thread #2 to process.</a:t>
            </a:r>
            <a:endParaRPr lang="en-US" b="0" dirty="0"/>
          </a:p>
        </p:txBody>
      </p:sp>
      <p:pic>
        <p:nvPicPr>
          <p:cNvPr id="1030" name="Picture 6" descr="C:\Users\Amrit\Downloads\Screenshot_2015-04-23-02-52-04.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60275" y="21302579"/>
            <a:ext cx="306324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mrit\Downloads\Screenshot_2015-04-23-02-42-03 (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056100" y="21302579"/>
            <a:ext cx="3051810" cy="5086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60275" y="12690082"/>
            <a:ext cx="7699375" cy="404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7"/>
          <p:cNvSpPr>
            <a:spLocks noChangeArrowheads="1"/>
          </p:cNvSpPr>
          <p:nvPr>
            <p:custDataLst>
              <p:tags r:id="rId10"/>
            </p:custDataLst>
          </p:nvPr>
        </p:nvSpPr>
        <p:spPr bwMode="auto">
          <a:xfrm>
            <a:off x="819151" y="7416982"/>
            <a:ext cx="9982199" cy="248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marL="571500" indent="-571500" algn="just">
              <a:buFont typeface="Arial" panose="020B0604020202020204" pitchFamily="34" charset="0"/>
              <a:buChar char="•"/>
            </a:pPr>
            <a:r>
              <a:rPr lang="en-US" sz="2800" b="0" dirty="0" smtClean="0"/>
              <a:t>Three main components: </a:t>
            </a:r>
          </a:p>
          <a:p>
            <a:pPr marL="1314450" lvl="1" indent="-571500" algn="just">
              <a:buFont typeface="Arial" panose="020B0604020202020204" pitchFamily="34" charset="0"/>
              <a:buChar char="•"/>
            </a:pPr>
            <a:r>
              <a:rPr lang="en-US" sz="2800" b="0" dirty="0" smtClean="0"/>
              <a:t>Weight scales </a:t>
            </a:r>
          </a:p>
          <a:p>
            <a:pPr marL="1314450" lvl="1" indent="-571500" algn="just">
              <a:buFont typeface="Arial" panose="020B0604020202020204" pitchFamily="34" charset="0"/>
              <a:buChar char="•"/>
            </a:pPr>
            <a:r>
              <a:rPr lang="en-US" sz="2800" b="0" dirty="0" smtClean="0"/>
              <a:t>Amplification circuit </a:t>
            </a:r>
          </a:p>
          <a:p>
            <a:pPr marL="1314450" lvl="1" indent="-571500" algn="just">
              <a:buFont typeface="Arial" panose="020B0604020202020204" pitchFamily="34" charset="0"/>
              <a:buChar char="•"/>
            </a:pPr>
            <a:r>
              <a:rPr lang="en-US" sz="2800" b="0" dirty="0" smtClean="0"/>
              <a:t>Door sensors</a:t>
            </a:r>
          </a:p>
          <a:p>
            <a:pPr marL="571500" indent="-571500" algn="just">
              <a:buFont typeface="Arial" panose="020B0604020202020204" pitchFamily="34" charset="0"/>
              <a:buChar char="•"/>
            </a:pPr>
            <a:endParaRPr lang="en-US" sz="2800" b="0" dirty="0"/>
          </a:p>
        </p:txBody>
      </p:sp>
      <p:pic>
        <p:nvPicPr>
          <p:cNvPr id="52" name="Picture 4" descr="Displaying 20150422_162431.jpg"/>
          <p:cNvPicPr>
            <a:picLocks noChangeAspect="1" noChangeArrowheads="1"/>
          </p:cNvPicPr>
          <p:nvPr/>
        </p:nvPicPr>
        <p:blipFill rotWithShape="1">
          <a:blip r:embed="rId17">
            <a:extLst>
              <a:ext uri="{28A0092B-C50C-407E-A947-70E740481C1C}">
                <a14:useLocalDpi xmlns:a14="http://schemas.microsoft.com/office/drawing/2010/main" val="0"/>
              </a:ext>
            </a:extLst>
          </a:blip>
          <a:srcRect l="2022" r="5256" b="10248"/>
          <a:stretch/>
        </p:blipFill>
        <p:spPr bwMode="auto">
          <a:xfrm>
            <a:off x="1716881" y="2972017"/>
            <a:ext cx="7697787" cy="419253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376192" y="10253959"/>
            <a:ext cx="3543300" cy="369332"/>
          </a:xfrm>
          <a:prstGeom prst="rect">
            <a:avLst/>
          </a:prstGeom>
          <a:noFill/>
        </p:spPr>
        <p:txBody>
          <a:bodyPr wrap="square" rtlCol="0">
            <a:spAutoFit/>
          </a:bodyPr>
          <a:lstStyle/>
          <a:p>
            <a:r>
              <a:rPr lang="en-US" b="0" dirty="0" smtClean="0"/>
              <a:t>Amplification circuit</a:t>
            </a:r>
            <a:endParaRPr lang="en-US" b="0" dirty="0"/>
          </a:p>
        </p:txBody>
      </p:sp>
      <p:sp>
        <p:nvSpPr>
          <p:cNvPr id="55" name="Rectangle 7"/>
          <p:cNvSpPr>
            <a:spLocks noChangeArrowheads="1"/>
          </p:cNvSpPr>
          <p:nvPr>
            <p:custDataLst>
              <p:tags r:id="rId11"/>
            </p:custDataLst>
          </p:nvPr>
        </p:nvSpPr>
        <p:spPr bwMode="auto">
          <a:xfrm>
            <a:off x="781050" y="19211925"/>
            <a:ext cx="9982199" cy="291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marL="457200" indent="-457200" algn="just">
              <a:buFont typeface="Arial" panose="020B0604020202020204" pitchFamily="34" charset="0"/>
              <a:buChar char="•"/>
              <a:defRPr/>
            </a:pPr>
            <a:r>
              <a:rPr lang="en-US" sz="2800" b="0" dirty="0" smtClean="0"/>
              <a:t> Barcode</a:t>
            </a:r>
            <a:r>
              <a:rPr lang="en-US" sz="2800" b="0" dirty="0"/>
              <a:t>, RFID tag and weight data is sent to the </a:t>
            </a:r>
            <a:r>
              <a:rPr lang="en-US" sz="2800" b="0" dirty="0" smtClean="0"/>
              <a:t> Raspberry Pi</a:t>
            </a:r>
            <a:endParaRPr lang="en-US" sz="2800" b="0" dirty="0"/>
          </a:p>
          <a:p>
            <a:pPr marL="342900" indent="-571500" algn="just">
              <a:buFont typeface="Arial" panose="020B0604020202020204" pitchFamily="34" charset="0"/>
              <a:buChar char="•"/>
              <a:defRPr/>
            </a:pPr>
            <a:r>
              <a:rPr lang="en-US" sz="2800" b="0" dirty="0"/>
              <a:t>Raspberry </a:t>
            </a:r>
            <a:r>
              <a:rPr lang="en-US" sz="2800" b="0" dirty="0" smtClean="0"/>
              <a:t>Pi constructs JSON objects and sends them via HTTP POSTs to the </a:t>
            </a:r>
            <a:r>
              <a:rPr lang="en-US" sz="2800" b="0" dirty="0" err="1" smtClean="0"/>
              <a:t>Heroku</a:t>
            </a:r>
            <a:r>
              <a:rPr lang="en-US" sz="2800" b="0" dirty="0" smtClean="0"/>
              <a:t> </a:t>
            </a:r>
            <a:r>
              <a:rPr lang="en-US" sz="2800" b="0" dirty="0"/>
              <a:t>server</a:t>
            </a:r>
          </a:p>
          <a:p>
            <a:pPr marL="342900" indent="-571500" algn="just">
              <a:buFont typeface="Arial" panose="020B0604020202020204" pitchFamily="34" charset="0"/>
              <a:buChar char="•"/>
              <a:defRPr/>
            </a:pPr>
            <a:r>
              <a:rPr lang="en-US" sz="2800" b="0" dirty="0"/>
              <a:t>Product names </a:t>
            </a:r>
            <a:r>
              <a:rPr lang="en-US" sz="2800" b="0" dirty="0" smtClean="0"/>
              <a:t>are retrieved from </a:t>
            </a:r>
            <a:r>
              <a:rPr lang="en-US" sz="2800" b="0" dirty="0"/>
              <a:t>UPC </a:t>
            </a:r>
            <a:r>
              <a:rPr lang="en-US" sz="2800" b="0" dirty="0" smtClean="0"/>
              <a:t>Database using barcode from barcode scanner</a:t>
            </a:r>
            <a:endParaRPr lang="en-US" sz="2800" b="0" dirty="0"/>
          </a:p>
        </p:txBody>
      </p:sp>
      <p:pic>
        <p:nvPicPr>
          <p:cNvPr id="1033" name="Picture 9" descr="C:\Users\Amrit\Downloads\image.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65092" y="7453334"/>
            <a:ext cx="3454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http://assets.windowsphone.com/3f82dfe6-a179-4ddf-9738-91989190c3fa/IoT-rpi2-board_InvariantCulture_Default.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14525" y="13777323"/>
            <a:ext cx="714375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rotWithShape="1">
          <a:blip r:embed="rId20"/>
          <a:srcRect r="17800"/>
          <a:stretch/>
        </p:blipFill>
        <p:spPr>
          <a:xfrm>
            <a:off x="12969965" y="27660600"/>
            <a:ext cx="6673669" cy="4142397"/>
          </a:xfrm>
          <a:prstGeom prst="rect">
            <a:avLst/>
          </a:prstGeom>
        </p:spPr>
      </p:pic>
      <p:sp>
        <p:nvSpPr>
          <p:cNvPr id="60" name="TextBox 59"/>
          <p:cNvSpPr txBox="1"/>
          <p:nvPr/>
        </p:nvSpPr>
        <p:spPr>
          <a:xfrm>
            <a:off x="12146359" y="31901588"/>
            <a:ext cx="8790781" cy="369332"/>
          </a:xfrm>
          <a:prstGeom prst="rect">
            <a:avLst/>
          </a:prstGeom>
          <a:noFill/>
        </p:spPr>
        <p:txBody>
          <a:bodyPr wrap="square" rtlCol="0">
            <a:spAutoFit/>
          </a:bodyPr>
          <a:lstStyle/>
          <a:p>
            <a:r>
              <a:rPr lang="en-US" b="0" dirty="0" smtClean="0"/>
              <a:t>Number of times an item was scanned by the RFID reader </a:t>
            </a:r>
            <a:r>
              <a:rPr lang="en-US" b="0" dirty="0" smtClean="0"/>
              <a:t>during a 3 minute interval</a:t>
            </a:r>
            <a:endParaRPr lang="en-US" b="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6961</TotalTime>
  <Words>521</Words>
  <Application>Microsoft Office PowerPoint</Application>
  <PresentationFormat>Custom</PresentationFormat>
  <Paragraphs>132</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Blank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CASA POster Template</dc:title>
  <dc:creator>Dr. Sandra Cruz-Pol and Marie Ayala</dc:creator>
  <cp:lastModifiedBy>Amrit</cp:lastModifiedBy>
  <cp:revision>266</cp:revision>
  <cp:lastPrinted>1999-04-01T23:37:39Z</cp:lastPrinted>
  <dcterms:created xsi:type="dcterms:W3CDTF">1995-06-17T23:31:02Z</dcterms:created>
  <dcterms:modified xsi:type="dcterms:W3CDTF">2015-04-23T11:33:37Z</dcterms:modified>
</cp:coreProperties>
</file>