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handoutMasterIdLst>
    <p:handoutMasterId r:id="rId27"/>
  </p:handoutMasterIdLst>
  <p:sldIdLst>
    <p:sldId id="291" r:id="rId5"/>
    <p:sldId id="271" r:id="rId6"/>
    <p:sldId id="275" r:id="rId7"/>
    <p:sldId id="287" r:id="rId8"/>
    <p:sldId id="273" r:id="rId9"/>
    <p:sldId id="276" r:id="rId10"/>
    <p:sldId id="279" r:id="rId11"/>
    <p:sldId id="288" r:id="rId12"/>
    <p:sldId id="278" r:id="rId13"/>
    <p:sldId id="268" r:id="rId14"/>
    <p:sldId id="281" r:id="rId15"/>
    <p:sldId id="267" r:id="rId16"/>
    <p:sldId id="280" r:id="rId17"/>
    <p:sldId id="292" r:id="rId18"/>
    <p:sldId id="286" r:id="rId19"/>
    <p:sldId id="289" r:id="rId20"/>
    <p:sldId id="290" r:id="rId21"/>
    <p:sldId id="274" r:id="rId22"/>
    <p:sldId id="284" r:id="rId23"/>
    <p:sldId id="277" r:id="rId24"/>
    <p:sldId id="262" r:id="rId25"/>
  </p:sldIdLst>
  <p:sldSz cx="9144000" cy="6858000" type="screen4x3"/>
  <p:notesSz cx="9296400" cy="6881813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CC00"/>
    <a:srgbClr val="006600"/>
    <a:srgbClr val="9900CC"/>
    <a:srgbClr val="FFFFFF"/>
    <a:srgbClr val="6E0000"/>
    <a:srgbClr val="5B1717"/>
    <a:srgbClr val="5A0C0C"/>
    <a:srgbClr val="6B0D0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434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90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6359" y="3268861"/>
            <a:ext cx="6817360" cy="30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479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029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336358" y="3268861"/>
            <a:ext cx="6817359" cy="3096816"/>
          </a:xfrm>
          <a:prstGeom prst="rect">
            <a:avLst/>
          </a:prstGeom>
        </p:spPr>
        <p:txBody>
          <a:bodyPr lIns="92431" tIns="92431" rIns="92431" bIns="92431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12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  <a:latin typeface="Geneva" charset="0"/>
              <a:ea typeface="+mn-ea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Department of Electrical and Computer Engineering</a:t>
            </a:r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9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  <a:latin typeface="Geneva" charset="0"/>
              <a:ea typeface="+mn-ea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Department of Electrical and Computer Engineering</a:t>
            </a:r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19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01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0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48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73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pic>
        <p:nvPicPr>
          <p:cNvPr id="8" name="Picture 14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+mn-ea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+mn-ea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864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68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5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9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72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52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57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3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pic>
        <p:nvPicPr>
          <p:cNvPr id="8" name="Picture 14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+mn-ea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+mn-ea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34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1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418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8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6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55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77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03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5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63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14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84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9"/>
          <p:cNvSpPr>
            <a:spLocks noChangeArrowheads="1"/>
          </p:cNvSpPr>
          <p:nvPr userDrawn="1"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Line 20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1030" name="Picture 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4"/>
          <p:cNvSpPr txBox="1">
            <a:spLocks noChangeArrowheads="1"/>
          </p:cNvSpPr>
          <p:nvPr userDrawn="1"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6583BA7-8B6D-4B38-9229-750FF5634723}" type="slidenum">
              <a:rPr lang="en-US" altLang="en-US" sz="140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pPr>
                <a:spcBef>
                  <a:spcPct val="50000"/>
                </a:spcBef>
              </a:pPr>
              <a:t>‹#›</a:t>
            </a:fld>
            <a:endParaRPr lang="en-US" altLang="en-US" b="1" dirty="0" smtClean="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34" name="Rectangle 25"/>
          <p:cNvSpPr>
            <a:spLocks noChangeArrowheads="1"/>
          </p:cNvSpPr>
          <p:nvPr userDrawn="1"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Department of Electrical and Computer Engineering</a:t>
            </a:r>
          </a:p>
        </p:txBody>
      </p:sp>
      <p:sp>
        <p:nvSpPr>
          <p:cNvPr id="1035" name="Line 26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5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9"/>
          <p:cNvSpPr>
            <a:spLocks noChangeArrowheads="1"/>
          </p:cNvSpPr>
          <p:nvPr userDrawn="1"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Line 20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1030" name="Picture 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4"/>
          <p:cNvSpPr txBox="1">
            <a:spLocks noChangeArrowheads="1"/>
          </p:cNvSpPr>
          <p:nvPr userDrawn="1"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6583BA7-8B6D-4B38-9229-750FF5634723}" type="slidenum">
              <a:rPr lang="en-US" altLang="en-US" sz="140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pPr>
                <a:spcBef>
                  <a:spcPct val="50000"/>
                </a:spcBef>
              </a:pPr>
              <a:t>‹#›</a:t>
            </a:fld>
            <a:endParaRPr lang="en-US" altLang="en-US" b="1" dirty="0" smtClean="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34" name="Rectangle 25"/>
          <p:cNvSpPr>
            <a:spLocks noChangeArrowheads="1"/>
          </p:cNvSpPr>
          <p:nvPr userDrawn="1"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Department of Electrical and Computer Engineering</a:t>
            </a:r>
          </a:p>
        </p:txBody>
      </p:sp>
      <p:sp>
        <p:nvSpPr>
          <p:cNvPr id="1035" name="Line 26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24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1C1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1029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pic>
        <p:nvPicPr>
          <p:cNvPr id="3078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3" name="Rectangle 53"/>
          <p:cNvSpPr>
            <a:spLocks noChangeArrowheads="1"/>
          </p:cNvSpPr>
          <p:nvPr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+mn-ea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+mn-ea"/>
            </a:endParaRPr>
          </a:p>
        </p:txBody>
      </p:sp>
      <p:sp>
        <p:nvSpPr>
          <p:cNvPr id="1034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2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sp>
        <p:nvSpPr>
          <p:cNvPr id="1029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  <p:pic>
        <p:nvPicPr>
          <p:cNvPr id="3078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3" name="Rectangle 53"/>
          <p:cNvSpPr>
            <a:spLocks noChangeArrowheads="1"/>
          </p:cNvSpPr>
          <p:nvPr/>
        </p:nvSpPr>
        <p:spPr bwMode="auto">
          <a:xfrm>
            <a:off x="152400" y="6172200"/>
            <a:ext cx="485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  <a:ea typeface="+mn-ea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+mn-ea"/>
            </a:endParaRPr>
          </a:p>
        </p:txBody>
      </p:sp>
      <p:sp>
        <p:nvSpPr>
          <p:cNvPr id="1034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enev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33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media/149404/eib86.pdf" TargetMode="External"/><Relationship Id="rId2" Type="http://schemas.openxmlformats.org/officeDocument/2006/relationships/hyperlink" Target="http://www.nrdc.org/food/files/wasted-food-ip.pdf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zdnet.com/internet-of-things-market-to-hit-7-1-trillion-by-2020-idc-700003023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19200"/>
            <a:ext cx="6858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FRIJ</a:t>
            </a:r>
            <a:endParaRPr lang="en-US" altLang="en-US" sz="4300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05740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EE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0" y="6096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 smtClean="0"/>
              <a:t>Adviser: Prof. David Irwin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20574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-CSE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Khalsa – CSE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1528210" cy="1524000"/>
          </a:xfrm>
          <a:prstGeom prst="rect">
            <a:avLst/>
          </a:prstGeom>
        </p:spPr>
      </p:pic>
      <p:pic>
        <p:nvPicPr>
          <p:cNvPr id="1026" name="Picture 2" descr="https://fbcdn-sphotos-e-a.akamaihd.net/hphotos-ak-xap1/t31.0-8/1537475_10204318402429903_759470259984294647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9" t="20834" r="17962" b="56114"/>
          <a:stretch/>
        </p:blipFill>
        <p:spPr bwMode="auto">
          <a:xfrm>
            <a:off x="2137550" y="4343400"/>
            <a:ext cx="14645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.xx.fbcdn.net/hphotos-xaf1/v/t1.0-9/10593159_10152363597594633_7042013470262567321_n.jpg?oh=6e3395abfc9772fefc5b0533e1429805&amp;oe=54BA3D6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3" t="25888" r="4031" b="31876"/>
          <a:stretch/>
        </p:blipFill>
        <p:spPr bwMode="auto">
          <a:xfrm>
            <a:off x="2230263" y="2505502"/>
            <a:ext cx="1279147" cy="15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t="6886" r="2892" b="12697"/>
          <a:stretch/>
        </p:blipFill>
        <p:spPr bwMode="auto">
          <a:xfrm>
            <a:off x="5616040" y="4412409"/>
            <a:ext cx="1622960" cy="14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1: 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Carlton </a:t>
            </a:r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Jones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Accurate RFID tag reading inside of refrigerator, without interference by other food items or refrigerator body</a:t>
            </a:r>
          </a:p>
          <a:p>
            <a:r>
              <a:rPr lang="en-US" dirty="0" smtClean="0">
                <a:cs typeface="Arial" panose="020B0604020202020204" pitchFamily="34" charset="0"/>
              </a:rPr>
              <a:t>Weight sensors to determine how much of a food item is left and when items are inserted or removed</a:t>
            </a:r>
          </a:p>
          <a:p>
            <a:r>
              <a:rPr lang="en-US" dirty="0" smtClean="0">
                <a:cs typeface="Arial" panose="020B0604020202020204" pitchFamily="34" charset="0"/>
              </a:rPr>
              <a:t>Sensors send data to Raspberry Pi</a:t>
            </a:r>
          </a:p>
          <a:p>
            <a:r>
              <a:rPr lang="en-US" dirty="0" smtClean="0">
                <a:cs typeface="Arial" panose="020B0604020202020204" pitchFamily="34" charset="0"/>
              </a:rPr>
              <a:t>Installing hardware in/on refrigerator unobtrusively</a:t>
            </a:r>
          </a:p>
          <a:p>
            <a:r>
              <a:rPr lang="en-US" dirty="0" smtClean="0">
                <a:cs typeface="Arial" panose="020B0604020202020204" pitchFamily="34" charset="0"/>
              </a:rPr>
              <a:t>Integrating with power source or using battery power</a:t>
            </a:r>
          </a:p>
        </p:txBody>
      </p:sp>
    </p:spTree>
    <p:extLst>
      <p:ext uri="{BB962C8B-B14F-4D97-AF65-F5344CB8AC3E}">
        <p14:creationId xmlns:p14="http://schemas.microsoft.com/office/powerpoint/2010/main" val="23881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 Plan: 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Carlton </a:t>
            </a:r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Jones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High frequency or ultra high frequency RFID scanner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At least 13.56MHz, ~1m read distance, frequency hopping to read 10-30 tags at once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Note: Probably a large part of the budget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Passive RFID tags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Small enough to be attached to small food items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Custom built scales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One on each shelf, so that any item placed in the refrigerator will be weighed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Easily made using load sensors under custom shaped plates</a:t>
            </a:r>
          </a:p>
        </p:txBody>
      </p:sp>
    </p:spTree>
    <p:extLst>
      <p:ext uri="{BB962C8B-B14F-4D97-AF65-F5344CB8AC3E}">
        <p14:creationId xmlns:p14="http://schemas.microsoft.com/office/powerpoint/2010/main" val="42634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2: </a:t>
            </a:r>
            <a:r>
              <a:rPr lang="en-US" sz="3600" dirty="0">
                <a:solidFill>
                  <a:schemeClr val="accent6"/>
                </a:solidFill>
              </a:rPr>
              <a:t>Andrew </a:t>
            </a:r>
            <a:r>
              <a:rPr lang="en-US" sz="3600" dirty="0" smtClean="0">
                <a:solidFill>
                  <a:schemeClr val="accent6"/>
                </a:solidFill>
              </a:rPr>
              <a:t>Paisner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010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Product </a:t>
            </a:r>
            <a:r>
              <a:rPr lang="en-US" dirty="0" smtClean="0"/>
              <a:t>recognition</a:t>
            </a:r>
          </a:p>
          <a:p>
            <a:pPr lvl="1">
              <a:defRPr/>
            </a:pPr>
            <a:r>
              <a:rPr lang="en-US" sz="2400" dirty="0" smtClean="0"/>
              <a:t>Associates an RFID tag, barcode, and weight with a food item</a:t>
            </a:r>
          </a:p>
          <a:p>
            <a:pPr lvl="1">
              <a:defRPr/>
            </a:pPr>
            <a:r>
              <a:rPr lang="en-US" sz="2400" dirty="0" smtClean="0"/>
              <a:t>Recognizes when items enter and leave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UPC </a:t>
            </a:r>
            <a:r>
              <a:rPr lang="en-US" dirty="0"/>
              <a:t>database </a:t>
            </a:r>
            <a:r>
              <a:rPr lang="en-US" dirty="0" smtClean="0"/>
              <a:t>interface and processing</a:t>
            </a:r>
          </a:p>
          <a:p>
            <a:pPr lvl="1">
              <a:defRPr/>
            </a:pPr>
            <a:r>
              <a:rPr lang="en-US" sz="2400" dirty="0" smtClean="0"/>
              <a:t>Looks up scanned barcode in UPC database</a:t>
            </a:r>
          </a:p>
          <a:p>
            <a:pPr lvl="1">
              <a:defRPr/>
            </a:pPr>
            <a:r>
              <a:rPr lang="en-US" sz="2400" dirty="0" smtClean="0"/>
              <a:t>Parses UPC data into a generic form -                e.g. </a:t>
            </a:r>
            <a:r>
              <a:rPr lang="en-US" sz="2400" u="sng" dirty="0" smtClean="0"/>
              <a:t>Great Value 2% Reduced Fat Milk 1 gal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u="sng" dirty="0" smtClean="0"/>
              <a:t>food type: milk</a:t>
            </a:r>
            <a:r>
              <a:rPr lang="en-US" sz="2400" dirty="0" smtClean="0"/>
              <a:t>, </a:t>
            </a:r>
            <a:r>
              <a:rPr lang="en-US" sz="2400" u="sng" dirty="0" smtClean="0"/>
              <a:t>size: 1 gallon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01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 Plan: </a:t>
            </a:r>
            <a:r>
              <a:rPr lang="en-US" sz="3600" dirty="0" smtClean="0">
                <a:solidFill>
                  <a:schemeClr val="accent6"/>
                </a:solidFill>
              </a:rPr>
              <a:t>Andrew Paisner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01000" cy="4495800"/>
          </a:xfrm>
        </p:spPr>
        <p:txBody>
          <a:bodyPr/>
          <a:lstStyle/>
          <a:p>
            <a:r>
              <a:rPr lang="en-US" dirty="0"/>
              <a:t>Barcode Reader</a:t>
            </a:r>
          </a:p>
          <a:p>
            <a:pPr lvl="1"/>
            <a:r>
              <a:rPr lang="en-US" dirty="0"/>
              <a:t>Will be connected to the Raspberry Pi via </a:t>
            </a:r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item that is scanned an RFID tag is paired with that item</a:t>
            </a:r>
          </a:p>
          <a:p>
            <a:pPr lvl="1"/>
            <a:r>
              <a:rPr lang="en-US" dirty="0"/>
              <a:t>Barcodes and RFID tag numbers will be stored </a:t>
            </a:r>
            <a:r>
              <a:rPr lang="en-US" dirty="0" smtClean="0"/>
              <a:t>in a database on the server</a:t>
            </a:r>
            <a:endParaRPr lang="en-US" dirty="0"/>
          </a:p>
          <a:p>
            <a:r>
              <a:rPr lang="en-US" dirty="0"/>
              <a:t>Raspberry Pi</a:t>
            </a:r>
          </a:p>
          <a:p>
            <a:pPr lvl="1"/>
            <a:r>
              <a:rPr lang="en-US" dirty="0"/>
              <a:t>Once the barcode data is scanned it is </a:t>
            </a:r>
            <a:r>
              <a:rPr lang="en-US" dirty="0" smtClean="0"/>
              <a:t>transmitted to </a:t>
            </a:r>
            <a:r>
              <a:rPr lang="en-US" dirty="0"/>
              <a:t>a </a:t>
            </a:r>
            <a:r>
              <a:rPr lang="en-US" dirty="0" smtClean="0"/>
              <a:t>server and associated with an RFID tag</a:t>
            </a:r>
            <a:endParaRPr lang="en-US" dirty="0"/>
          </a:p>
          <a:p>
            <a:r>
              <a:rPr lang="en-US" dirty="0"/>
              <a:t>UPC Database</a:t>
            </a:r>
          </a:p>
          <a:p>
            <a:pPr lvl="1"/>
            <a:r>
              <a:rPr lang="en-US" dirty="0"/>
              <a:t>Product names and possible weight data are retrieved from UPC </a:t>
            </a:r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3: </a:t>
            </a:r>
            <a:r>
              <a:rPr lang="en-US" sz="3600" b="0" i="0" u="none" strike="noStrike" cap="none" baseline="0" dirty="0" err="1" smtClean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Amrit</a:t>
            </a:r>
            <a:r>
              <a:rPr lang="en-US" sz="3600" b="0" i="0" u="none" strike="noStrike" cap="none" baseline="0" dirty="0" smtClean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strike="noStrike" cap="none" baseline="0" dirty="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Khalsa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34399" cy="4495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Listens for data from Raspberry Pi</a:t>
            </a:r>
            <a:endParaRPr lang="en-US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esponds and sends data to/from Android app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ppropriately 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saves data to 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database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mplement security measures for confidentiality, integrity and authentication </a:t>
            </a:r>
            <a:endParaRPr lang="en-US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Database:</a:t>
            </a: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least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tables: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statistics,</a:t>
            </a:r>
            <a:r>
              <a:rPr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users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 to insert into or to query database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  <a:endParaRPr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Algorithms:</a:t>
            </a: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ink weight sensor data to item removed/inserted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etect when an item has been permanently removed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attern recognition: produce consumption analysis from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roduce 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grocery lists, graphs, or 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other analysis 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consumption</a:t>
            </a:r>
            <a:endParaRPr lang="en-US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5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 Plan: </a:t>
            </a:r>
            <a:r>
              <a:rPr lang="en-US" sz="3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Amrit</a:t>
            </a:r>
            <a:r>
              <a:rPr lang="en-US" sz="3600" dirty="0" smtClean="0">
                <a:solidFill>
                  <a:srgbClr val="00B050"/>
                </a:solidFill>
                <a:cs typeface="Arial" panose="020B0604020202020204" pitchFamily="34" charset="0"/>
              </a:rPr>
              <a:t> Khalsa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Heroku cloud platform   </a:t>
            </a:r>
          </a:p>
          <a:p>
            <a:r>
              <a:rPr lang="en-US" dirty="0" smtClean="0">
                <a:cs typeface="Arial" panose="020B0604020202020204" pitchFamily="34" charset="0"/>
              </a:rPr>
              <a:t>Heroku PostgreSQL or MySQL add-on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Either Java, node.js or both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Java for CPU bound tasks and database </a:t>
            </a: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cs typeface="Arial" panose="020B0604020202020204" pitchFamily="34" charset="0"/>
              </a:rPr>
              <a:t>    interface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node.js for network I/O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Both: use node.js for communication and </a:t>
            </a: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   Java for everything else. </a:t>
            </a:r>
            <a:r>
              <a:rPr lang="en-US" dirty="0">
                <a:cs typeface="Arial" panose="020B0604020202020204" pitchFamily="34" charset="0"/>
              </a:rPr>
              <a:t>Integrate </a:t>
            </a:r>
            <a:r>
              <a:rPr lang="en-US" dirty="0" smtClean="0">
                <a:cs typeface="Arial" panose="020B0604020202020204" pitchFamily="34" charset="0"/>
              </a:rPr>
              <a:t>using API.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AutoShape 14" descr="data:image/png;base64,iVBORw0KGgoAAAANSUhEUgAAAYAAAACDCAMAAACz+jyXAAAAt1BMVEX///9GSD6MyEuKx0dKTEKHxkHW19U5Oy9DRTs9PzS6u7mur6vm5uWFxTz3+/KJx0Wg0W7F4qu1tbPy+ere7tGVzVcyNSjB4KWoqaWcnZn8/vpiY1ve390/QTeExTmPyU/u7u2m1HaCg33S6btwcWrNzcuKi4WZzmO935rDw8HV6sDf785jZFyTlI/m89ns7Ouz2otWWE/r9eF3eXKt14C/4J6v2Iek03N9wimZz18sLyEhJBC43JPbCSV8AAAL9klEQVR4nO2de2OiOBfGVaQEK8RLrZbKRfHSarXeO+7r9/9cbxKkKiSQoFN2bZ6/ZjsMPckvnOQk52QLBSkpKSkpKSkpKSkpKSkpKSkpKSkpqf+Qut28LfjdGurPA4kgR1W0ol2eeXmb8XuFABSBXn7x8jbktwoDQAi0j0belvxSBQAQAvtjmLctv1IhAPwV9OVs/PM6ASii2Xjk5W3Pr9M5ADIb523Qb9MFAOyHZnlb9MsUAVAE5Ye8TfpdigIoSgA/KwkgZ0kAOUsCyFkSQM6SAHKWBJCzJICcJQHkLAkgZ0kAOUsCyFkSQM6SAHKWBJCzJICcJQHkLAkgZ0kAOUsCyFkSQM6SAHJW/gCsZtP8id8znI1ukIBsTdr+9W8pFDzv+IdrAHiVipf6UJqmu32r1k5G4CNNpnP08Dzrr+mObF3Xr01AtqZjRYXjiXXdawrddbnc+SR/zA7Ae1za9vLxOkuaOwUqJQXu/aQ2+YdW3d/UCgVlm+3XeB1bx427MgF5tYCwVCopxi7zQMD6fLFtALRlBf9HZgDvHxpALXpev2e3xGy3cINwm5zNNOHBOer8jWrNS9kAVJY2ODbvinIgcxtaW4LuIbvb7CzJYDhWBGQE0F2DY5NsMKpmtMQfq7jvFRe3CyqLJvNJDGCxmWy3WQAMBxo4tQ/o5UxfreXvVaUUSlFb9Wx+6P3MGlsfDft2BgCfM/vsn+l2x8tgyXTj4AapY39+gORPsM4aVhjAblrrzd+Ef011VI40EegD8ang6Us5dX+A4Gsi/JZCtw8urLHLoBgRB4DOqx5p0auwH2oeSmTcl95wpz+NMQIFwaA/TVxQc3wQBvDZ0fRoC1Gz/xmJrfVWCwOWolKc3ZOYNdWX5+h4jysVQOD8I4NKExtUZhsG3me3Ov5ksic/MHrUqcBEk97KWjXNFe1vE2x9pXR/MPJEyhK3LTXW/cFUsBWZCipLhjUiALojEOv+oEWzT25LJjWVDPjW/ORHm1s1+CQO7KlAUMPXZ6qtZMjoesPjeovlu/TuJ35I8XkRJFnDDaA6o33RgXTtka9F0y+DuPx9xIeuFsTNQqd+EwSfo2Li9845Fcw3qsLqfyz1K2n59q1qnz5wxQA0Er8hvkJL800hI915i7kTFOYQNHDM1aZEfb7oqd+7/bxO87ernRN3/hE/ZPRSowI0cNOdfyqA4TLu/CMItI+UOMesO4HzX9C9uT8OIp2x4PQWVeWDx92mTQXWd5ySjCBtKmiwpiIRAN2RzvENpcQ5yPmT/t0zh3hzS4bcVZFOYUhZJ9AFdI05FSQ5/0uhaD5hKhgueXouBQDXAipoUZE5FcxrgYfZJ25nNRfYR6E2MaOCFFVHgPt7R2JNBdMU53+JgDkV8Dv/JAB8C6gjAsaS1HoLVv7GNm2OnRBQKCrItONSiQZeabLtfvwt5gHyeJ8zPwQ3lAHjzUStoQF4OG2lcLZo4MVt2eEBBVnO/1LBJgUsZZmMeb3PmZ7jcWTbEOp+LOMQe4s3ELcmDqC6FIVY1Pte9C1P+EM1apzhu0miAvjF9/SFtc+ixhaLWnx3aMzvfkIptdgnENtp41AcQEVgCj8KlGOrobpaUlp1/o5cbbAbEp8GbgSgJdz/NAAv4l1HAdAQx0gHoLaTei5qveUqJUU8JLsRgP3dA2hOp+FGhDV969Vq41pttz3bmzDRILwlAGAzZ7IcALCnBhEAzBalAzDHjvGHRFtmvWVAqGBB1Wl9Lz5vDEAvj2asxcSPAwB2mblPwg/ALq4/GCEGB4CaUjIwgGYvWG4ft9sVtdf8CwAAIDfxPNKX0z8NAAXghYc1o+94AQAbH69GjwaEAVg9suA01JbrGmQ/VB3fHADQXo+tom/K/CwAW1vj3vHey1QEfACAvgyiLW9kU1rED8BXcdS7ma6wfPI1qPUbA9A/ztb53X682T8JAGjrME71OrQPkguAvjyl2HQpsTY/gBoa9O4p4p3ghnyRhtwMgB45qWjEmvODAPTi+d5Ttx8P1HgAaC/BObwfRKrvMZD2MnZQzwCA1pqwd/bYFocLJFi+FQB7ndqgHwQQvQ/r4TVKgAdA8EVP94azCQbv+tIN6eV4bJ8AYHH22NyF0AlWRzcCoHeij3Sjj/wYABAfmLHeTQcAXvFbVgt8jg5dktT2eP6L7Gda9hMDQAu9xD3LyrLam82OdPt9Aoj1DEdeEBXA6nhSpEAFPfJ4egTY9M1QBoADmYRh722yiuSISgChGADC3+sUzgAArczIF2UAmAfrfwgNozXeHOrT749BAgglACDhiI8ViE2+Uz5QJAxhyQ3PiiWAUNwAQFK+EwtAYb6ABkTfwXH/V1GVYMtaAgjFCQDog6T8OCYA9OfJ4Wu8b7mKSlIUFUhWtxJAKDqAP+Gv/VPAAFBonJzzmgAAy2rOp5P6bo8PIyHZjJAAQsUAfCAAVpDbWYItnLD8Xky9dpoOoDl9mp51smX6eF3q4JbcJYDXWByQBUAQTTxtVLQGPSYSPqSmqNMB7BzDuTxKbaM52cHz8D0CoPQuxyOxWA0EN3xbk5ZA3gIdAN55uLTbv2sAIJLK/7CObTNw7QV9iJfF0AHUkR9TL9KEFugnDg4G7hIAMucslZ+atMK1GwpAX7Qshg5ghU/eSycCVttFP9iTJ+4TAM6bCrrY6wDagQDngYz9LJCOjpWwFVEyYG9bR2p/BWUDd7sMPfYdSeV/Z+QMcR9Jpq07I2IAaB4TolUikpnrBIVg9wsAFye8DFjVAvxnwkBbCkwFrDjAOlymwKr7Y/LQHQPAVjHTIkSyIoDGX2vFDsTmb9AxVIikGo67DVMX7xsAW2J5QXZ4OJYqBACeFZleRsKrSf0NqT45Sxxttm6TmJUNwH8nM+78eDhJQWriabM5shUR02qHNyXEa3FjAJ7jxxPRQ2wKgI1YbjQW7MWs7WTJ6owBeE9O8AU2V5HqlNg4Dvf7zXEiAJPsdFycFnMqAgB5yfgzlUgBAQXAvCRKADrxXO6hYG1AEadweNG3eGn1JkDvc0wFB1yX/X3NwryVAMCqk6p0WMpQIHABgDU4quuL3EAKgELzqySSIK3ADa01DcHyAEBJZ8C5P+WUT4mnSNV6c8M6VMtqfikX6SgXmtZI2TbMVCh2DkAvM6t1LqqYaACQGWPuGgHFYJWYV1/4y/PwNQoNutNl5tGd/dP0ItVjxacKez2XZP9Tk8/ni6CKtZWtROkEwAazhAWC1ziVbtEBFEy/Bbm+Auhu2ZPVw4C3vAUNY7bBw7QqGWCnbxBZ0/3xyAWbbdCqBczt8TtJuLojUSEA5BdTima9l9A/MADgkkEOP/S9JcxShZVCGxnDKY68sUxJUwcapdYqIstvHUvfFGMT/2vTd4Ma+k3mC3kCAHzXV1QHQV4lEwD6HnsptWKKWku11XtJrhkvnuV6Jpn7klJ9CP6X3uZCs+3iw3dFace/2qdacMjjTrNfSUUAcG+TDAd4cCYAIDNSQv8bNa4bzKqz5L7jXMxXR0l+CPlcrkYX5r7vT+MOfr5zjs7/mhvBqv8AW0ty/pfyKpoOEgHg4nIWAqhy39aRVLtsP3MbzK6WP6WA88s/K9mzgvuooMFVRpmgQVnsWjKrs1ymWG5uqVGBUtoJXZYyoPtw5PxFDK5QKwJE76tB7V75imGER2rmxCHOH2Z3/qE84XHQTR9+Tz0jOhsrxl7QVo92f4XYlibWZ+ef2EGbBjjvfjnJVBySW0oubJp/Besi9+r7CP+aprXLwnl1nOHCLK8fDczsZWyrKl2fs8tJXV9m+d9ANw/BLVmuP9+Q+6jg/irn/7dl1uEJAYTtbMvkh4tzAFvLeOHe+T146CUZr4IMriTAKYm4Sc61zv+vyzy4wVQA3axRSgHfOBZGBQBccYlmGFyA4jrrpYlI9XF4beUNnP8P6GnjKIpi1K66z8h7IWfBaNVSueo1naIO0Euuu4u2eVBxhaqafHHrv0iT2rh29UT12S9rWhbnH3nN7PXjKoZE8814XKMEZf9WWeYtbH1oNK5wHDeWeZMmSUlJSUlJSUlJSUlJSUlJSUlJSUlJSUlJSUlJSUlJSUndh/4PLsklCIReha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http://developwithguru.com/wp-content/uploads/2013/06/nodej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4" y="5021370"/>
            <a:ext cx="971381" cy="9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logoeps.com/wp-content/uploads/2011/06/java-logo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11" y="3502530"/>
            <a:ext cx="1428664" cy="14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iliconangle.com/files/2011/11/postgre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40" y="2522682"/>
            <a:ext cx="1180928" cy="9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pbs.twimg.com/profile_images/464169564171821056/43sHKe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43" y="1371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4: </a:t>
            </a:r>
            <a:r>
              <a:rPr lang="en-US" sz="3600" dirty="0" err="1">
                <a:solidFill>
                  <a:srgbClr val="FFC000"/>
                </a:solidFill>
                <a:cs typeface="Arial" panose="020B0604020202020204" pitchFamily="34" charset="0"/>
              </a:rPr>
              <a:t>Shravan</a:t>
            </a:r>
            <a:r>
              <a:rPr 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Nayak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/>
              <a:t>App development- Android app</a:t>
            </a:r>
          </a:p>
          <a:p>
            <a:pPr lvl="1"/>
            <a:r>
              <a:rPr lang="en-US" dirty="0" smtClean="0"/>
              <a:t>User Login</a:t>
            </a:r>
          </a:p>
          <a:p>
            <a:pPr lvl="1"/>
            <a:r>
              <a:rPr lang="en-US" dirty="0" smtClean="0"/>
              <a:t>Display real </a:t>
            </a:r>
            <a:r>
              <a:rPr lang="en-US" dirty="0"/>
              <a:t>time inventory </a:t>
            </a:r>
            <a:endParaRPr lang="en-US" dirty="0" smtClean="0"/>
          </a:p>
          <a:p>
            <a:pPr lvl="1"/>
            <a:r>
              <a:rPr lang="en-US" dirty="0" smtClean="0"/>
              <a:t>Auto generate a grocery list</a:t>
            </a:r>
          </a:p>
          <a:p>
            <a:pPr lvl="1"/>
            <a:r>
              <a:rPr lang="en-US" dirty="0" smtClean="0"/>
              <a:t>Manually add/remove items</a:t>
            </a:r>
          </a:p>
          <a:p>
            <a:pPr lvl="1"/>
            <a:r>
              <a:rPr lang="en-US" dirty="0"/>
              <a:t>Alerts user when item needs to be </a:t>
            </a:r>
            <a:r>
              <a:rPr lang="en-US" dirty="0" smtClean="0"/>
              <a:t>restocked</a:t>
            </a:r>
          </a:p>
          <a:p>
            <a:r>
              <a:rPr lang="en-US" dirty="0" smtClean="0"/>
              <a:t>Future Add-ons:</a:t>
            </a:r>
          </a:p>
          <a:p>
            <a:pPr lvl="1"/>
            <a:r>
              <a:rPr lang="en-US" dirty="0" smtClean="0"/>
              <a:t>Image search for food items</a:t>
            </a:r>
          </a:p>
          <a:p>
            <a:pPr lvl="1"/>
            <a:r>
              <a:rPr lang="en-US" dirty="0" smtClean="0"/>
              <a:t>Auto order a product via Peapod/Amazon</a:t>
            </a:r>
          </a:p>
          <a:p>
            <a:pPr lvl="1"/>
            <a:r>
              <a:rPr lang="en-US" dirty="0" smtClean="0"/>
              <a:t>Recipe based on items in the fridge</a:t>
            </a:r>
          </a:p>
          <a:p>
            <a:pPr lvl="1"/>
            <a:r>
              <a:rPr lang="en-US" dirty="0" smtClean="0"/>
              <a:t>Encryption using 256 bit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 Plan: </a:t>
            </a:r>
            <a:r>
              <a:rPr lang="en-US" sz="3600" dirty="0" err="1">
                <a:solidFill>
                  <a:srgbClr val="FFC000"/>
                </a:solidFill>
                <a:cs typeface="Arial" panose="020B0604020202020204" pitchFamily="34" charset="0"/>
              </a:rPr>
              <a:t>Shravan</a:t>
            </a:r>
            <a:r>
              <a:rPr lang="en-US" sz="36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Nayak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	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Platform-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Android SDK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UI- Ionic Framework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Java, XML, Java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between the Android API, Heroku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server,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Client-server between API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UI displays real 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inventory- Socket 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Grocery shopping list- alert user-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Twilio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MDR Deliverables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RFID reader reading tags in refrigerator</a:t>
            </a:r>
          </a:p>
          <a:p>
            <a:r>
              <a:rPr lang="en-US" dirty="0"/>
              <a:t>RFID reader and weight sensors communicating with Raspberry Pi</a:t>
            </a:r>
          </a:p>
          <a:p>
            <a:r>
              <a:rPr lang="en-US" dirty="0"/>
              <a:t>Barcode scanner with UPC API lookup</a:t>
            </a:r>
          </a:p>
          <a:p>
            <a:r>
              <a:rPr lang="en-US" dirty="0"/>
              <a:t>Server that will store and remove food items, weights, and their barcode/RFID data</a:t>
            </a:r>
          </a:p>
          <a:p>
            <a:r>
              <a:rPr lang="en-US" dirty="0" smtClean="0"/>
              <a:t>Develop the UI for the a</a:t>
            </a:r>
            <a:r>
              <a:rPr lang="en-US" dirty="0" smtClean="0"/>
              <a:t>pp and communicate with </a:t>
            </a:r>
            <a:r>
              <a:rPr lang="en-US" smtClean="0"/>
              <a:t>the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1: </a:t>
            </a:r>
            <a:r>
              <a:rPr lang="en-US" dirty="0" smtClean="0">
                <a:cs typeface="Arial" panose="020B0604020202020204" pitchFamily="34" charset="0"/>
                <a:hlinkClick r:id="rId2"/>
              </a:rPr>
              <a:t>http</a:t>
            </a:r>
            <a:r>
              <a:rPr lang="en-US" dirty="0">
                <a:cs typeface="Arial" panose="020B0604020202020204" pitchFamily="34" charset="0"/>
                <a:hlinkClick r:id="rId2"/>
              </a:rPr>
              <a:t>://www.nrdc.org/food/files/wasted-food-ip.pdf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2: </a:t>
            </a:r>
            <a:r>
              <a:rPr lang="en-US" dirty="0" smtClean="0">
                <a:cs typeface="Arial" panose="020B0604020202020204" pitchFamily="34" charset="0"/>
                <a:hlinkClick r:id="rId3"/>
              </a:rPr>
              <a:t>http</a:t>
            </a:r>
            <a:r>
              <a:rPr lang="en-US" dirty="0"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cs typeface="Arial" panose="020B0604020202020204" pitchFamily="34" charset="0"/>
                <a:hlinkClick r:id="rId3"/>
              </a:rPr>
              <a:t>www.ers.usda.gov/media/149404/eib86.pdf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3: </a:t>
            </a:r>
            <a:r>
              <a:rPr lang="en-US" dirty="0">
                <a:cs typeface="Arial" panose="020B0604020202020204" pitchFamily="34" charset="0"/>
                <a:hlinkClick r:id="rId4"/>
              </a:rPr>
              <a:t>http://</a:t>
            </a:r>
            <a:r>
              <a:rPr lang="en-US" dirty="0" smtClean="0">
                <a:cs typeface="Arial" panose="020B0604020202020204" pitchFamily="34" charset="0"/>
                <a:hlinkClick r:id="rId4"/>
              </a:rPr>
              <a:t>www.zdnet.com/internet-of-things-market-to-hit-7-1-trillion-by-2020-idc-7000030236/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 Statement: </a:t>
            </a:r>
            <a:r>
              <a:rPr lang="en-US" sz="3600" dirty="0" smtClean="0">
                <a:solidFill>
                  <a:schemeClr val="tx1"/>
                </a:solidFill>
              </a:rPr>
              <a:t>Food and Time Waste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4000500" cy="44196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 of food in the US goes uneaten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[1</a:t>
            </a:r>
            <a:r>
              <a:rPr 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of food and beverages bought by American families is thrown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</a:t>
            </a:r>
            <a:r>
              <a:rPr 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[1]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average American spends 273.7 minutes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total shopping for and preparing food</a:t>
            </a:r>
            <a:r>
              <a:rPr 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[2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Additional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with supply side RFID</a:t>
            </a:r>
          </a:p>
          <a:p>
            <a:r>
              <a:rPr lang="en-US" dirty="0" smtClean="0"/>
              <a:t>NFC tags</a:t>
            </a:r>
          </a:p>
          <a:p>
            <a:r>
              <a:rPr lang="en-US" dirty="0" smtClean="0"/>
              <a:t>Receipt parsing via OCR</a:t>
            </a:r>
          </a:p>
          <a:p>
            <a:r>
              <a:rPr lang="en-US" dirty="0" smtClean="0"/>
              <a:t>Interface with grocery delivery services (i.e. automatic ordering)</a:t>
            </a:r>
          </a:p>
          <a:p>
            <a:r>
              <a:rPr lang="en-US" dirty="0" smtClean="0"/>
              <a:t>Interface with Paprika recipe manager</a:t>
            </a:r>
          </a:p>
          <a:p>
            <a:r>
              <a:rPr lang="en-US" dirty="0" smtClean="0"/>
              <a:t>Non-refrigerated inventory (automatic or manual)</a:t>
            </a:r>
          </a:p>
          <a:p>
            <a:r>
              <a:rPr lang="en-US" dirty="0" smtClean="0"/>
              <a:t>Scan items as the are thrown out to ensure accuracy</a:t>
            </a:r>
          </a:p>
          <a:p>
            <a:r>
              <a:rPr lang="en-US" dirty="0" smtClean="0"/>
              <a:t>Compatible with Weight Watchers or similar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9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Individual Responsibilities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Paisner</a:t>
            </a:r>
          </a:p>
          <a:p>
            <a:pPr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recognition, UPC database interface and parsing.</a:t>
            </a:r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</a:t>
            </a:r>
          </a:p>
          <a:p>
            <a:pPr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RFID tags and sensor, weight sensor, refrigerator integration.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 Nayak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between Raspberry Pi and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server and Android application.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Khalsa</a:t>
            </a:r>
          </a:p>
          <a:p>
            <a:pPr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between database and server, pattern recognition.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</a:t>
            </a:r>
            <a:r>
              <a:rPr lang="en-US" sz="3600" dirty="0" smtClean="0"/>
              <a:t>Statement: </a:t>
            </a:r>
            <a:r>
              <a:rPr lang="en-US" sz="3600" dirty="0" smtClean="0">
                <a:solidFill>
                  <a:schemeClr val="tx1"/>
                </a:solidFill>
              </a:rPr>
              <a:t>Context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495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is an overused, underappreciated resource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average American wastes a considerable amount 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to feed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themselves every day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of these problems can be made more efficient on the household level.</a:t>
            </a:r>
          </a:p>
          <a:p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1"/>
          <a:stretch/>
        </p:blipFill>
        <p:spPr>
          <a:xfrm>
            <a:off x="4533900" y="1744074"/>
            <a:ext cx="3931920" cy="3666126"/>
          </a:xfrm>
        </p:spPr>
      </p:pic>
    </p:spTree>
    <p:extLst>
      <p:ext uri="{BB962C8B-B14F-4D97-AF65-F5344CB8AC3E}">
        <p14:creationId xmlns:p14="http://schemas.microsoft.com/office/powerpoint/2010/main" val="36159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Requirements Analysis: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Keeps track of food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Alerts you to missing items in real time.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Saves time planning and grocery shopping by making mobile grocery list.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Easier and quicker to use than current smart fridges.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Requirements Analysis: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$500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inventory logging (Hardware)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recognition and food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system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time inventory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Automatically generated grocery list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spoilage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Design Alternatives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105400" cy="4495800"/>
          </a:xfrm>
        </p:spPr>
        <p:txBody>
          <a:bodyPr/>
          <a:lstStyle/>
          <a:p>
            <a:r>
              <a:rPr lang="en-US" sz="2400" dirty="0" smtClean="0"/>
              <a:t>Handmade grocery list</a:t>
            </a:r>
          </a:p>
          <a:p>
            <a:r>
              <a:rPr lang="en-US" sz="2400" dirty="0" smtClean="0"/>
              <a:t>Automatic food delivery (e.g. Peapod, milkman)</a:t>
            </a:r>
          </a:p>
          <a:p>
            <a:r>
              <a:rPr lang="en-US" sz="2400" dirty="0"/>
              <a:t>Manual input smart fridges </a:t>
            </a:r>
            <a:r>
              <a:rPr lang="en-US" sz="2400" dirty="0" smtClean="0"/>
              <a:t>(available)</a:t>
            </a:r>
          </a:p>
          <a:p>
            <a:r>
              <a:rPr lang="en-US" sz="2400" dirty="0" smtClean="0"/>
              <a:t>Location-based </a:t>
            </a:r>
            <a:r>
              <a:rPr lang="en-US" sz="2400" dirty="0"/>
              <a:t>smart fridges </a:t>
            </a:r>
            <a:r>
              <a:rPr lang="en-US" sz="2400" dirty="0" smtClean="0"/>
              <a:t>(available)</a:t>
            </a:r>
            <a:endParaRPr lang="en-US" sz="2400" i="1" dirty="0" smtClean="0"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1429"/>
          <a:stretch/>
        </p:blipFill>
        <p:spPr>
          <a:xfrm>
            <a:off x="5562600" y="2030569"/>
            <a:ext cx="3124200" cy="3177861"/>
          </a:xfrm>
        </p:spPr>
      </p:pic>
    </p:spTree>
    <p:extLst>
      <p:ext uri="{BB962C8B-B14F-4D97-AF65-F5344CB8AC3E}">
        <p14:creationId xmlns:p14="http://schemas.microsoft.com/office/powerpoint/2010/main" val="22871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3156" r="10129" b="25862"/>
          <a:stretch/>
        </p:blipFill>
        <p:spPr>
          <a:xfrm>
            <a:off x="4419600" y="1435100"/>
            <a:ext cx="4114800" cy="43061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 anchor="ctr" anchorCtr="0"/>
          <a:lstStyle/>
          <a:p>
            <a:r>
              <a:rPr lang="en-US" sz="3600" b="0" dirty="0" smtClean="0"/>
              <a:t>Our Solution</a:t>
            </a:r>
            <a:r>
              <a:rPr lang="en-US" sz="3600" b="0" smtClean="0"/>
              <a:t>: </a:t>
            </a:r>
            <a:r>
              <a:rPr lang="en-US" sz="3600" b="0" smtClean="0">
                <a:solidFill>
                  <a:schemeClr val="tx1"/>
                </a:solidFill>
              </a:rPr>
              <a:t>FRIJ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62400" cy="4598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RFID inventory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Automatic item recognition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Cloud </a:t>
            </a:r>
            <a:r>
              <a:rPr lang="en-US" sz="2400" dirty="0"/>
              <a:t>based </a:t>
            </a:r>
            <a:r>
              <a:rPr lang="en-US" sz="2400" dirty="0" smtClean="0"/>
              <a:t>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Predictive grocery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Mobile app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733800" cy="4495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nternet of Things(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is a $2 trillion market </a:t>
            </a:r>
            <a:r>
              <a:rPr 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[3]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RFID tagging is getting cheaper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 of Smart Fridges - 1990s</a:t>
            </a:r>
          </a:p>
          <a:p>
            <a:pPr lvl="1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Problems: Needs too manually input item or put it in the correct place</a:t>
            </a:r>
            <a:endParaRPr lang="en-US" sz="2000" dirty="0"/>
          </a:p>
        </p:txBody>
      </p:sp>
      <p:pic>
        <p:nvPicPr>
          <p:cNvPr id="1026" name="Picture 2" descr="http://upload.wikimedia.org/wikipedia/commons/a/ab/Internet_of_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50" y="1371600"/>
            <a:ext cx="378646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Block Diagram</a:t>
            </a:r>
            <a:endParaRPr lang="en-US" altLang="en-US" sz="36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1" y="2816345"/>
            <a:ext cx="2666999" cy="1961231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Refrigerator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445" y="5254648"/>
            <a:ext cx="1143000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Barcode scanner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868376"/>
            <a:ext cx="990600" cy="715089"/>
          </a:xfrm>
          <a:prstGeom prst="roundRect">
            <a:avLst>
              <a:gd name="adj" fmla="val 9563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RFID sensor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941955"/>
            <a:ext cx="990600" cy="715089"/>
          </a:xfrm>
          <a:prstGeom prst="roundRect">
            <a:avLst>
              <a:gd name="adj" fmla="val 10747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Weight sensor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421981" y="3396906"/>
            <a:ext cx="1385637" cy="80010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Raspberry Pi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6187" y="3023572"/>
            <a:ext cx="956493" cy="1559893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Item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RFID Tag)</a:t>
            </a:r>
          </a:p>
        </p:txBody>
      </p:sp>
      <p:cxnSp>
        <p:nvCxnSpPr>
          <p:cNvPr id="26" name="Straight Arrow Connector 25"/>
          <p:cNvCxnSpPr>
            <a:stCxn id="23" idx="2"/>
            <a:endCxn id="6" idx="1"/>
          </p:cNvCxnSpPr>
          <p:nvPr/>
        </p:nvCxnSpPr>
        <p:spPr bwMode="auto">
          <a:xfrm>
            <a:off x="1204434" y="4583465"/>
            <a:ext cx="1083011" cy="1028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ounded Rectangle 28"/>
          <p:cNvSpPr/>
          <p:nvPr/>
        </p:nvSpPr>
        <p:spPr bwMode="auto">
          <a:xfrm>
            <a:off x="5105399" y="2940832"/>
            <a:ext cx="3064055" cy="1712256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Server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6" idx="3"/>
            <a:endCxn id="22" idx="2"/>
          </p:cNvCxnSpPr>
          <p:nvPr/>
        </p:nvCxnSpPr>
        <p:spPr bwMode="auto">
          <a:xfrm flipV="1">
            <a:off x="3430445" y="4197014"/>
            <a:ext cx="684355" cy="14151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8" idx="3"/>
          </p:cNvCxnSpPr>
          <p:nvPr/>
        </p:nvCxnSpPr>
        <p:spPr bwMode="auto">
          <a:xfrm>
            <a:off x="2895600" y="3299500"/>
            <a:ext cx="503617" cy="278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7" idx="3"/>
          </p:cNvCxnSpPr>
          <p:nvPr/>
        </p:nvCxnSpPr>
        <p:spPr bwMode="auto">
          <a:xfrm flipV="1">
            <a:off x="2895600" y="4019459"/>
            <a:ext cx="519607" cy="2064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endCxn id="8" idx="1"/>
          </p:cNvCxnSpPr>
          <p:nvPr/>
        </p:nvCxnSpPr>
        <p:spPr bwMode="auto">
          <a:xfrm>
            <a:off x="1675305" y="3299499"/>
            <a:ext cx="229695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endCxn id="7" idx="1"/>
          </p:cNvCxnSpPr>
          <p:nvPr/>
        </p:nvCxnSpPr>
        <p:spPr bwMode="auto">
          <a:xfrm>
            <a:off x="1676400" y="4225921"/>
            <a:ext cx="228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2" idx="3"/>
            <a:endCxn id="29" idx="1"/>
          </p:cNvCxnSpPr>
          <p:nvPr/>
        </p:nvCxnSpPr>
        <p:spPr bwMode="auto">
          <a:xfrm>
            <a:off x="4807618" y="3796960"/>
            <a:ext cx="29778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ounded Rectangle 65"/>
          <p:cNvSpPr/>
          <p:nvPr/>
        </p:nvSpPr>
        <p:spPr bwMode="auto">
          <a:xfrm>
            <a:off x="6594614" y="3862799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 recognition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5985" y="4933898"/>
            <a:ext cx="1143718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UPC Database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2" name="Straight Arrow Connector 71"/>
          <p:cNvCxnSpPr>
            <a:stCxn id="71" idx="0"/>
            <a:endCxn id="66" idx="2"/>
          </p:cNvCxnSpPr>
          <p:nvPr/>
        </p:nvCxnSpPr>
        <p:spPr bwMode="auto">
          <a:xfrm flipV="1">
            <a:off x="7277844" y="4533077"/>
            <a:ext cx="1" cy="4008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ounded Rectangle 86"/>
          <p:cNvSpPr/>
          <p:nvPr/>
        </p:nvSpPr>
        <p:spPr bwMode="auto">
          <a:xfrm>
            <a:off x="6594614" y="3055836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Pattern recognition</a:t>
            </a: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594613" y="1562633"/>
            <a:ext cx="1366461" cy="363276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Mobile App</a:t>
            </a:r>
          </a:p>
        </p:txBody>
      </p:sp>
      <p:cxnSp>
        <p:nvCxnSpPr>
          <p:cNvPr id="174" name="Straight Arrow Connector 173"/>
          <p:cNvCxnSpPr>
            <a:stCxn id="70" idx="0"/>
            <a:endCxn id="144" idx="2"/>
          </p:cNvCxnSpPr>
          <p:nvPr/>
        </p:nvCxnSpPr>
        <p:spPr bwMode="auto">
          <a:xfrm flipH="1" flipV="1"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ounded Rectangle 210"/>
          <p:cNvSpPr/>
          <p:nvPr/>
        </p:nvSpPr>
        <p:spPr bwMode="auto">
          <a:xfrm>
            <a:off x="5273854" y="4933898"/>
            <a:ext cx="1219200" cy="715089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Database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2" name="Straight Arrow Connector 211"/>
          <p:cNvCxnSpPr>
            <a:stCxn id="211" idx="0"/>
          </p:cNvCxnSpPr>
          <p:nvPr/>
        </p:nvCxnSpPr>
        <p:spPr bwMode="auto">
          <a:xfrm flipV="1"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>
            <a:endCxn id="211" idx="0"/>
          </p:cNvCxnSpPr>
          <p:nvPr/>
        </p:nvCxnSpPr>
        <p:spPr bwMode="auto">
          <a:xfrm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Rectangle 215"/>
          <p:cNvSpPr/>
          <p:nvPr/>
        </p:nvSpPr>
        <p:spPr>
          <a:xfrm>
            <a:off x="531471" y="12686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1: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EE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2: </a:t>
            </a:r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 - EE</a:t>
            </a:r>
          </a:p>
          <a:p>
            <a:pPr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  <a:r>
              <a:rPr lang="en-US" sz="20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 </a:t>
            </a:r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 -CSE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4: </a:t>
            </a: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Khalsa - CSE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594614" y="2213546"/>
            <a:ext cx="1366461" cy="590601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 Interface</a:t>
            </a:r>
          </a:p>
        </p:txBody>
      </p:sp>
      <p:cxnSp>
        <p:nvCxnSpPr>
          <p:cNvPr id="75" name="Straight Arrow Connector 74"/>
          <p:cNvCxnSpPr>
            <a:stCxn id="87" idx="0"/>
            <a:endCxn id="70" idx="2"/>
          </p:cNvCxnSpPr>
          <p:nvPr/>
        </p:nvCxnSpPr>
        <p:spPr bwMode="auto">
          <a:xfrm flipV="1"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44" idx="2"/>
            <a:endCxn id="70" idx="0"/>
          </p:cNvCxnSpPr>
          <p:nvPr/>
        </p:nvCxnSpPr>
        <p:spPr bwMode="auto">
          <a:xfrm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70" idx="2"/>
            <a:endCxn id="87" idx="0"/>
          </p:cNvCxnSpPr>
          <p:nvPr/>
        </p:nvCxnSpPr>
        <p:spPr bwMode="auto">
          <a:xfrm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2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umass-template</Template>
  <TotalTime>1150</TotalTime>
  <Words>989</Words>
  <Application>Microsoft Office PowerPoint</Application>
  <PresentationFormat>On-screen Show (4:3)</PresentationFormat>
  <Paragraphs>182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Calibri</vt:lpstr>
      <vt:lpstr>Frutiger 66 BoldItalic</vt:lpstr>
      <vt:lpstr>Geneva</vt:lpstr>
      <vt:lpstr>Georgia</vt:lpstr>
      <vt:lpstr>Noto Symbol</vt:lpstr>
      <vt:lpstr>Times</vt:lpstr>
      <vt:lpstr>Verdana</vt:lpstr>
      <vt:lpstr>Wingdings</vt:lpstr>
      <vt:lpstr>Default Design</vt:lpstr>
      <vt:lpstr>1_Default Design</vt:lpstr>
      <vt:lpstr>Blank Presentation</vt:lpstr>
      <vt:lpstr>1_Blank Presentation</vt:lpstr>
      <vt:lpstr>FRIJ</vt:lpstr>
      <vt:lpstr>Problem Statement: Food and Time Waste</vt:lpstr>
      <vt:lpstr>Problem Statement: Context</vt:lpstr>
      <vt:lpstr>Requirements Analysis:</vt:lpstr>
      <vt:lpstr>Requirements Analysis:</vt:lpstr>
      <vt:lpstr>Design Alternatives</vt:lpstr>
      <vt:lpstr>Our Solution: FRIJ</vt:lpstr>
      <vt:lpstr>Motivation</vt:lpstr>
      <vt:lpstr>Block Diagram</vt:lpstr>
      <vt:lpstr>Block 1: Carlton Jones</vt:lpstr>
      <vt:lpstr>Work Plan: Carlton Jones</vt:lpstr>
      <vt:lpstr>Block 2: Andrew Paisner</vt:lpstr>
      <vt:lpstr>Work Plan: Andrew Paisner</vt:lpstr>
      <vt:lpstr>Block 3: Amrit Khalsa</vt:lpstr>
      <vt:lpstr>Work Plan: Amrit Khalsa</vt:lpstr>
      <vt:lpstr>Block 4: Shravan Nayak</vt:lpstr>
      <vt:lpstr>Work Plan: Shravan Nayak</vt:lpstr>
      <vt:lpstr>MDR Deliverables</vt:lpstr>
      <vt:lpstr>Citations</vt:lpstr>
      <vt:lpstr>Optional Additional Designs</vt:lpstr>
      <vt:lpstr>Individual Responsibilities</vt:lpstr>
    </vt:vector>
  </TitlesOfParts>
  <Company>Ž退Ԝজ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</dc:title>
  <dc:creator>snayak</dc:creator>
  <cp:lastModifiedBy>LH-17</cp:lastModifiedBy>
  <cp:revision>64</cp:revision>
  <cp:lastPrinted>2014-10-17T00:01:52Z</cp:lastPrinted>
  <dcterms:created xsi:type="dcterms:W3CDTF">2014-10-07T03:19:21Z</dcterms:created>
  <dcterms:modified xsi:type="dcterms:W3CDTF">2014-10-23T21:39:24Z</dcterms:modified>
</cp:coreProperties>
</file>