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3" r:id="rId2"/>
    <p:sldId id="334" r:id="rId3"/>
    <p:sldId id="344" r:id="rId4"/>
    <p:sldId id="348" r:id="rId5"/>
    <p:sldId id="327" r:id="rId6"/>
    <p:sldId id="324" r:id="rId7"/>
    <p:sldId id="362" r:id="rId8"/>
    <p:sldId id="341" r:id="rId9"/>
    <p:sldId id="363" r:id="rId10"/>
    <p:sldId id="345" r:id="rId11"/>
    <p:sldId id="361" r:id="rId12"/>
    <p:sldId id="337" r:id="rId13"/>
    <p:sldId id="360" r:id="rId14"/>
    <p:sldId id="349" r:id="rId15"/>
    <p:sldId id="352" r:id="rId16"/>
    <p:sldId id="354" r:id="rId17"/>
    <p:sldId id="355" r:id="rId18"/>
    <p:sldId id="356" r:id="rId19"/>
    <p:sldId id="357" r:id="rId20"/>
  </p:sldIdLst>
  <p:sldSz cx="9144000" cy="6858000" type="screen4x3"/>
  <p:notesSz cx="6881813" cy="92964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0C22"/>
    <a:srgbClr val="E4B91C"/>
    <a:srgbClr val="FFFFFF"/>
    <a:srgbClr val="FF7C80"/>
    <a:srgbClr val="6E0000"/>
    <a:srgbClr val="5B1717"/>
    <a:srgbClr val="5A0C0C"/>
    <a:srgbClr val="6B0D0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notesViewPr>
    <p:cSldViewPr>
      <p:cViewPr varScale="1">
        <p:scale>
          <a:sx n="66" d="100"/>
          <a:sy n="66" d="100"/>
        </p:scale>
        <p:origin x="8014124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0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261" y="4415790"/>
            <a:ext cx="5046663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4939" rIns="91483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942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786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14238" y="9714415"/>
            <a:ext cx="3375592" cy="5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fld id="{F30C1F0B-0086-4338-9320-20F47C499C5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414238" y="9714416"/>
            <a:ext cx="3377186" cy="5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25B38CA7-DA99-4CF5-A52E-D32C3A20F23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414238" y="9714416"/>
            <a:ext cx="3378779" cy="5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42C0159B-4996-4BCD-A872-351EB0B71A1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14238" y="9714416"/>
            <a:ext cx="3380372" cy="50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B0D7CEEE-AF82-4068-A792-974D447B73A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3025" y="776288"/>
            <a:ext cx="5113338" cy="3835400"/>
          </a:xfrm>
          <a:solidFill>
            <a:srgbClr val="FFFFFF"/>
          </a:solidFill>
          <a:ln/>
        </p:spPr>
      </p:sp>
      <p:sp>
        <p:nvSpPr>
          <p:cNvPr id="655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80576" y="4856401"/>
            <a:ext cx="6239830" cy="460139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14238" y="9714415"/>
            <a:ext cx="3375592" cy="5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fld id="{F30C1F0B-0086-4338-9320-20F47C499C5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414238" y="9714416"/>
            <a:ext cx="3377186" cy="5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25B38CA7-DA99-4CF5-A52E-D32C3A20F23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414238" y="9714416"/>
            <a:ext cx="3378779" cy="5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42C0159B-4996-4BCD-A872-351EB0B71A1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14238" y="9714416"/>
            <a:ext cx="3380372" cy="50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B0D7CEEE-AF82-4068-A792-974D447B73A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3025" y="776288"/>
            <a:ext cx="5113338" cy="3835400"/>
          </a:xfrm>
          <a:solidFill>
            <a:srgbClr val="FFFFFF"/>
          </a:solidFill>
          <a:ln/>
        </p:spPr>
      </p:sp>
      <p:sp>
        <p:nvSpPr>
          <p:cNvPr id="655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80576" y="4856401"/>
            <a:ext cx="6239830" cy="460139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14238" y="9714415"/>
            <a:ext cx="3375592" cy="5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fld id="{F30C1F0B-0086-4338-9320-20F47C499C5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414238" y="9714416"/>
            <a:ext cx="3377186" cy="5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25B38CA7-DA99-4CF5-A52E-D32C3A20F23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414238" y="9714416"/>
            <a:ext cx="3378779" cy="5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42C0159B-4996-4BCD-A872-351EB0B71A1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14238" y="9714416"/>
            <a:ext cx="3380372" cy="50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B0D7CEEE-AF82-4068-A792-974D447B73A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3025" y="776288"/>
            <a:ext cx="5113338" cy="3835400"/>
          </a:xfrm>
          <a:solidFill>
            <a:srgbClr val="FFFFFF"/>
          </a:solidFill>
          <a:ln/>
        </p:spPr>
      </p:sp>
      <p:sp>
        <p:nvSpPr>
          <p:cNvPr id="655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80576" y="4856401"/>
            <a:ext cx="6239830" cy="460139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14238" y="9714415"/>
            <a:ext cx="3375592" cy="5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fld id="{F30C1F0B-0086-4338-9320-20F47C499C5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414238" y="9714416"/>
            <a:ext cx="3377186" cy="5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25B38CA7-DA99-4CF5-A52E-D32C3A20F23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414238" y="9714416"/>
            <a:ext cx="3378779" cy="5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42C0159B-4996-4BCD-A872-351EB0B71A1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14238" y="9714416"/>
            <a:ext cx="3380372" cy="50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B0D7CEEE-AF82-4068-A792-974D447B73A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3025" y="776288"/>
            <a:ext cx="5113338" cy="3835400"/>
          </a:xfrm>
          <a:solidFill>
            <a:srgbClr val="FFFFFF"/>
          </a:solidFill>
          <a:ln/>
        </p:spPr>
      </p:sp>
      <p:sp>
        <p:nvSpPr>
          <p:cNvPr id="655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80576" y="4856401"/>
            <a:ext cx="6239830" cy="460139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14238" y="9714415"/>
            <a:ext cx="3375592" cy="5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fld id="{F30C1F0B-0086-4338-9320-20F47C499C5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414238" y="9714416"/>
            <a:ext cx="3377186" cy="5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25B38CA7-DA99-4CF5-A52E-D32C3A20F23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414238" y="9714416"/>
            <a:ext cx="3378779" cy="5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42C0159B-4996-4BCD-A872-351EB0B71A1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14238" y="9714416"/>
            <a:ext cx="3380372" cy="50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B0D7CEEE-AF82-4068-A792-974D447B73A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3025" y="776288"/>
            <a:ext cx="5113338" cy="3835400"/>
          </a:xfrm>
          <a:solidFill>
            <a:srgbClr val="FFFFFF"/>
          </a:solidFill>
          <a:ln/>
        </p:spPr>
      </p:sp>
      <p:sp>
        <p:nvSpPr>
          <p:cNvPr id="655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80576" y="4856401"/>
            <a:ext cx="6239830" cy="460139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2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14238" y="9714415"/>
            <a:ext cx="3375592" cy="5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fld id="{F30C1F0B-0086-4338-9320-20F47C499C5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414238" y="9714416"/>
            <a:ext cx="3377186" cy="5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25B38CA7-DA99-4CF5-A52E-D32C3A20F23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414238" y="9714416"/>
            <a:ext cx="3378779" cy="5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42C0159B-4996-4BCD-A872-351EB0B71A1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14238" y="9714416"/>
            <a:ext cx="3380372" cy="50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B0D7CEEE-AF82-4068-A792-974D447B73A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3025" y="776288"/>
            <a:ext cx="5113338" cy="3835400"/>
          </a:xfrm>
          <a:solidFill>
            <a:srgbClr val="FFFFFF"/>
          </a:solidFill>
          <a:ln/>
        </p:spPr>
      </p:sp>
      <p:sp>
        <p:nvSpPr>
          <p:cNvPr id="655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80576" y="4856401"/>
            <a:ext cx="6239830" cy="460139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 SEAL3.jpg                                                      00006BACMac OS X                       B94893B7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8" name="Picture 15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6172200"/>
            <a:ext cx="484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latin typeface="Verdana" charset="0"/>
                <a:ea typeface="ＭＳ Ｐゴシック" charset="0"/>
              </a:rPr>
              <a:t>Department of Electrical and Computer Engineering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32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55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6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0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9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95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1030" name="Picture 49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0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8382000" y="6172200"/>
            <a:ext cx="6096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E4DF245E-E804-4817-A68B-089CBEE56586}" type="slidenum">
              <a:rPr lang="en-US" altLang="en-US" sz="1400">
                <a:latin typeface="Verdana" panose="020B0604030504040204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US" altLang="en-US" b="1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52400" y="6172200"/>
            <a:ext cx="484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latin typeface="Verdana" charset="0"/>
                <a:ea typeface="ＭＳ Ｐゴシック" charset="0"/>
              </a:rPr>
              <a:t>Department of Electrical and Computer Engineering</a:t>
            </a:r>
            <a:endParaRPr lang="en-US" sz="1400" dirty="0">
              <a:solidFill>
                <a:srgbClr val="0B3D91"/>
              </a:solidFill>
              <a:latin typeface="Frutiger 66 BoldItalic" charset="0"/>
              <a:ea typeface="ＭＳ Ｐゴシック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68580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+mj-ea"/>
                <a:cs typeface="+mj-cs"/>
              </a:rPr>
              <a:t>FPR Presentation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/>
              <a:t>Team </a:t>
            </a:r>
            <a:r>
              <a:rPr lang="en-US" dirty="0" err="1" smtClean="0"/>
              <a:t>Frij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716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04920" y="609480"/>
            <a:ext cx="8838720" cy="533160"/>
          </a:xfrm>
          <a:prstGeom prst="rect">
            <a:avLst/>
          </a:prstGeom>
        </p:spPr>
        <p:txBody>
          <a:bodyPr lIns="90360" tIns="44280" rIns="90360" bIns="44280"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881C1C"/>
                </a:solidFill>
                <a:latin typeface="Georgia"/>
                <a:ea typeface="MS PGothic"/>
              </a:rPr>
              <a:t>Block 3: </a:t>
            </a:r>
            <a:r>
              <a:rPr lang="en-US" sz="3600" dirty="0" err="1">
                <a:solidFill>
                  <a:srgbClr val="00B050"/>
                </a:solidFill>
                <a:latin typeface="Georgia"/>
                <a:ea typeface="Verdana"/>
              </a:rPr>
              <a:t>Amrit</a:t>
            </a:r>
            <a:r>
              <a:rPr lang="en-US" sz="3600" dirty="0">
                <a:solidFill>
                  <a:srgbClr val="00B050"/>
                </a:solidFill>
                <a:latin typeface="Georgia"/>
                <a:ea typeface="Verdana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Georgia"/>
                <a:ea typeface="Verdana"/>
              </a:rPr>
              <a:t>Khalsa</a:t>
            </a:r>
            <a:r>
              <a:rPr lang="en-US" sz="3600" dirty="0" smtClean="0">
                <a:solidFill>
                  <a:srgbClr val="840C22"/>
                </a:solidFill>
                <a:latin typeface="Georgia"/>
                <a:ea typeface="Verdana"/>
              </a:rPr>
              <a:t> – Server</a:t>
            </a:r>
            <a:r>
              <a:rPr lang="en-US" sz="3600" dirty="0" smtClean="0">
                <a:solidFill>
                  <a:srgbClr val="00B050"/>
                </a:solidFill>
                <a:latin typeface="Georgia"/>
                <a:ea typeface="Verdana"/>
              </a:rPr>
              <a:t> </a:t>
            </a:r>
            <a:endParaRPr dirty="0"/>
          </a:p>
        </p:txBody>
      </p:sp>
      <p:pic>
        <p:nvPicPr>
          <p:cNvPr id="5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29600" y="457200"/>
            <a:ext cx="799920" cy="79992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>
          <a:xfrm>
            <a:off x="380880" y="1371600"/>
            <a:ext cx="8152920" cy="4495320"/>
          </a:xfrm>
          <a:prstGeom prst="rect">
            <a:avLst/>
          </a:prstGeom>
        </p:spPr>
        <p:txBody>
          <a:bodyPr lIns="90360" tIns="44280" rIns="90360" bIns="44280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Server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links </a:t>
            </a:r>
            <a:r>
              <a:rPr lang="en-US" dirty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barcode, RFID tag, and weight data together</a:t>
            </a:r>
            <a:endParaRPr dirty="0">
              <a:solidFill>
                <a:srgbClr val="000000"/>
              </a:solidFill>
              <a:latin typeface="+mn-lt"/>
              <a:ea typeface="MS PGothic"/>
              <a:cs typeface="ＭＳ Ｐゴシック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Links based on ordering and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timing </a:t>
            </a:r>
            <a:endParaRPr lang="en-US" dirty="0" smtClean="0">
              <a:solidFill>
                <a:srgbClr val="000000"/>
              </a:solidFill>
              <a:latin typeface="+mn-lt"/>
              <a:ea typeface="MS PGothic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Tables in database: numbers, items,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systeminfo</a:t>
            </a:r>
            <a:endParaRPr lang="en-US" dirty="0" smtClean="0">
              <a:solidFill>
                <a:srgbClr val="000000"/>
              </a:solidFill>
              <a:latin typeface="+mn-lt"/>
              <a:ea typeface="MS PGothic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Server sends shopping </a:t>
            </a:r>
            <a:r>
              <a:rPr lang="en-US" dirty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list to App based on missing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items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Server sends text alerts if item is missing for an amount of time or if the item is low weight. (&lt;.3 of start weight)</a:t>
            </a:r>
          </a:p>
          <a:p>
            <a:pPr marL="800100" lvl="1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Uses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Twilio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 API</a:t>
            </a:r>
            <a:endParaRPr lang="en-US" sz="2000" dirty="0">
              <a:solidFill>
                <a:srgbClr val="000000"/>
              </a:solidFill>
              <a:latin typeface="+mn-lt"/>
              <a:ea typeface="MS PGothic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Observed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latency for executing queries: </a:t>
            </a:r>
            <a:r>
              <a:rPr lang="en-US" dirty="0" smtClean="0">
                <a:solidFill>
                  <a:srgbClr val="00B050"/>
                </a:solidFill>
                <a:latin typeface="+mn-lt"/>
                <a:ea typeface="MS PGothic"/>
                <a:cs typeface="ＭＳ Ｐゴシック" charset="0"/>
              </a:rPr>
              <a:t>31ms</a:t>
            </a:r>
            <a:endParaRPr dirty="0">
              <a:solidFill>
                <a:srgbClr val="00B050"/>
              </a:solidFill>
              <a:latin typeface="+mn-lt"/>
              <a:ea typeface="MS PGothic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4295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04920" y="609480"/>
            <a:ext cx="8838720" cy="533160"/>
          </a:xfrm>
          <a:prstGeom prst="rect">
            <a:avLst/>
          </a:prstGeom>
        </p:spPr>
        <p:txBody>
          <a:bodyPr lIns="90360" tIns="44280" rIns="90360" bIns="44280"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881C1C"/>
                </a:solidFill>
                <a:latin typeface="Georgia"/>
                <a:ea typeface="MS PGothic"/>
              </a:rPr>
              <a:t>Block 3: </a:t>
            </a:r>
            <a:r>
              <a:rPr lang="en-US" sz="3600" dirty="0" err="1">
                <a:solidFill>
                  <a:srgbClr val="00B050"/>
                </a:solidFill>
                <a:latin typeface="Georgia"/>
                <a:ea typeface="Verdana"/>
              </a:rPr>
              <a:t>Amrit</a:t>
            </a:r>
            <a:r>
              <a:rPr lang="en-US" sz="3600" dirty="0">
                <a:solidFill>
                  <a:srgbClr val="00B050"/>
                </a:solidFill>
                <a:latin typeface="Georgia"/>
                <a:ea typeface="Verdana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Georgia"/>
                <a:ea typeface="Verdana"/>
              </a:rPr>
              <a:t>Khalsa</a:t>
            </a:r>
            <a:r>
              <a:rPr lang="en-US" sz="3600" dirty="0" smtClean="0">
                <a:solidFill>
                  <a:srgbClr val="840C22"/>
                </a:solidFill>
                <a:latin typeface="Georgia"/>
                <a:ea typeface="Verdana"/>
              </a:rPr>
              <a:t> – Challenges</a:t>
            </a:r>
            <a:endParaRPr dirty="0"/>
          </a:p>
        </p:txBody>
      </p:sp>
      <p:pic>
        <p:nvPicPr>
          <p:cNvPr id="5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29600" y="457200"/>
            <a:ext cx="799920" cy="79992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>
          <a:xfrm>
            <a:off x="380880" y="1371600"/>
            <a:ext cx="8152920" cy="4495320"/>
          </a:xfrm>
          <a:prstGeom prst="rect">
            <a:avLst/>
          </a:prstGeom>
        </p:spPr>
        <p:txBody>
          <a:bodyPr lIns="90360" tIns="44280" rIns="90360" bIns="44280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endParaRPr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533280" y="1524000"/>
            <a:ext cx="8152920" cy="4495320"/>
          </a:xfrm>
          <a:prstGeom prst="rect">
            <a:avLst/>
          </a:prstGeom>
        </p:spPr>
        <p:txBody>
          <a:bodyPr lIns="90360" tIns="44280" rIns="90360" bIns="44280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Determining when an item has actually left the Frij</a:t>
            </a:r>
            <a:endParaRPr dirty="0">
              <a:solidFill>
                <a:srgbClr val="000000"/>
              </a:solidFill>
              <a:latin typeface="+mn-lt"/>
              <a:ea typeface="MS PGothic"/>
              <a:cs typeface="ＭＳ Ｐゴシック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Tags data can be unreliable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Solved by only recording change when weight change detected</a:t>
            </a:r>
            <a:endParaRPr lang="en-US" dirty="0" smtClean="0">
              <a:solidFill>
                <a:srgbClr val="000000"/>
              </a:solidFill>
              <a:latin typeface="+mn-lt"/>
              <a:ea typeface="MS PGothic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Linking tag data with weight data</a:t>
            </a:r>
          </a:p>
          <a:p>
            <a:pPr marL="800100" lvl="1" indent="-342900"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Correct for dropped tags</a:t>
            </a:r>
            <a:endParaRPr lang="en-US" dirty="0" smtClean="0">
              <a:solidFill>
                <a:srgbClr val="000000"/>
              </a:solidFill>
              <a:latin typeface="+mn-lt"/>
              <a:ea typeface="MS PGothic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Sending alerts on correct items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endParaRPr dirty="0">
              <a:solidFill>
                <a:srgbClr val="00B050"/>
              </a:solidFill>
              <a:latin typeface="+mn-lt"/>
              <a:ea typeface="MS PGothic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40219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4: </a:t>
            </a:r>
            <a:r>
              <a:rPr lang="en-US" sz="3600" dirty="0" err="1" smtClean="0">
                <a:solidFill>
                  <a:srgbClr val="E4B91C"/>
                </a:solidFill>
              </a:rPr>
              <a:t>Shravan</a:t>
            </a:r>
            <a:r>
              <a:rPr lang="en-US" sz="3600" dirty="0" smtClean="0">
                <a:solidFill>
                  <a:srgbClr val="E4B91C"/>
                </a:solidFill>
              </a:rPr>
              <a:t> </a:t>
            </a:r>
            <a:r>
              <a:rPr lang="en-US" sz="3600" dirty="0" err="1" smtClean="0">
                <a:solidFill>
                  <a:srgbClr val="E4B91C"/>
                </a:solidFill>
              </a:rPr>
              <a:t>Nayak</a:t>
            </a:r>
            <a:r>
              <a:rPr lang="en-US" sz="3600" dirty="0" smtClean="0">
                <a:solidFill>
                  <a:srgbClr val="E4B91C"/>
                </a:solidFill>
              </a:rPr>
              <a:t> </a:t>
            </a:r>
            <a:r>
              <a:rPr lang="en-US" sz="3600" dirty="0" smtClean="0">
                <a:solidFill>
                  <a:srgbClr val="840C22"/>
                </a:solidFill>
              </a:rPr>
              <a:t>– App</a:t>
            </a:r>
            <a:endParaRPr lang="en-US" sz="3600" dirty="0">
              <a:solidFill>
                <a:srgbClr val="840C2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Unified User Interface(UI)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Redesigned unified user interface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Navigation tabs for inventory and shopping list in a single app</a:t>
            </a:r>
          </a:p>
          <a:p>
            <a:r>
              <a:rPr lang="en-US" dirty="0" smtClean="0"/>
              <a:t>Multithreaded architecture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Main user interface thread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One </a:t>
            </a:r>
            <a:r>
              <a:rPr lang="en-US" dirty="0"/>
              <a:t>network thread for accessing the inventory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Second network thread for accessing the shopping </a:t>
            </a:r>
            <a:r>
              <a:rPr lang="en-US" dirty="0" smtClean="0"/>
              <a:t>list</a:t>
            </a:r>
          </a:p>
          <a:p>
            <a:r>
              <a:rPr lang="en-US" dirty="0"/>
              <a:t>Refresh </a:t>
            </a:r>
            <a:r>
              <a:rPr lang="en-US" dirty="0" smtClean="0"/>
              <a:t>button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Refresh button to get the updated data from the server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button triggers HTTP GET requests to server to get JSON objects containing inventory and shopping list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54" y="573109"/>
            <a:ext cx="569891" cy="5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4: </a:t>
            </a:r>
            <a:r>
              <a:rPr lang="en-US" sz="3600" dirty="0" smtClean="0">
                <a:solidFill>
                  <a:srgbClr val="E4B91C"/>
                </a:solidFill>
              </a:rPr>
              <a:t>Shravan </a:t>
            </a:r>
            <a:r>
              <a:rPr lang="en-US" sz="3600" dirty="0" err="1" smtClean="0">
                <a:solidFill>
                  <a:srgbClr val="E4B91C"/>
                </a:solidFill>
              </a:rPr>
              <a:t>Nayak</a:t>
            </a:r>
            <a:r>
              <a:rPr lang="en-US" sz="3600" dirty="0" smtClean="0">
                <a:solidFill>
                  <a:srgbClr val="E4B91C"/>
                </a:solidFill>
              </a:rPr>
              <a:t> </a:t>
            </a:r>
            <a:r>
              <a:rPr lang="en-US" sz="3600" dirty="0" smtClean="0">
                <a:solidFill>
                  <a:srgbClr val="840C22"/>
                </a:solidFill>
              </a:rPr>
              <a:t>– Challenges</a:t>
            </a:r>
            <a:endParaRPr lang="en-US" sz="3600" dirty="0">
              <a:solidFill>
                <a:srgbClr val="840C2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648200"/>
          </a:xfrm>
        </p:spPr>
        <p:txBody>
          <a:bodyPr/>
          <a:lstStyle/>
          <a:p>
            <a:r>
              <a:rPr lang="en-US" dirty="0" smtClean="0"/>
              <a:t>Unifying the app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Solution- Navigation tabs user interface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Accessing data simultaneously from server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Solution- Multithreaded application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Main user interface thread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One network thread for accessing the inventory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Second network thread for accessing the shopping list</a:t>
            </a:r>
          </a:p>
          <a:p>
            <a:r>
              <a:rPr lang="en-US" dirty="0" smtClean="0"/>
              <a:t>Refresh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Solution-Refresh button to get the updated data from the server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54" y="573109"/>
            <a:ext cx="569891" cy="5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9533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19538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Hardware features clean and perfected</a:t>
            </a: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Second postage scale for bottom shelf</a:t>
            </a: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Power supplies and data cables neatly integrated into refrigerator</a:t>
            </a: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Pi begins on refrigerator startup and connects to local Wi-Fi automatically</a:t>
            </a: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Server and database with intelligent algorithms to suggest grocery items</a:t>
            </a: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Unified UI with refresh button</a:t>
            </a:r>
            <a:endParaRPr lang="en-US" dirty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marL="342900" indent="-342900">
              <a:spcBef>
                <a:spcPts val="488"/>
              </a:spcBef>
              <a:buClr>
                <a:srgbClr val="840C2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Incorporating alerts on the android app when item is running low or consumed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r>
              <a:rPr lang="en-US" sz="3600" dirty="0" smtClean="0"/>
              <a:t>Proposed FDP Deliverables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4689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9533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19538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Hardware features clean and perfected</a:t>
            </a: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Second postage scale for bottom shelf</a:t>
            </a: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Power supplies and data cables neatly integrated into refrigerator</a:t>
            </a: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Pi begins on refrigerator startup and connects to local Wi-Fi automatically</a:t>
            </a: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Server and database with intelligent algorithms to suggest grocery items</a:t>
            </a: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>
                <a:solidFill>
                  <a:schemeClr val="tx1"/>
                </a:solidFill>
                <a:latin typeface="Verdana" charset="0"/>
                <a:cs typeface="MS PGothic" charset="0"/>
              </a:rPr>
              <a:t>Unified UI with refresh </a:t>
            </a: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button</a:t>
            </a:r>
            <a:endParaRPr lang="en-US" dirty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marL="342900" indent="-342900">
              <a:spcBef>
                <a:spcPts val="488"/>
              </a:spcBef>
              <a:buClr>
                <a:srgbClr val="840C2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Incorporating alerts on the android app when item is running low or consumed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r>
              <a:rPr lang="en-US" sz="3600" dirty="0" smtClean="0"/>
              <a:t>Accomplished FDP Deliverables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5451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9533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19538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Scan barcode on Land O’Lakes butter and insert into </a:t>
            </a:r>
            <a:r>
              <a:rPr lang="en-US" dirty="0" err="1" smtClean="0">
                <a:solidFill>
                  <a:schemeClr val="tx1"/>
                </a:solidFill>
                <a:latin typeface="Verdana" charset="0"/>
                <a:cs typeface="MS PGothic" charset="0"/>
              </a:rPr>
              <a:t>Frij</a:t>
            </a:r>
            <a:endParaRPr lang="en-US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marL="738188" lvl="2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tabLst>
                <a:tab pos="3349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Notice that the butter has appeared in the app’s inventory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r>
              <a:rPr lang="en-US" sz="3600" dirty="0" smtClean="0"/>
              <a:t>Demonstration – Step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0559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9533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19538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Remove butter from </a:t>
            </a:r>
            <a:r>
              <a:rPr lang="en-US" dirty="0" err="1" smtClean="0">
                <a:solidFill>
                  <a:schemeClr val="tx1"/>
                </a:solidFill>
                <a:latin typeface="Verdana" charset="0"/>
                <a:cs typeface="MS PGothic" charset="0"/>
              </a:rPr>
              <a:t>Frij</a:t>
            </a:r>
            <a:endParaRPr lang="en-US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Butter has moved from app’s inventory to the grocery list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r>
              <a:rPr lang="en-US" sz="3600" dirty="0" smtClean="0"/>
              <a:t>Demonstration – Step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4942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9533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19538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Remove three sticks of butter from box and reinsert into </a:t>
            </a:r>
            <a:r>
              <a:rPr lang="en-US" dirty="0" err="1" smtClean="0">
                <a:solidFill>
                  <a:schemeClr val="tx1"/>
                </a:solidFill>
                <a:latin typeface="Verdana" charset="0"/>
                <a:cs typeface="MS PGothic" charset="0"/>
              </a:rPr>
              <a:t>Frij</a:t>
            </a:r>
            <a:endParaRPr lang="en-US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Butter is back on inventory with lower weight.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r>
              <a:rPr lang="en-US" sz="3600" dirty="0" smtClean="0"/>
              <a:t>Demonstration – Step 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41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9533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19538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Remove butter from </a:t>
            </a:r>
            <a:r>
              <a:rPr lang="en-US" dirty="0" err="1" smtClean="0">
                <a:solidFill>
                  <a:schemeClr val="tx1"/>
                </a:solidFill>
                <a:latin typeface="Verdana" charset="0"/>
                <a:cs typeface="MS PGothic" charset="0"/>
              </a:rPr>
              <a:t>Frij</a:t>
            </a: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 entirely</a:t>
            </a: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After a short time the server will send an alert to the user that the item has been used up.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r>
              <a:rPr lang="en-US" sz="3600" dirty="0" smtClean="0"/>
              <a:t>Demonstration – Step 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8492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19200"/>
            <a:ext cx="68580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Team FRIJ</a:t>
            </a:r>
            <a:endParaRPr lang="en-US" altLang="en-US" sz="4300" i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2057400"/>
            <a:ext cx="342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Paisner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EE</a:t>
            </a:r>
          </a:p>
          <a:p>
            <a:pPr algn="l" eaLnBrk="1" hangingPunct="1">
              <a:defRPr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Carlton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Jones -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29200" y="6096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/>
              <a:t>Adviser: Prof David Irwin</a:t>
            </a:r>
            <a:endParaRPr lang="en-US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2057400"/>
            <a:ext cx="365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Shravan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Nayak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-CSE</a:t>
            </a:r>
          </a:p>
          <a:p>
            <a:pPr algn="l" eaLnBrk="1" hangingPunct="1">
              <a:defRPr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Amrit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Khalsa – CSE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14600"/>
            <a:ext cx="1528210" cy="1524000"/>
          </a:xfrm>
          <a:prstGeom prst="rect">
            <a:avLst/>
          </a:prstGeom>
        </p:spPr>
      </p:pic>
      <p:pic>
        <p:nvPicPr>
          <p:cNvPr id="1026" name="Picture 2" descr="https://fbcdn-sphotos-e-a.akamaihd.net/hphotos-ak-xap1/t31.0-8/1537475_10204318402429903_7594702599842946474_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9" t="20834" r="17962" b="56114"/>
          <a:stretch/>
        </p:blipFill>
        <p:spPr bwMode="auto">
          <a:xfrm>
            <a:off x="2137550" y="4343400"/>
            <a:ext cx="146457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a.xx.fbcdn.net/hphotos-xaf1/v/t1.0-9/10593159_10152363597594633_7042013470262567321_n.jpg?oh=6e3395abfc9772fefc5b0533e1429805&amp;oe=54BA3D6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3" t="25888" r="4031" b="31876"/>
          <a:stretch/>
        </p:blipFill>
        <p:spPr bwMode="auto">
          <a:xfrm>
            <a:off x="2230263" y="2505502"/>
            <a:ext cx="1279147" cy="152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" t="6886" r="2892" b="12697"/>
          <a:stretch/>
        </p:blipFill>
        <p:spPr bwMode="auto">
          <a:xfrm>
            <a:off x="5616040" y="4412409"/>
            <a:ext cx="1622960" cy="14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4037"/>
            <a:ext cx="569891" cy="5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Frij</a:t>
            </a:r>
            <a:r>
              <a:rPr lang="en-US" sz="3600" dirty="0" smtClean="0"/>
              <a:t> – Goals Reiterated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RFID and weight sensors keep status of food items in the </a:t>
            </a:r>
            <a:r>
              <a:rPr lang="en-US" dirty="0" err="1" smtClean="0"/>
              <a:t>Frij</a:t>
            </a:r>
            <a:endParaRPr lang="en-US" dirty="0" smtClean="0"/>
          </a:p>
          <a:p>
            <a:r>
              <a:rPr lang="en-US" dirty="0" smtClean="0"/>
              <a:t>Accurate and easy product identification via interface with UPC (barcode) database</a:t>
            </a:r>
          </a:p>
          <a:p>
            <a:r>
              <a:rPr lang="en-US" dirty="0" smtClean="0"/>
              <a:t>Server/Database stores inventory for easy access and generates shopping list</a:t>
            </a:r>
          </a:p>
          <a:p>
            <a:r>
              <a:rPr lang="en-US" dirty="0" smtClean="0"/>
              <a:t>App displays current inventory and accesses database-generated shopping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Frij</a:t>
            </a:r>
            <a:r>
              <a:rPr lang="en-US" sz="3600" dirty="0" smtClean="0"/>
              <a:t> – Quantitative 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of scale: 3 ounces</a:t>
            </a:r>
          </a:p>
          <a:p>
            <a:r>
              <a:rPr lang="en-US" dirty="0" smtClean="0"/>
              <a:t>Able to weigh up to 20 </a:t>
            </a:r>
            <a:r>
              <a:rPr lang="en-US" dirty="0" err="1" smtClean="0"/>
              <a:t>lbs</a:t>
            </a:r>
            <a:r>
              <a:rPr lang="en-US" dirty="0" smtClean="0"/>
              <a:t> of products</a:t>
            </a:r>
            <a:endParaRPr lang="en-US" dirty="0"/>
          </a:p>
          <a:p>
            <a:r>
              <a:rPr lang="en-US" dirty="0" smtClean="0"/>
              <a:t>Able to track at least 10 items</a:t>
            </a:r>
          </a:p>
          <a:p>
            <a:r>
              <a:rPr lang="en-US" dirty="0"/>
              <a:t>90% </a:t>
            </a:r>
            <a:r>
              <a:rPr lang="en-US" dirty="0" smtClean="0"/>
              <a:t>accuracy in detecting items in the fridge </a:t>
            </a:r>
          </a:p>
          <a:p>
            <a:r>
              <a:rPr lang="en-US" dirty="0" smtClean="0"/>
              <a:t>RFID to server latency: &lt;1s</a:t>
            </a:r>
          </a:p>
          <a:p>
            <a:r>
              <a:rPr lang="en-US" dirty="0" smtClean="0"/>
              <a:t>Barcode </a:t>
            </a:r>
            <a:r>
              <a:rPr lang="en-US" dirty="0"/>
              <a:t>to </a:t>
            </a:r>
            <a:r>
              <a:rPr lang="en-US" dirty="0" smtClean="0"/>
              <a:t>server </a:t>
            </a:r>
            <a:r>
              <a:rPr lang="en-US" dirty="0"/>
              <a:t>pi latency: </a:t>
            </a:r>
            <a:r>
              <a:rPr lang="en-US" dirty="0" smtClean="0"/>
              <a:t>&lt;1s</a:t>
            </a:r>
          </a:p>
          <a:p>
            <a:r>
              <a:rPr lang="en-US" dirty="0" smtClean="0"/>
              <a:t>Server to android app latency: &lt;500ms</a:t>
            </a:r>
          </a:p>
          <a:p>
            <a:r>
              <a:rPr lang="en-US" dirty="0" smtClean="0"/>
              <a:t>Overall system latency: &lt;3s</a:t>
            </a:r>
          </a:p>
        </p:txBody>
      </p:sp>
    </p:spTree>
    <p:extLst>
      <p:ext uri="{BB962C8B-B14F-4D97-AF65-F5344CB8AC3E}">
        <p14:creationId xmlns:p14="http://schemas.microsoft.com/office/powerpoint/2010/main" val="31485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Diagram from PDR</a:t>
            </a:r>
            <a:endParaRPr lang="en-US" altLang="en-US" sz="3600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1" y="2816345"/>
            <a:ext cx="2666999" cy="1961231"/>
          </a:xfrm>
          <a:prstGeom prst="roundRect">
            <a:avLst>
              <a:gd name="adj" fmla="val 6241"/>
            </a:avLst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Refrigerator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445" y="5254648"/>
            <a:ext cx="1143000" cy="715089"/>
          </a:xfrm>
          <a:prstGeom prst="roundRect">
            <a:avLst>
              <a:gd name="adj" fmla="val 6011"/>
            </a:avLst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Barcode scanner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197014"/>
            <a:ext cx="990600" cy="386451"/>
          </a:xfrm>
          <a:prstGeom prst="roundRect">
            <a:avLst>
              <a:gd name="adj" fmla="val 9563"/>
            </a:avLst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rmAutofit fontScale="85000"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RFID sensor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545471" y="3396906"/>
            <a:ext cx="1385637" cy="800108"/>
          </a:xfrm>
          <a:prstGeom prst="roundRect">
            <a:avLst>
              <a:gd name="adj" fmla="val 6241"/>
            </a:avLst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Raspberry Pi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26187" y="3023572"/>
            <a:ext cx="956493" cy="1559893"/>
          </a:xfrm>
          <a:prstGeom prst="roundRect">
            <a:avLst>
              <a:gd name="adj" fmla="val 6241"/>
            </a:avLst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Item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(with RFID Tag)</a:t>
            </a:r>
          </a:p>
        </p:txBody>
      </p:sp>
      <p:cxnSp>
        <p:nvCxnSpPr>
          <p:cNvPr id="26" name="Straight Arrow Connector 25"/>
          <p:cNvCxnSpPr>
            <a:stCxn id="23" idx="2"/>
            <a:endCxn id="6" idx="1"/>
          </p:cNvCxnSpPr>
          <p:nvPr/>
        </p:nvCxnSpPr>
        <p:spPr bwMode="auto">
          <a:xfrm>
            <a:off x="1204434" y="4583465"/>
            <a:ext cx="1083011" cy="10287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ounded Rectangle 28"/>
          <p:cNvSpPr/>
          <p:nvPr/>
        </p:nvSpPr>
        <p:spPr bwMode="auto">
          <a:xfrm>
            <a:off x="5105399" y="2940832"/>
            <a:ext cx="3064055" cy="1712256"/>
          </a:xfrm>
          <a:prstGeom prst="roundRect">
            <a:avLst>
              <a:gd name="adj" fmla="val 6241"/>
            </a:avLst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Server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Straight Arrow Connector 33"/>
          <p:cNvCxnSpPr>
            <a:stCxn id="6" idx="3"/>
            <a:endCxn id="22" idx="2"/>
          </p:cNvCxnSpPr>
          <p:nvPr/>
        </p:nvCxnSpPr>
        <p:spPr bwMode="auto">
          <a:xfrm flipV="1">
            <a:off x="3430445" y="4197014"/>
            <a:ext cx="807845" cy="14151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endCxn id="22" idx="1"/>
          </p:cNvCxnSpPr>
          <p:nvPr/>
        </p:nvCxnSpPr>
        <p:spPr bwMode="auto">
          <a:xfrm flipV="1">
            <a:off x="2904067" y="3796960"/>
            <a:ext cx="641404" cy="65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7" idx="3"/>
          </p:cNvCxnSpPr>
          <p:nvPr/>
        </p:nvCxnSpPr>
        <p:spPr bwMode="auto">
          <a:xfrm flipV="1">
            <a:off x="2895600" y="4100216"/>
            <a:ext cx="649871" cy="290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23" idx="3"/>
          </p:cNvCxnSpPr>
          <p:nvPr/>
        </p:nvCxnSpPr>
        <p:spPr bwMode="auto">
          <a:xfrm>
            <a:off x="1682680" y="3803519"/>
            <a:ext cx="23078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endCxn id="7" idx="1"/>
          </p:cNvCxnSpPr>
          <p:nvPr/>
        </p:nvCxnSpPr>
        <p:spPr bwMode="auto">
          <a:xfrm>
            <a:off x="1676400" y="4306675"/>
            <a:ext cx="228600" cy="835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22" idx="3"/>
            <a:endCxn id="29" idx="1"/>
          </p:cNvCxnSpPr>
          <p:nvPr/>
        </p:nvCxnSpPr>
        <p:spPr bwMode="auto">
          <a:xfrm>
            <a:off x="4931108" y="3796960"/>
            <a:ext cx="17429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ounded Rectangle 65"/>
          <p:cNvSpPr/>
          <p:nvPr/>
        </p:nvSpPr>
        <p:spPr bwMode="auto">
          <a:xfrm>
            <a:off x="6594614" y="3862799"/>
            <a:ext cx="1366461" cy="670278"/>
          </a:xfrm>
          <a:prstGeom prst="roundRect">
            <a:avLst>
              <a:gd name="adj" fmla="val 6241"/>
            </a:avLst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Product recognition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05985" y="4933898"/>
            <a:ext cx="1143718" cy="715089"/>
          </a:xfrm>
          <a:prstGeom prst="roundRect">
            <a:avLst>
              <a:gd name="adj" fmla="val 6011"/>
            </a:avLst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UPC Database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6594614" y="3055836"/>
            <a:ext cx="1366461" cy="670278"/>
          </a:xfrm>
          <a:prstGeom prst="roundRect">
            <a:avLst>
              <a:gd name="adj" fmla="val 6241"/>
            </a:avLst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Pattern recognition</a:t>
            </a: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6594613" y="1562633"/>
            <a:ext cx="1366461" cy="363276"/>
          </a:xfrm>
          <a:prstGeom prst="roundRect">
            <a:avLst>
              <a:gd name="adj" fmla="val 6241"/>
            </a:avLst>
          </a:prstGeom>
          <a:ln w="2540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Mobile App</a:t>
            </a:r>
          </a:p>
        </p:txBody>
      </p:sp>
      <p:cxnSp>
        <p:nvCxnSpPr>
          <p:cNvPr id="174" name="Straight Arrow Connector 173"/>
          <p:cNvCxnSpPr>
            <a:stCxn id="70" idx="0"/>
            <a:endCxn id="144" idx="2"/>
          </p:cNvCxnSpPr>
          <p:nvPr/>
        </p:nvCxnSpPr>
        <p:spPr bwMode="auto">
          <a:xfrm flipH="1" flipV="1">
            <a:off x="7277844" y="1925909"/>
            <a:ext cx="1" cy="2876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" name="Rounded Rectangle 210"/>
          <p:cNvSpPr/>
          <p:nvPr/>
        </p:nvSpPr>
        <p:spPr bwMode="auto">
          <a:xfrm>
            <a:off x="5273854" y="4933898"/>
            <a:ext cx="1219200" cy="715089"/>
          </a:xfrm>
          <a:prstGeom prst="roundRect">
            <a:avLst>
              <a:gd name="adj" fmla="val 6241"/>
            </a:avLst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Database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12" name="Straight Arrow Connector 211"/>
          <p:cNvCxnSpPr>
            <a:stCxn id="211" idx="0"/>
          </p:cNvCxnSpPr>
          <p:nvPr/>
        </p:nvCxnSpPr>
        <p:spPr bwMode="auto">
          <a:xfrm flipV="1">
            <a:off x="5883454" y="4653088"/>
            <a:ext cx="0" cy="2808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Arrow Connector 214"/>
          <p:cNvCxnSpPr>
            <a:endCxn id="211" idx="0"/>
          </p:cNvCxnSpPr>
          <p:nvPr/>
        </p:nvCxnSpPr>
        <p:spPr bwMode="auto">
          <a:xfrm>
            <a:off x="5883454" y="4653088"/>
            <a:ext cx="0" cy="2808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Rectangle 215"/>
          <p:cNvSpPr/>
          <p:nvPr/>
        </p:nvSpPr>
        <p:spPr>
          <a:xfrm>
            <a:off x="531471" y="126861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1: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Carlton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Jones - EE</a:t>
            </a:r>
          </a:p>
          <a:p>
            <a:pPr eaLnBrk="1" hangingPunct="1"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2: </a:t>
            </a:r>
            <a:r>
              <a:rPr lang="en-US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Paisner - EE</a:t>
            </a:r>
          </a:p>
          <a:p>
            <a:pPr eaLnBrk="1" hangingPunct="1"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 </a:t>
            </a:r>
            <a:r>
              <a:rPr lang="en-US" sz="2000" dirty="0" smtClean="0">
                <a:solidFill>
                  <a:srgbClr val="E4B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Shravan </a:t>
            </a:r>
            <a:r>
              <a:rPr lang="en-US" sz="2000" dirty="0">
                <a:solidFill>
                  <a:srgbClr val="E4B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Nayak -CSE</a:t>
            </a:r>
          </a:p>
          <a:p>
            <a:pPr eaLnBrk="1" hangingPunct="1"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4: </a:t>
            </a:r>
            <a:r>
              <a:rPr lang="en-US" sz="20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Amrit</a:t>
            </a:r>
            <a:r>
              <a:rPr lang="en-US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Khalsa - CSE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6594614" y="2213546"/>
            <a:ext cx="1366461" cy="590601"/>
          </a:xfrm>
          <a:prstGeom prst="roundRect">
            <a:avLst>
              <a:gd name="adj" fmla="val 6241"/>
            </a:avLst>
          </a:prstGeom>
          <a:ln w="2540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User Interface</a:t>
            </a:r>
          </a:p>
        </p:txBody>
      </p:sp>
      <p:cxnSp>
        <p:nvCxnSpPr>
          <p:cNvPr id="75" name="Straight Arrow Connector 74"/>
          <p:cNvCxnSpPr>
            <a:stCxn id="87" idx="0"/>
            <a:endCxn id="70" idx="2"/>
          </p:cNvCxnSpPr>
          <p:nvPr/>
        </p:nvCxnSpPr>
        <p:spPr bwMode="auto">
          <a:xfrm flipV="1">
            <a:off x="7277845" y="2804147"/>
            <a:ext cx="0" cy="2516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144" idx="2"/>
            <a:endCxn id="70" idx="0"/>
          </p:cNvCxnSpPr>
          <p:nvPr/>
        </p:nvCxnSpPr>
        <p:spPr bwMode="auto">
          <a:xfrm>
            <a:off x="7277844" y="1925909"/>
            <a:ext cx="1" cy="2876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70" idx="2"/>
            <a:endCxn id="87" idx="0"/>
          </p:cNvCxnSpPr>
          <p:nvPr/>
        </p:nvCxnSpPr>
        <p:spPr bwMode="auto">
          <a:xfrm>
            <a:off x="7277845" y="2804147"/>
            <a:ext cx="0" cy="2516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913467" y="3005959"/>
            <a:ext cx="990600" cy="390947"/>
          </a:xfrm>
          <a:prstGeom prst="roundRect">
            <a:avLst>
              <a:gd name="adj" fmla="val 10747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rmAutofit fontScale="85000"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Door Sensor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13467" y="3601486"/>
            <a:ext cx="982133" cy="390947"/>
          </a:xfrm>
          <a:prstGeom prst="roundRect">
            <a:avLst>
              <a:gd name="adj" fmla="val 10747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rmAutofit fontScale="7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Scale, Inst. Amp, ADC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1682680" y="3201432"/>
            <a:ext cx="23078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2904067" y="3201432"/>
            <a:ext cx="641404" cy="3037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Arrow Connector 2"/>
          <p:cNvCxnSpPr>
            <a:stCxn id="71" idx="0"/>
          </p:cNvCxnSpPr>
          <p:nvPr/>
        </p:nvCxnSpPr>
        <p:spPr bwMode="auto">
          <a:xfrm flipH="1" flipV="1">
            <a:off x="7277843" y="4653088"/>
            <a:ext cx="1" cy="2808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10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1: </a:t>
            </a:r>
            <a:r>
              <a:rPr lang="en-US" sz="3600" dirty="0" smtClean="0">
                <a:solidFill>
                  <a:srgbClr val="FF0000"/>
                </a:solidFill>
              </a:rPr>
              <a:t>Carlton Jones</a:t>
            </a:r>
            <a:r>
              <a:rPr lang="en-US" sz="3600" dirty="0" smtClean="0"/>
              <a:t> – Hardware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postage scales to weigh objects on each shelf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Voltage across bridge is amplified and converted by ADC, then sent to be read by Pi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Voltages are converted to weights (in ounces) by software on Pi</a:t>
            </a:r>
          </a:p>
          <a:p>
            <a:r>
              <a:rPr lang="en-US" dirty="0" smtClean="0"/>
              <a:t>Refrigerator houses all hardware and incorporates power supply, isolates RFID scanner from outside tags</a:t>
            </a:r>
          </a:p>
        </p:txBody>
      </p:sp>
    </p:spTree>
    <p:extLst>
      <p:ext uri="{BB962C8B-B14F-4D97-AF65-F5344CB8AC3E}">
        <p14:creationId xmlns:p14="http://schemas.microsoft.com/office/powerpoint/2010/main" val="5654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1: </a:t>
            </a:r>
            <a:r>
              <a:rPr lang="en-US" sz="3600" dirty="0" smtClean="0">
                <a:solidFill>
                  <a:srgbClr val="FF0000"/>
                </a:solidFill>
              </a:rPr>
              <a:t>Carlton Jones</a:t>
            </a:r>
            <a:r>
              <a:rPr lang="en-US" sz="3600" dirty="0" smtClean="0"/>
              <a:t> – Hardware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Chose and ordered parts, supplied refrigerator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Ordered RFID reader: Needed to fit required range, number of tags, power use, size, price, etc.</a:t>
            </a:r>
          </a:p>
          <a:p>
            <a:r>
              <a:rPr lang="en-US" dirty="0" smtClean="0"/>
              <a:t>Designed amplification and ADC circuit</a:t>
            </a:r>
          </a:p>
          <a:p>
            <a:r>
              <a:rPr lang="en-US" dirty="0" smtClean="0"/>
              <a:t>Experimented to test RFID and scale accuracies and create voltage to weight conversion equation</a:t>
            </a:r>
          </a:p>
          <a:p>
            <a:r>
              <a:rPr lang="en-US" dirty="0" smtClean="0"/>
              <a:t>Removed voltage fluctuations in software</a:t>
            </a:r>
          </a:p>
          <a:p>
            <a:r>
              <a:rPr lang="en-US" dirty="0" smtClean="0"/>
              <a:t>Added “Door Open/Closed” sensor to give Pi more information</a:t>
            </a:r>
          </a:p>
          <a:p>
            <a:r>
              <a:rPr lang="en-US" dirty="0" smtClean="0"/>
              <a:t>Designed and built final hardware assembly </a:t>
            </a:r>
          </a:p>
        </p:txBody>
      </p:sp>
    </p:spTree>
    <p:extLst>
      <p:ext uri="{BB962C8B-B14F-4D97-AF65-F5344CB8AC3E}">
        <p14:creationId xmlns:p14="http://schemas.microsoft.com/office/powerpoint/2010/main" val="36476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2: </a:t>
            </a:r>
            <a:r>
              <a:rPr lang="en-US" sz="3600" dirty="0" smtClean="0">
                <a:solidFill>
                  <a:srgbClr val="0070C0"/>
                </a:solidFill>
              </a:rPr>
              <a:t>Andrew </a:t>
            </a:r>
            <a:r>
              <a:rPr lang="en-US" sz="3600" dirty="0" err="1" smtClean="0">
                <a:solidFill>
                  <a:srgbClr val="0070C0"/>
                </a:solidFill>
              </a:rPr>
              <a:t>Paisner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– Raspberry Pi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31975"/>
            <a:r>
              <a:rPr lang="en-US" dirty="0" smtClean="0"/>
              <a:t>Wrote code to mimic RFID reader’s Windows sample program in Linux for Raspberry Pi</a:t>
            </a:r>
            <a:endParaRPr lang="en-US" dirty="0"/>
          </a:p>
          <a:p>
            <a:pPr marL="2286000" lvl="1" indent="-346075">
              <a:buFont typeface="Wingdings" panose="05000000000000000000" pitchFamily="2" charset="2"/>
              <a:buChar char="§"/>
            </a:pPr>
            <a:r>
              <a:rPr lang="en-US" dirty="0" smtClean="0"/>
              <a:t>Polls for tags in range of reader multiple times, writes all detected tags to file</a:t>
            </a:r>
          </a:p>
          <a:p>
            <a:r>
              <a:rPr lang="en-US" dirty="0" smtClean="0"/>
              <a:t>Receives barcodes from scanner, weights as digital input from ADC via GPIO Pins</a:t>
            </a:r>
          </a:p>
          <a:p>
            <a:r>
              <a:rPr lang="en-US" dirty="0" smtClean="0"/>
              <a:t>Sends list of tags, current total weight, and any new UPC codes </a:t>
            </a:r>
            <a:r>
              <a:rPr lang="en-US" dirty="0"/>
              <a:t>to server as </a:t>
            </a:r>
            <a:r>
              <a:rPr lang="en-US" dirty="0" smtClean="0"/>
              <a:t>JSON array</a:t>
            </a:r>
          </a:p>
          <a:p>
            <a:pPr marL="808038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First determines if weights and codes have changed since last posting to server</a:t>
            </a:r>
          </a:p>
          <a:p>
            <a:pPr marL="808038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Repeats process once the server acknowledges data</a:t>
            </a:r>
          </a:p>
          <a:p>
            <a:pPr marL="1825625" lvl="1"/>
            <a:endParaRPr lang="en-US" dirty="0" smtClean="0"/>
          </a:p>
        </p:txBody>
      </p:sp>
      <p:pic>
        <p:nvPicPr>
          <p:cNvPr id="1026" name="Picture 2" descr="http://invelion.net/uploads/image/20140401/139632618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9" r="34758"/>
          <a:stretch/>
        </p:blipFill>
        <p:spPr bwMode="auto">
          <a:xfrm>
            <a:off x="694267" y="1295401"/>
            <a:ext cx="10438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2: </a:t>
            </a:r>
            <a:r>
              <a:rPr lang="en-US" sz="3600" dirty="0" smtClean="0">
                <a:solidFill>
                  <a:srgbClr val="0070C0"/>
                </a:solidFill>
              </a:rPr>
              <a:t>Andrew </a:t>
            </a:r>
            <a:r>
              <a:rPr lang="en-US" sz="3600" dirty="0" err="1" smtClean="0">
                <a:solidFill>
                  <a:srgbClr val="0070C0"/>
                </a:solidFill>
              </a:rPr>
              <a:t>Paisner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– 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/>
            <a:r>
              <a:rPr lang="en-US" dirty="0" smtClean="0"/>
              <a:t>Data transmission</a:t>
            </a:r>
          </a:p>
          <a:p>
            <a:pPr marL="746125" lvl="1"/>
            <a:r>
              <a:rPr lang="en-US" dirty="0" smtClean="0"/>
              <a:t>Protocol for the formatting of JSON Objects</a:t>
            </a:r>
          </a:p>
          <a:p>
            <a:pPr marL="746125" lvl="1"/>
            <a:r>
              <a:rPr lang="en-US" dirty="0" smtClean="0"/>
              <a:t>Only sending after significant change</a:t>
            </a:r>
          </a:p>
          <a:p>
            <a:pPr marL="746125" lvl="1"/>
            <a:r>
              <a:rPr lang="en-US" dirty="0" smtClean="0"/>
              <a:t>Data is only sent when necessary </a:t>
            </a:r>
          </a:p>
          <a:p>
            <a:pPr marL="1603375" lvl="3"/>
            <a:r>
              <a:rPr lang="en-US" sz="2000" dirty="0" smtClean="0"/>
              <a:t>When the door is closed</a:t>
            </a:r>
          </a:p>
          <a:p>
            <a:pPr marL="1603375" lvl="3"/>
            <a:r>
              <a:rPr lang="en-US" sz="2000" dirty="0" smtClean="0"/>
              <a:t>When the data is presumed to be corrected</a:t>
            </a:r>
            <a:endParaRPr lang="en-US" dirty="0" smtClean="0"/>
          </a:p>
          <a:p>
            <a:pPr marL="346075"/>
            <a:r>
              <a:rPr lang="en-US" dirty="0" smtClean="0"/>
              <a:t>Error handling</a:t>
            </a:r>
          </a:p>
          <a:p>
            <a:pPr marL="746125" lvl="1"/>
            <a:r>
              <a:rPr lang="en-US" dirty="0"/>
              <a:t>Scale data is </a:t>
            </a:r>
            <a:r>
              <a:rPr lang="en-US" dirty="0" smtClean="0"/>
              <a:t>checked</a:t>
            </a:r>
          </a:p>
          <a:p>
            <a:pPr marL="746125" lvl="1"/>
            <a:r>
              <a:rPr lang="en-US" dirty="0" smtClean="0"/>
              <a:t>RFID reliability issues fixed in software</a:t>
            </a:r>
          </a:p>
          <a:p>
            <a:pPr marL="1146175" lvl="2"/>
            <a:r>
              <a:rPr lang="en-US" dirty="0" smtClean="0"/>
              <a:t>Polling multiple times</a:t>
            </a:r>
          </a:p>
          <a:p>
            <a:pPr marL="1146175" lvl="2"/>
            <a:r>
              <a:rPr lang="en-US" dirty="0" smtClean="0"/>
              <a:t>Minimizing delays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3848100"/>
            <a:ext cx="2433638" cy="18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4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</TotalTime>
  <Words>994</Words>
  <Application>Microsoft Office PowerPoint</Application>
  <PresentationFormat>On-screen Show (4:3)</PresentationFormat>
  <Paragraphs>183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FPR Presentation Team Frij</vt:lpstr>
      <vt:lpstr>Team FRIJ</vt:lpstr>
      <vt:lpstr>The Frij – Goals Reiterated</vt:lpstr>
      <vt:lpstr>The Frij – Quantitative Goals</vt:lpstr>
      <vt:lpstr>Block Diagram from PDR</vt:lpstr>
      <vt:lpstr>Block 1: Carlton Jones – Hardware</vt:lpstr>
      <vt:lpstr>Block 1: Carlton Jones – Hardware</vt:lpstr>
      <vt:lpstr>Block 2: Andrew Paisner – Raspberry Pi</vt:lpstr>
      <vt:lpstr>Block 2: Andrew Paisner – Challenges</vt:lpstr>
      <vt:lpstr>PowerPoint Presentation</vt:lpstr>
      <vt:lpstr>PowerPoint Presentation</vt:lpstr>
      <vt:lpstr>Block 4: Shravan Nayak – App</vt:lpstr>
      <vt:lpstr>Block 4: Shravan Nayak – Challenges</vt:lpstr>
      <vt:lpstr>Proposed FDP Deliverables</vt:lpstr>
      <vt:lpstr>Accomplished FDP Deliverables</vt:lpstr>
      <vt:lpstr>Demonstration – Step 1</vt:lpstr>
      <vt:lpstr>Demonstration – Step 2</vt:lpstr>
      <vt:lpstr>Demonstration – Step 3</vt:lpstr>
      <vt:lpstr>Demonstration – Step 3</vt:lpstr>
    </vt:vector>
  </TitlesOfParts>
  <Company>Ž退Ԝজ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Nina Sossen</dc:creator>
  <cp:lastModifiedBy>Andrew</cp:lastModifiedBy>
  <cp:revision>197</cp:revision>
  <cp:lastPrinted>2015-03-02T16:55:40Z</cp:lastPrinted>
  <dcterms:created xsi:type="dcterms:W3CDTF">2004-04-06T18:28:08Z</dcterms:created>
  <dcterms:modified xsi:type="dcterms:W3CDTF">2015-04-14T14:57:23Z</dcterms:modified>
</cp:coreProperties>
</file>