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3" r:id="rId2"/>
    <p:sldId id="334" r:id="rId3"/>
    <p:sldId id="344" r:id="rId4"/>
    <p:sldId id="348" r:id="rId5"/>
    <p:sldId id="327" r:id="rId6"/>
    <p:sldId id="324" r:id="rId7"/>
    <p:sldId id="347" r:id="rId8"/>
    <p:sldId id="341" r:id="rId9"/>
    <p:sldId id="345" r:id="rId10"/>
    <p:sldId id="350" r:id="rId11"/>
    <p:sldId id="351" r:id="rId12"/>
    <p:sldId id="337" r:id="rId13"/>
    <p:sldId id="331" r:id="rId14"/>
    <p:sldId id="346" r:id="rId15"/>
    <p:sldId id="349" r:id="rId16"/>
  </p:sldIdLst>
  <p:sldSz cx="9144000" cy="6858000" type="screen4x3"/>
  <p:notesSz cx="6881813" cy="92964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neva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0C22"/>
    <a:srgbClr val="E4B91C"/>
    <a:srgbClr val="FFFFFF"/>
    <a:srgbClr val="FF7C80"/>
    <a:srgbClr val="6E0000"/>
    <a:srgbClr val="5B1717"/>
    <a:srgbClr val="5A0C0C"/>
    <a:srgbClr val="6B0D0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"/>
    </p:cViewPr>
  </p:sorterViewPr>
  <p:notesViewPr>
    <p:cSldViewPr>
      <p:cViewPr varScale="1">
        <p:scale>
          <a:sx n="66" d="100"/>
          <a:sy n="66" d="100"/>
        </p:scale>
        <p:origin x="8014124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0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261" y="4415790"/>
            <a:ext cx="5046663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83" tIns="44939" rIns="91483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1942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786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4238" y="9714415"/>
            <a:ext cx="3375592" cy="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fld id="{F30C1F0B-0086-4338-9320-20F47C499C5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414238" y="9714416"/>
            <a:ext cx="3377186" cy="5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25B38CA7-DA99-4CF5-A52E-D32C3A20F23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14238" y="9714416"/>
            <a:ext cx="3378779" cy="5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42C0159B-4996-4BCD-A872-351EB0B71A1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14238" y="9714416"/>
            <a:ext cx="3380372" cy="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B0D7CEEE-AF82-4068-A792-974D447B73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3025" y="776288"/>
            <a:ext cx="5113338" cy="3835400"/>
          </a:xfrm>
          <a:solidFill>
            <a:srgbClr val="FFFFFF"/>
          </a:solidFill>
          <a:ln/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80576" y="4856401"/>
            <a:ext cx="6239830" cy="46013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3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4238" y="9714415"/>
            <a:ext cx="3375592" cy="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fld id="{F30C1F0B-0086-4338-9320-20F47C499C5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414238" y="9714416"/>
            <a:ext cx="3377186" cy="5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25B38CA7-DA99-4CF5-A52E-D32C3A20F23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14238" y="9714416"/>
            <a:ext cx="3378779" cy="5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42C0159B-4996-4BCD-A872-351EB0B71A1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14238" y="9714416"/>
            <a:ext cx="3380372" cy="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B0D7CEEE-AF82-4068-A792-974D447B73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3025" y="776288"/>
            <a:ext cx="5113338" cy="3835400"/>
          </a:xfrm>
          <a:solidFill>
            <a:srgbClr val="FFFFFF"/>
          </a:solidFill>
          <a:ln/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80576" y="4856401"/>
            <a:ext cx="6239830" cy="46013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14238" y="9714415"/>
            <a:ext cx="3375592" cy="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fld id="{F30C1F0B-0086-4338-9320-20F47C499C5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414238" y="9714416"/>
            <a:ext cx="3377186" cy="5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25B38CA7-DA99-4CF5-A52E-D32C3A20F23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414238" y="9714416"/>
            <a:ext cx="3378779" cy="50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42C0159B-4996-4BCD-A872-351EB0B71A1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14238" y="9714416"/>
            <a:ext cx="3380372" cy="50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5000"/>
              </a:lnSpc>
            </a:pPr>
            <a:fld id="{B0D7CEEE-AF82-4068-A792-974D447B73A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>
                <a:lnSpc>
                  <a:spcPct val="95000"/>
                </a:lnSpc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40" name="Text Box 4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43025" y="776288"/>
            <a:ext cx="5113338" cy="3835400"/>
          </a:xfrm>
          <a:solidFill>
            <a:srgbClr val="FFFFFF"/>
          </a:solidFill>
          <a:ln/>
        </p:spPr>
      </p:sp>
      <p:sp>
        <p:nvSpPr>
          <p:cNvPr id="6554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780576" y="4856401"/>
            <a:ext cx="6239830" cy="460139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8" name="Picture 15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6172200"/>
            <a:ext cx="484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latin typeface="Verdana" charset="0"/>
                <a:ea typeface="ＭＳ Ｐゴシック" charset="0"/>
              </a:rPr>
              <a:t>Department of Electrical and Computer Engineering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32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55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0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9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95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030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0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382000" y="6172200"/>
            <a:ext cx="6096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E4DF245E-E804-4817-A68B-089CBEE56586}" type="slidenum">
              <a:rPr lang="en-US" altLang="en-US" sz="1400">
                <a:latin typeface="Verdana" panose="020B0604030504040204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altLang="en-US" b="1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52400" y="6172200"/>
            <a:ext cx="484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latin typeface="Verdana" charset="0"/>
                <a:ea typeface="ＭＳ Ｐゴシック" charset="0"/>
              </a:rPr>
              <a:t>Department of Electrical and Computer Engineering</a:t>
            </a:r>
            <a:endParaRPr lang="en-US" sz="1400" dirty="0">
              <a:solidFill>
                <a:srgbClr val="0B3D91"/>
              </a:solidFill>
              <a:latin typeface="Frutiger 66 BoldItalic" charset="0"/>
              <a:ea typeface="ＭＳ Ｐゴシック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68580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+mj-ea"/>
                <a:cs typeface="+mj-cs"/>
              </a:rPr>
              <a:t>CDR Presentation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/>
              <a:t>Team </a:t>
            </a:r>
            <a:r>
              <a:rPr lang="en-US" dirty="0" err="1" smtClean="0"/>
              <a:t>Frij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600075" y="1895474"/>
            <a:ext cx="2743200" cy="32766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143381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 thread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43380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Consumer thread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581400" y="2895600"/>
            <a:ext cx="1295400" cy="914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4000" y="1895474"/>
            <a:ext cx="2743200" cy="32766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76750" y="3048000"/>
            <a:ext cx="304800" cy="609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76700" y="3048000"/>
            <a:ext cx="304800" cy="609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953000" y="3200400"/>
            <a:ext cx="685800" cy="3429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19325" y="3048000"/>
            <a:ext cx="304800" cy="609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3600" dirty="0">
                <a:ea typeface="MS PGothic"/>
              </a:rPr>
              <a:t>Block 3: </a:t>
            </a:r>
            <a:r>
              <a:rPr lang="sv-SE" sz="3600" dirty="0">
                <a:solidFill>
                  <a:srgbClr val="00B050"/>
                </a:solidFill>
                <a:ea typeface="Verdana"/>
              </a:rPr>
              <a:t>Amrit Khalsa</a:t>
            </a:r>
            <a:r>
              <a:rPr lang="sv-SE" sz="3600" dirty="0">
                <a:solidFill>
                  <a:srgbClr val="840C22"/>
                </a:solidFill>
                <a:ea typeface="Verdana"/>
              </a:rPr>
              <a:t> – Server</a:t>
            </a:r>
            <a:r>
              <a:rPr lang="sv-SE" sz="3600" dirty="0">
                <a:solidFill>
                  <a:srgbClr val="00B050"/>
                </a:solidFill>
                <a:ea typeface="Verdana"/>
              </a:rPr>
              <a:t> </a:t>
            </a:r>
            <a:endParaRPr lang="sv-SE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685925" y="3810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JSONObject</a:t>
            </a:r>
            <a:endParaRPr lang="en-US" sz="1600" dirty="0"/>
          </a:p>
        </p:txBody>
      </p:sp>
      <p:sp>
        <p:nvSpPr>
          <p:cNvPr id="15" name="Curved Down Arrow 14"/>
          <p:cNvSpPr/>
          <p:nvPr/>
        </p:nvSpPr>
        <p:spPr bwMode="auto">
          <a:xfrm>
            <a:off x="2676525" y="2971800"/>
            <a:ext cx="1162050" cy="457200"/>
          </a:xfrm>
          <a:prstGeom prst="curved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2425869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RPQueue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5267325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Responds to web requests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52673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Processes data from web requests and interacts with database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5762625" y="2895600"/>
            <a:ext cx="409575" cy="3619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753100" y="3479212"/>
            <a:ext cx="419100" cy="3664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753100" y="3371850"/>
            <a:ext cx="495300" cy="121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962650" y="2528471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Barcode handler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6248400" y="318352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EPC tags handler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057900" y="3823571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Weight handler</a:t>
            </a:r>
            <a:endParaRPr lang="en-US" sz="1600" dirty="0"/>
          </a:p>
        </p:txBody>
      </p:sp>
      <p:pic>
        <p:nvPicPr>
          <p:cNvPr id="3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29600" y="457200"/>
            <a:ext cx="799920" cy="799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ea typeface="MS PGothic"/>
              </a:rPr>
              <a:t>Block 3: </a:t>
            </a:r>
            <a:r>
              <a:rPr lang="sv-SE" sz="3600" dirty="0">
                <a:solidFill>
                  <a:srgbClr val="00B050"/>
                </a:solidFill>
                <a:ea typeface="Verdana"/>
              </a:rPr>
              <a:t>Amrit Khalsa</a:t>
            </a:r>
            <a:r>
              <a:rPr lang="sv-SE" sz="3600" dirty="0">
                <a:solidFill>
                  <a:srgbClr val="840C22"/>
                </a:solidFill>
                <a:ea typeface="Verdana"/>
              </a:rPr>
              <a:t> – Server</a:t>
            </a:r>
            <a:r>
              <a:rPr lang="sv-SE" sz="3600" dirty="0">
                <a:solidFill>
                  <a:srgbClr val="00B050"/>
                </a:solidFill>
                <a:ea typeface="Verdana"/>
              </a:rPr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4270"/>
            <a:ext cx="8153400" cy="4800600"/>
          </a:xfrm>
        </p:spPr>
        <p:txBody>
          <a:bodyPr/>
          <a:lstStyle/>
          <a:p>
            <a:r>
              <a:rPr lang="en-US" dirty="0"/>
              <a:t>RFID </a:t>
            </a:r>
            <a:r>
              <a:rPr lang="en-US" dirty="0" smtClean="0"/>
              <a:t>tag </a:t>
            </a:r>
            <a:r>
              <a:rPr lang="en-US" dirty="0"/>
              <a:t>and weight data </a:t>
            </a:r>
            <a:r>
              <a:rPr lang="en-US" dirty="0" smtClean="0"/>
              <a:t>consistency </a:t>
            </a:r>
            <a:endParaRPr lang="en-US" dirty="0" smtClean="0">
              <a:solidFill>
                <a:srgbClr val="000000"/>
              </a:solidFill>
              <a:ea typeface="MS PGothic"/>
            </a:endParaRPr>
          </a:p>
          <a:p>
            <a:pPr>
              <a:buFont typeface="Wingdings" charset="2"/>
              <a:buChar char=""/>
            </a:pPr>
            <a:r>
              <a:rPr lang="en-US" dirty="0" smtClean="0">
                <a:solidFill>
                  <a:srgbClr val="000000"/>
                </a:solidFill>
                <a:ea typeface="MS PGothic"/>
              </a:rPr>
              <a:t>For each received EPC tag…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MS PGothic"/>
              </a:rPr>
              <a:t>Check if active (already in </a:t>
            </a:r>
            <a:r>
              <a:rPr lang="en-US" dirty="0" err="1" smtClean="0">
                <a:solidFill>
                  <a:srgbClr val="000000"/>
                </a:solidFill>
                <a:ea typeface="MS PGothic"/>
              </a:rPr>
              <a:t>Frij</a:t>
            </a:r>
            <a:r>
              <a:rPr lang="en-US" dirty="0" smtClean="0">
                <a:solidFill>
                  <a:srgbClr val="000000"/>
                </a:solidFill>
                <a:ea typeface="MS PGothic"/>
              </a:rPr>
              <a:t>)</a:t>
            </a:r>
            <a:endParaRPr lang="en-US" dirty="0" smtClean="0">
              <a:solidFill>
                <a:srgbClr val="000000"/>
              </a:solidFill>
              <a:ea typeface="MS PGothic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MS PGothic"/>
              </a:rPr>
              <a:t>Check if inactive (returning</a:t>
            </a:r>
            <a:r>
              <a:rPr lang="en-US" dirty="0" smtClean="0">
                <a:solidFill>
                  <a:srgbClr val="000000"/>
                </a:solidFill>
                <a:ea typeface="MS PGothic"/>
              </a:rPr>
              <a:t>)</a:t>
            </a:r>
            <a:endParaRPr lang="en-US" dirty="0" smtClean="0">
              <a:solidFill>
                <a:srgbClr val="000000"/>
              </a:solidFill>
              <a:ea typeface="MS PGothic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MS PGothic"/>
              </a:rPr>
              <a:t>If not in list, associate with first </a:t>
            </a:r>
            <a:r>
              <a:rPr lang="en-US" dirty="0" err="1" smtClean="0">
                <a:solidFill>
                  <a:srgbClr val="000000"/>
                </a:solidFill>
                <a:ea typeface="MS PGothic"/>
              </a:rPr>
              <a:t>tagless</a:t>
            </a:r>
            <a:r>
              <a:rPr lang="en-US" dirty="0" smtClean="0">
                <a:solidFill>
                  <a:srgbClr val="000000"/>
                </a:solidFill>
                <a:ea typeface="MS PGothic"/>
              </a:rPr>
              <a:t> item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MS PGothic"/>
              </a:rPr>
              <a:t>Mark missing items </a:t>
            </a:r>
            <a:r>
              <a:rPr lang="en-US" dirty="0" smtClean="0">
                <a:solidFill>
                  <a:srgbClr val="000000"/>
                </a:solidFill>
                <a:ea typeface="MS PGothic"/>
              </a:rPr>
              <a:t>inactive</a:t>
            </a:r>
            <a:endParaRPr lang="en-US" dirty="0" smtClean="0">
              <a:solidFill>
                <a:srgbClr val="000000"/>
              </a:solidFill>
              <a:ea typeface="MS PGothic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dirty="0" smtClean="0">
                <a:solidFill>
                  <a:srgbClr val="000000"/>
                </a:solidFill>
                <a:ea typeface="MS PGothic"/>
              </a:rPr>
              <a:t>For each new weight data…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MS PGothic"/>
              </a:rPr>
              <a:t>Check if </a:t>
            </a:r>
            <a:r>
              <a:rPr lang="en-US" dirty="0" smtClean="0">
                <a:solidFill>
                  <a:srgbClr val="000000"/>
                </a:solidFill>
                <a:ea typeface="MS PGothic"/>
              </a:rPr>
              <a:t>new</a:t>
            </a:r>
            <a:endParaRPr lang="en-US" dirty="0" smtClean="0">
              <a:solidFill>
                <a:srgbClr val="000000"/>
              </a:solidFill>
              <a:ea typeface="MS PGothic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MS PGothic"/>
              </a:rPr>
              <a:t>Else check if new weight is &lt; stored </a:t>
            </a:r>
            <a:r>
              <a:rPr lang="en-US" dirty="0" smtClean="0">
                <a:solidFill>
                  <a:srgbClr val="000000"/>
                </a:solidFill>
                <a:ea typeface="MS PGothic"/>
              </a:rPr>
              <a:t>weight </a:t>
            </a:r>
            <a:r>
              <a:rPr lang="en-US" dirty="0" smtClean="0">
                <a:solidFill>
                  <a:srgbClr val="000000"/>
                </a:solidFill>
                <a:ea typeface="MS PGothic"/>
              </a:rPr>
              <a:t>Update stored </a:t>
            </a:r>
            <a:r>
              <a:rPr lang="en-US" dirty="0" smtClean="0">
                <a:solidFill>
                  <a:srgbClr val="000000"/>
                </a:solidFill>
                <a:ea typeface="MS PGothic"/>
              </a:rPr>
              <a:t>weight</a:t>
            </a:r>
            <a:endParaRPr lang="en-US" dirty="0" smtClean="0">
              <a:solidFill>
                <a:srgbClr val="000000"/>
              </a:solidFill>
              <a:ea typeface="MS PGothic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ea typeface="MS PGothic"/>
              </a:rPr>
              <a:t>Else check if new weight &gt; stored weight, find difference and update weight for most recently entered </a:t>
            </a:r>
            <a:r>
              <a:rPr lang="en-US" dirty="0" smtClean="0">
                <a:solidFill>
                  <a:srgbClr val="000000"/>
                </a:solidFill>
                <a:ea typeface="MS PGothic"/>
              </a:rPr>
              <a:t>item</a:t>
            </a:r>
            <a:endParaRPr lang="en-US" dirty="0" smtClean="0">
              <a:solidFill>
                <a:srgbClr val="000000"/>
              </a:solidFill>
              <a:ea typeface="MS PGothic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endParaRPr lang="en-US" dirty="0">
              <a:solidFill>
                <a:srgbClr val="000000"/>
              </a:solidFill>
              <a:ea typeface="MS PGothic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29600" y="457200"/>
            <a:ext cx="799920" cy="799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5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4: </a:t>
            </a:r>
            <a:r>
              <a:rPr lang="en-US" sz="3600" dirty="0" err="1" smtClean="0">
                <a:solidFill>
                  <a:srgbClr val="E4B91C"/>
                </a:solidFill>
              </a:rPr>
              <a:t>Shravan</a:t>
            </a:r>
            <a:r>
              <a:rPr lang="en-US" sz="3600" dirty="0" smtClean="0">
                <a:solidFill>
                  <a:srgbClr val="E4B91C"/>
                </a:solidFill>
              </a:rPr>
              <a:t> </a:t>
            </a:r>
            <a:r>
              <a:rPr lang="en-US" sz="3600" dirty="0" err="1" smtClean="0">
                <a:solidFill>
                  <a:srgbClr val="E4B91C"/>
                </a:solidFill>
              </a:rPr>
              <a:t>Nayak</a:t>
            </a:r>
            <a:r>
              <a:rPr lang="en-US" sz="3600" dirty="0" smtClean="0">
                <a:solidFill>
                  <a:srgbClr val="E4B91C"/>
                </a:solidFill>
              </a:rPr>
              <a:t> </a:t>
            </a:r>
            <a:r>
              <a:rPr lang="en-US" sz="3600" dirty="0" smtClean="0">
                <a:solidFill>
                  <a:srgbClr val="840C22"/>
                </a:solidFill>
              </a:rPr>
              <a:t>– App</a:t>
            </a:r>
            <a:endParaRPr lang="en-US" sz="3600" dirty="0">
              <a:solidFill>
                <a:srgbClr val="840C2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Shopping list integration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App sends an HTTP GET request to the </a:t>
            </a:r>
            <a:r>
              <a:rPr lang="en-US" dirty="0" err="1" smtClean="0"/>
              <a:t>url</a:t>
            </a:r>
            <a:r>
              <a:rPr lang="en-US" dirty="0" smtClean="0"/>
              <a:t> of </a:t>
            </a:r>
            <a:r>
              <a:rPr lang="en-US" dirty="0" err="1" smtClean="0"/>
              <a:t>Heroku</a:t>
            </a:r>
            <a:r>
              <a:rPr lang="en-US" dirty="0" smtClean="0"/>
              <a:t> </a:t>
            </a:r>
            <a:r>
              <a:rPr lang="en-US" dirty="0" smtClean="0"/>
              <a:t>server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Heroku</a:t>
            </a:r>
            <a:r>
              <a:rPr lang="en-US" dirty="0" smtClean="0"/>
              <a:t> server sends a JSON array containing the JSON objects to the app which contains the current </a:t>
            </a:r>
            <a:r>
              <a:rPr lang="en-US" dirty="0" smtClean="0"/>
              <a:t>inventory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Items that have been outside the fridge for a certain duration are automatically added to the shopping </a:t>
            </a:r>
            <a:r>
              <a:rPr lang="en-US" dirty="0" smtClean="0"/>
              <a:t>list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Heroku</a:t>
            </a:r>
            <a:r>
              <a:rPr lang="en-US" dirty="0" smtClean="0"/>
              <a:t> </a:t>
            </a:r>
            <a:r>
              <a:rPr lang="en-US" dirty="0"/>
              <a:t>server </a:t>
            </a:r>
            <a:r>
              <a:rPr lang="en-US" dirty="0" smtClean="0"/>
              <a:t>also sends </a:t>
            </a:r>
            <a:r>
              <a:rPr lang="en-US" dirty="0"/>
              <a:t>a </a:t>
            </a:r>
            <a:r>
              <a:rPr lang="en-US" dirty="0" smtClean="0"/>
              <a:t>JSON array containing the JSON object to the app which contains the shopping list</a:t>
            </a:r>
          </a:p>
          <a:p>
            <a:r>
              <a:rPr lang="en-US" dirty="0" smtClean="0"/>
              <a:t>Real time weight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Android app is also able to display the real time weight of the items in the </a:t>
            </a:r>
            <a:r>
              <a:rPr lang="en-US" dirty="0" smtClean="0"/>
              <a:t>fridge</a:t>
            </a:r>
          </a:p>
          <a:p>
            <a:r>
              <a:rPr lang="en-US" dirty="0" smtClean="0"/>
              <a:t>Observed latency : &lt;</a:t>
            </a:r>
            <a:r>
              <a:rPr lang="en-US" dirty="0" smtClean="0">
                <a:solidFill>
                  <a:srgbClr val="00B050"/>
                </a:solidFill>
              </a:rPr>
              <a:t>500ms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54" y="573109"/>
            <a:ext cx="569891" cy="5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Hardware features </a:t>
            </a: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completed</a:t>
            </a:r>
            <a:endParaRPr lang="en-US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Installed in refrigerator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unobtrusively</a:t>
            </a:r>
            <a:endParaRPr lang="en-US" sz="2000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USB (or other) weighing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scale</a:t>
            </a:r>
            <a:endParaRPr lang="en-US" sz="2000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Accurate weight sensing (can be compared to UPC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)</a:t>
            </a:r>
            <a:endParaRPr lang="en-US" sz="2000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Integrated power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supplies</a:t>
            </a:r>
            <a:endParaRPr lang="en-US" sz="2000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Pi sends RFID data and is connected via </a:t>
            </a:r>
            <a:r>
              <a:rPr lang="en-US" dirty="0" err="1" smtClean="0">
                <a:solidFill>
                  <a:srgbClr val="000000"/>
                </a:solidFill>
                <a:latin typeface="Verdana" charset="0"/>
                <a:cs typeface="MS PGothic" charset="0"/>
              </a:rPr>
              <a:t>Wifi</a:t>
            </a:r>
            <a:endParaRPr lang="en-US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Accurate product description from UPC </a:t>
            </a: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lookup</a:t>
            </a:r>
            <a:endParaRPr lang="en-US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Server and database with product history and </a:t>
            </a: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intelligence</a:t>
            </a: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 algorithms</a:t>
            </a:r>
            <a:endParaRPr lang="en-US" dirty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 marL="342900" indent="-342900">
              <a:spcBef>
                <a:spcPts val="488"/>
              </a:spcBef>
              <a:buClr>
                <a:srgbClr val="840C2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Android UI with complete </a:t>
            </a:r>
            <a:r>
              <a:rPr lang="en-US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functionalities</a:t>
            </a:r>
            <a:endParaRPr lang="en-US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  <a:p>
            <a:pPr marL="803275" lvl="1" indent="-342900">
              <a:spcBef>
                <a:spcPts val="488"/>
              </a:spcBef>
              <a:buClr>
                <a:srgbClr val="840C2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Incorporating </a:t>
            </a:r>
            <a:r>
              <a:rPr lang="en-US" sz="2000" dirty="0">
                <a:solidFill>
                  <a:srgbClr val="000000"/>
                </a:solidFill>
                <a:latin typeface="Verdana" charset="0"/>
                <a:cs typeface="MS PGothic" charset="0"/>
              </a:rPr>
              <a:t>shopping list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generated by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  <a:cs typeface="MS PGothic" charset="0"/>
              </a:rPr>
              <a:t>server</a:t>
            </a:r>
            <a:endParaRPr lang="en-US" sz="2000" dirty="0" smtClean="0">
              <a:solidFill>
                <a:srgbClr val="000000"/>
              </a:solidFill>
              <a:latin typeface="Verdana" charset="0"/>
              <a:cs typeface="MS PGothic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r>
              <a:rPr lang="en-US" sz="3600" dirty="0" smtClean="0"/>
              <a:t>Proposed CDR Deliverables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2362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Hardware features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completed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Installed in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refrigerator</a:t>
            </a:r>
            <a:endParaRPr lang="en-US" sz="2000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Very accurate postage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scale</a:t>
            </a:r>
            <a:endParaRPr lang="en-US" sz="2000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Scale and RFID reader tested for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accuracy</a:t>
            </a:r>
            <a:endParaRPr lang="en-US" sz="2000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Raspberry Pi sends RFID tags, weight, and barcode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data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Server and database with product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history</a:t>
            </a:r>
            <a:endParaRPr lang="en-US" dirty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marL="342900" indent="-342900">
              <a:spcBef>
                <a:spcPts val="488"/>
              </a:spcBef>
              <a:buClr>
                <a:srgbClr val="840C2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Android UI with complete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functionalities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marL="803275" lvl="1" indent="-342900">
              <a:spcBef>
                <a:spcPts val="488"/>
              </a:spcBef>
              <a:buClr>
                <a:srgbClr val="840C2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Incorporating </a:t>
            </a:r>
            <a:r>
              <a:rPr lang="en-US" sz="2000" dirty="0">
                <a:solidFill>
                  <a:schemeClr val="tx1"/>
                </a:solidFill>
                <a:latin typeface="Verdana" charset="0"/>
                <a:cs typeface="MS PGothic" charset="0"/>
              </a:rPr>
              <a:t>shopping list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generated by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server</a:t>
            </a:r>
            <a:endParaRPr lang="en-US" sz="2000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r>
              <a:rPr lang="en-US" sz="3600" dirty="0" smtClean="0"/>
              <a:t>Accomplished CDR Deliverables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6744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4963" indent="-334963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9533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195388" indent="-338138"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Hardware features clean and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perfected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Second postage scale for bottom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shelf</a:t>
            </a:r>
            <a:endParaRPr lang="en-US" sz="2000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lvl="1"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Power supplies and data cables neatly integrated into </a:t>
            </a:r>
            <a:r>
              <a:rPr lang="en-US" sz="2000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refrigerator</a:t>
            </a:r>
            <a:endParaRPr lang="en-US" sz="2000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Pi begins on refrigerator startup and connects to local Wi-Fi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automatically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Understandable and accurate product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names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>
              <a:spcBef>
                <a:spcPts val="488"/>
              </a:spcBef>
              <a:buClr>
                <a:srgbClr val="840C22"/>
              </a:buClr>
              <a:buFont typeface="Wingdings" charset="0"/>
              <a:buChar char="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Server and database with intelligent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algorithms to suggest grocery items</a:t>
            </a:r>
            <a:endParaRPr lang="en-US" dirty="0">
              <a:solidFill>
                <a:schemeClr val="tx1"/>
              </a:solidFill>
              <a:latin typeface="Verdana" charset="0"/>
              <a:cs typeface="MS PGothic" charset="0"/>
            </a:endParaRPr>
          </a:p>
          <a:p>
            <a:pPr marL="342900" indent="-342900">
              <a:spcBef>
                <a:spcPts val="488"/>
              </a:spcBef>
              <a:buClr>
                <a:srgbClr val="840C22"/>
              </a:buCl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Incorporating alerts </a:t>
            </a:r>
            <a:r>
              <a:rPr lang="en-US" dirty="0" smtClean="0">
                <a:solidFill>
                  <a:schemeClr val="tx1"/>
                </a:solidFill>
                <a:latin typeface="Verdana" charset="0"/>
                <a:cs typeface="MS PGothic" charset="0"/>
              </a:rPr>
              <a:t>on the android app when item is running low or consumed</a:t>
            </a:r>
            <a:endParaRPr lang="en-US" dirty="0" smtClean="0">
              <a:solidFill>
                <a:schemeClr val="tx1"/>
              </a:solidFill>
              <a:latin typeface="Verdana" charset="0"/>
              <a:cs typeface="MS PGothic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533400"/>
          </a:xfrm>
        </p:spPr>
        <p:txBody>
          <a:bodyPr/>
          <a:lstStyle/>
          <a:p>
            <a:r>
              <a:rPr lang="en-US" sz="3600" dirty="0" smtClean="0"/>
              <a:t>Intended FDR Deliverables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4689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19200"/>
            <a:ext cx="68580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Team FRIJ</a:t>
            </a:r>
            <a:endParaRPr lang="en-US" altLang="en-US" sz="4300" i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2057400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Paisner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EE</a:t>
            </a:r>
          </a:p>
          <a:p>
            <a:pPr algn="l" eaLnBrk="1" hangingPunct="1">
              <a:defRPr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Carlton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Jones -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29200" y="60960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/>
              <a:t>Adviser: </a:t>
            </a:r>
            <a:r>
              <a:rPr lang="en-US" sz="2000" dirty="0" smtClean="0"/>
              <a:t>Prof </a:t>
            </a:r>
            <a:r>
              <a:rPr lang="en-US" sz="2000" dirty="0" smtClean="0"/>
              <a:t>David Irwin</a:t>
            </a:r>
            <a:endParaRPr lang="en-US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205740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01C1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Shravan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Nayak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-CSE</a:t>
            </a:r>
          </a:p>
          <a:p>
            <a:pPr algn="l" eaLnBrk="1" hangingPunct="1">
              <a:defRPr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eaLnBrk="1" hangingPunct="1">
              <a:defRPr/>
            </a:pP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Amrit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Khalsa – CSE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14600"/>
            <a:ext cx="1528210" cy="1524000"/>
          </a:xfrm>
          <a:prstGeom prst="rect">
            <a:avLst/>
          </a:prstGeom>
        </p:spPr>
      </p:pic>
      <p:pic>
        <p:nvPicPr>
          <p:cNvPr id="1026" name="Picture 2" descr="https://fbcdn-sphotos-e-a.akamaihd.net/hphotos-ak-xap1/t31.0-8/1537475_10204318402429903_7594702599842946474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9" t="20834" r="17962" b="56114"/>
          <a:stretch/>
        </p:blipFill>
        <p:spPr bwMode="auto">
          <a:xfrm>
            <a:off x="2137550" y="4343400"/>
            <a:ext cx="146457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a.xx.fbcdn.net/hphotos-xaf1/v/t1.0-9/10593159_10152363597594633_7042013470262567321_n.jpg?oh=6e3395abfc9772fefc5b0533e1429805&amp;oe=54BA3D6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3" t="25888" r="4031" b="31876"/>
          <a:stretch/>
        </p:blipFill>
        <p:spPr bwMode="auto">
          <a:xfrm>
            <a:off x="2230263" y="2505502"/>
            <a:ext cx="1279147" cy="152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t="6886" r="2892" b="12697"/>
          <a:stretch/>
        </p:blipFill>
        <p:spPr bwMode="auto">
          <a:xfrm>
            <a:off x="5616040" y="4412409"/>
            <a:ext cx="1622960" cy="14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4037"/>
            <a:ext cx="569891" cy="5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Frij</a:t>
            </a:r>
            <a:r>
              <a:rPr lang="en-US" sz="3600" dirty="0" smtClean="0"/>
              <a:t> – Goals Reiterated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RFID and weight sensors keep status of food items in the </a:t>
            </a:r>
            <a:r>
              <a:rPr lang="en-US" dirty="0" err="1" smtClean="0"/>
              <a:t>Frij</a:t>
            </a:r>
            <a:endParaRPr lang="en-US" dirty="0" smtClean="0"/>
          </a:p>
          <a:p>
            <a:r>
              <a:rPr lang="en-US" dirty="0" smtClean="0"/>
              <a:t>Accurate and easy product identification via interface with UPC (barcode) </a:t>
            </a:r>
            <a:r>
              <a:rPr lang="en-US" dirty="0" smtClean="0"/>
              <a:t>database</a:t>
            </a:r>
            <a:endParaRPr lang="en-US" dirty="0" smtClean="0"/>
          </a:p>
          <a:p>
            <a:r>
              <a:rPr lang="en-US" dirty="0" smtClean="0"/>
              <a:t>Server/Database stores inventory for easy access and </a:t>
            </a:r>
            <a:r>
              <a:rPr lang="en-US" dirty="0" smtClean="0"/>
              <a:t>generates</a:t>
            </a:r>
            <a:r>
              <a:rPr lang="en-US" dirty="0" smtClean="0"/>
              <a:t> shopping list</a:t>
            </a:r>
            <a:endParaRPr lang="en-US" dirty="0" smtClean="0"/>
          </a:p>
          <a:p>
            <a:r>
              <a:rPr lang="en-US" dirty="0" smtClean="0"/>
              <a:t>App displays current inventory and accesses database-generated shopping </a:t>
            </a:r>
            <a:r>
              <a:rPr lang="en-US" dirty="0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Frij</a:t>
            </a:r>
            <a:r>
              <a:rPr lang="en-US" sz="3600" dirty="0" smtClean="0"/>
              <a:t> – Quantitative Goals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of </a:t>
            </a:r>
            <a:r>
              <a:rPr lang="en-US" dirty="0" smtClean="0"/>
              <a:t>scale: </a:t>
            </a:r>
            <a:r>
              <a:rPr lang="en-US" dirty="0" smtClean="0"/>
              <a:t>3 ounces</a:t>
            </a:r>
            <a:endParaRPr lang="en-US" dirty="0" smtClean="0"/>
          </a:p>
          <a:p>
            <a:r>
              <a:rPr lang="en-US" dirty="0" smtClean="0"/>
              <a:t>Able to</a:t>
            </a:r>
            <a:r>
              <a:rPr lang="en-US" dirty="0" smtClean="0"/>
              <a:t> </a:t>
            </a:r>
            <a:r>
              <a:rPr lang="en-US" dirty="0" smtClean="0"/>
              <a:t>weigh up to 20 </a:t>
            </a:r>
            <a:r>
              <a:rPr lang="en-US" dirty="0" err="1" smtClean="0"/>
              <a:t>lbs</a:t>
            </a:r>
            <a:r>
              <a:rPr lang="en-US" dirty="0" smtClean="0"/>
              <a:t> of </a:t>
            </a:r>
            <a:r>
              <a:rPr lang="en-US" dirty="0" smtClean="0"/>
              <a:t>products</a:t>
            </a:r>
            <a:endParaRPr lang="en-US" dirty="0"/>
          </a:p>
          <a:p>
            <a:r>
              <a:rPr lang="en-US" dirty="0" smtClean="0"/>
              <a:t>Able to </a:t>
            </a:r>
            <a:r>
              <a:rPr lang="en-US" dirty="0" smtClean="0"/>
              <a:t>track at least 10 </a:t>
            </a:r>
            <a:r>
              <a:rPr lang="en-US" dirty="0" smtClean="0"/>
              <a:t>items</a:t>
            </a:r>
            <a:endParaRPr lang="en-US" dirty="0" smtClean="0"/>
          </a:p>
          <a:p>
            <a:r>
              <a:rPr lang="en-US" dirty="0"/>
              <a:t>90% </a:t>
            </a:r>
            <a:r>
              <a:rPr lang="en-US" dirty="0" smtClean="0"/>
              <a:t>accuracy </a:t>
            </a:r>
            <a:r>
              <a:rPr lang="en-US" dirty="0" smtClean="0"/>
              <a:t>in detecting items in the fridge </a:t>
            </a:r>
          </a:p>
          <a:p>
            <a:r>
              <a:rPr lang="en-US" dirty="0" smtClean="0"/>
              <a:t>RFID to server latency: &lt;1s</a:t>
            </a:r>
          </a:p>
          <a:p>
            <a:r>
              <a:rPr lang="en-US" dirty="0" smtClean="0"/>
              <a:t>Barcode </a:t>
            </a:r>
            <a:r>
              <a:rPr lang="en-US" dirty="0"/>
              <a:t>to </a:t>
            </a:r>
            <a:r>
              <a:rPr lang="en-US" dirty="0" smtClean="0"/>
              <a:t>server </a:t>
            </a:r>
            <a:r>
              <a:rPr lang="en-US" dirty="0"/>
              <a:t>pi latency: </a:t>
            </a:r>
            <a:r>
              <a:rPr lang="en-US" dirty="0" smtClean="0"/>
              <a:t>&lt;1s</a:t>
            </a:r>
          </a:p>
          <a:p>
            <a:r>
              <a:rPr lang="en-US" dirty="0" smtClean="0"/>
              <a:t>Server to android app latency: &lt;500ms</a:t>
            </a:r>
          </a:p>
          <a:p>
            <a:r>
              <a:rPr lang="en-US" dirty="0" smtClean="0"/>
              <a:t>Overall system latency: &lt;3s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85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Diagram from PDR</a:t>
            </a:r>
            <a:endParaRPr lang="en-US" altLang="en-US" sz="3600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1" y="2816345"/>
            <a:ext cx="2666999" cy="1961231"/>
          </a:xfrm>
          <a:prstGeom prst="roundRect">
            <a:avLst>
              <a:gd name="adj" fmla="val 6241"/>
            </a:avLst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Refrigerator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445" y="5254648"/>
            <a:ext cx="1143000" cy="715089"/>
          </a:xfrm>
          <a:prstGeom prst="roundRect">
            <a:avLst>
              <a:gd name="adj" fmla="val 6011"/>
            </a:avLst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Barcode scanner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868376"/>
            <a:ext cx="990600" cy="715089"/>
          </a:xfrm>
          <a:prstGeom prst="roundRect">
            <a:avLst>
              <a:gd name="adj" fmla="val 9563"/>
            </a:avLst>
          </a:prstGeom>
          <a:ln w="2540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</a:rPr>
              <a:t>RFID sensor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957582"/>
            <a:ext cx="990600" cy="683835"/>
          </a:xfrm>
          <a:prstGeom prst="roundRect">
            <a:avLst>
              <a:gd name="adj" fmla="val 10747"/>
            </a:avLst>
          </a:prstGeom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Postage scale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421981" y="3396906"/>
            <a:ext cx="1385637" cy="800108"/>
          </a:xfrm>
          <a:prstGeom prst="roundRect">
            <a:avLst>
              <a:gd name="adj" fmla="val 6241"/>
            </a:avLst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Raspberry Pi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26187" y="3023572"/>
            <a:ext cx="956493" cy="1559893"/>
          </a:xfrm>
          <a:prstGeom prst="roundRect">
            <a:avLst>
              <a:gd name="adj" fmla="val 6241"/>
            </a:avLst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Item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(with RFID Tag)</a:t>
            </a:r>
          </a:p>
        </p:txBody>
      </p:sp>
      <p:cxnSp>
        <p:nvCxnSpPr>
          <p:cNvPr id="26" name="Straight Arrow Connector 25"/>
          <p:cNvCxnSpPr>
            <a:stCxn id="23" idx="2"/>
            <a:endCxn id="6" idx="1"/>
          </p:cNvCxnSpPr>
          <p:nvPr/>
        </p:nvCxnSpPr>
        <p:spPr bwMode="auto">
          <a:xfrm>
            <a:off x="1204434" y="4583465"/>
            <a:ext cx="1083011" cy="10287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ounded Rectangle 28"/>
          <p:cNvSpPr/>
          <p:nvPr/>
        </p:nvSpPr>
        <p:spPr bwMode="auto">
          <a:xfrm>
            <a:off x="5105399" y="2940832"/>
            <a:ext cx="3064055" cy="1712256"/>
          </a:xfrm>
          <a:prstGeom prst="roundRect">
            <a:avLst>
              <a:gd name="adj" fmla="val 6241"/>
            </a:avLst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Server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>
            <a:stCxn id="6" idx="3"/>
            <a:endCxn id="22" idx="2"/>
          </p:cNvCxnSpPr>
          <p:nvPr/>
        </p:nvCxnSpPr>
        <p:spPr bwMode="auto">
          <a:xfrm flipV="1">
            <a:off x="3430445" y="4197014"/>
            <a:ext cx="684355" cy="141517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8" idx="3"/>
          </p:cNvCxnSpPr>
          <p:nvPr/>
        </p:nvCxnSpPr>
        <p:spPr bwMode="auto">
          <a:xfrm>
            <a:off x="2895600" y="3299500"/>
            <a:ext cx="503617" cy="27865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7" idx="3"/>
          </p:cNvCxnSpPr>
          <p:nvPr/>
        </p:nvCxnSpPr>
        <p:spPr bwMode="auto">
          <a:xfrm flipV="1">
            <a:off x="2895600" y="4019459"/>
            <a:ext cx="519607" cy="2064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endCxn id="8" idx="1"/>
          </p:cNvCxnSpPr>
          <p:nvPr/>
        </p:nvCxnSpPr>
        <p:spPr bwMode="auto">
          <a:xfrm>
            <a:off x="1675305" y="3299499"/>
            <a:ext cx="229695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endCxn id="7" idx="1"/>
          </p:cNvCxnSpPr>
          <p:nvPr/>
        </p:nvCxnSpPr>
        <p:spPr bwMode="auto">
          <a:xfrm>
            <a:off x="1676400" y="4225921"/>
            <a:ext cx="228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22" idx="3"/>
            <a:endCxn id="29" idx="1"/>
          </p:cNvCxnSpPr>
          <p:nvPr/>
        </p:nvCxnSpPr>
        <p:spPr bwMode="auto">
          <a:xfrm>
            <a:off x="4807618" y="3796960"/>
            <a:ext cx="29778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ounded Rectangle 65"/>
          <p:cNvSpPr/>
          <p:nvPr/>
        </p:nvSpPr>
        <p:spPr bwMode="auto">
          <a:xfrm>
            <a:off x="6594614" y="3862799"/>
            <a:ext cx="1366461" cy="670278"/>
          </a:xfrm>
          <a:prstGeom prst="roundRect">
            <a:avLst>
              <a:gd name="adj" fmla="val 6241"/>
            </a:avLst>
          </a:prstGeom>
          <a:ln w="254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Product recognition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05985" y="4933898"/>
            <a:ext cx="1143718" cy="715089"/>
          </a:xfrm>
          <a:prstGeom prst="roundRect">
            <a:avLst>
              <a:gd name="adj" fmla="val 6011"/>
            </a:avLst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UPC Database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2" name="Straight Arrow Connector 71"/>
          <p:cNvCxnSpPr>
            <a:stCxn id="71" idx="0"/>
            <a:endCxn id="66" idx="2"/>
          </p:cNvCxnSpPr>
          <p:nvPr/>
        </p:nvCxnSpPr>
        <p:spPr bwMode="auto">
          <a:xfrm flipV="1">
            <a:off x="7277844" y="4533077"/>
            <a:ext cx="1" cy="4008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ounded Rectangle 86"/>
          <p:cNvSpPr/>
          <p:nvPr/>
        </p:nvSpPr>
        <p:spPr bwMode="auto">
          <a:xfrm>
            <a:off x="6594614" y="3055836"/>
            <a:ext cx="1366461" cy="670278"/>
          </a:xfrm>
          <a:prstGeom prst="roundRect">
            <a:avLst>
              <a:gd name="adj" fmla="val 6241"/>
            </a:avLst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Pattern recognition</a:t>
            </a: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6594613" y="1562633"/>
            <a:ext cx="1366461" cy="363276"/>
          </a:xfrm>
          <a:prstGeom prst="roundRect">
            <a:avLst>
              <a:gd name="adj" fmla="val 6241"/>
            </a:avLst>
          </a:prstGeom>
          <a:ln w="2540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Mobile App</a:t>
            </a:r>
          </a:p>
        </p:txBody>
      </p:sp>
      <p:cxnSp>
        <p:nvCxnSpPr>
          <p:cNvPr id="174" name="Straight Arrow Connector 173"/>
          <p:cNvCxnSpPr>
            <a:stCxn id="70" idx="0"/>
            <a:endCxn id="144" idx="2"/>
          </p:cNvCxnSpPr>
          <p:nvPr/>
        </p:nvCxnSpPr>
        <p:spPr bwMode="auto">
          <a:xfrm flipH="1" flipV="1">
            <a:off x="7277844" y="1925909"/>
            <a:ext cx="1" cy="2876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" name="Rounded Rectangle 210"/>
          <p:cNvSpPr/>
          <p:nvPr/>
        </p:nvSpPr>
        <p:spPr bwMode="auto">
          <a:xfrm>
            <a:off x="5273854" y="4933898"/>
            <a:ext cx="1219200" cy="715089"/>
          </a:xfrm>
          <a:prstGeom prst="roundRect">
            <a:avLst>
              <a:gd name="adj" fmla="val 6241"/>
            </a:avLst>
          </a:prstGeom>
          <a:ln w="25400"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Database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12" name="Straight Arrow Connector 211"/>
          <p:cNvCxnSpPr>
            <a:stCxn id="211" idx="0"/>
          </p:cNvCxnSpPr>
          <p:nvPr/>
        </p:nvCxnSpPr>
        <p:spPr bwMode="auto">
          <a:xfrm flipV="1">
            <a:off x="5883454" y="4653088"/>
            <a:ext cx="0" cy="2808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Straight Arrow Connector 214"/>
          <p:cNvCxnSpPr>
            <a:endCxn id="211" idx="0"/>
          </p:cNvCxnSpPr>
          <p:nvPr/>
        </p:nvCxnSpPr>
        <p:spPr bwMode="auto">
          <a:xfrm>
            <a:off x="5883454" y="4653088"/>
            <a:ext cx="0" cy="2808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Rectangle 215"/>
          <p:cNvSpPr/>
          <p:nvPr/>
        </p:nvSpPr>
        <p:spPr>
          <a:xfrm>
            <a:off x="531471" y="126861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1: </a:t>
            </a:r>
            <a:r>
              <a:rPr lang="en-US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Carlton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Jones - EE</a:t>
            </a:r>
          </a:p>
          <a:p>
            <a:pPr eaLnBrk="1" hangingPunct="1"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2: </a:t>
            </a:r>
            <a:r>
              <a:rPr lang="en-US" sz="20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Andrew </a:t>
            </a:r>
            <a:r>
              <a:rPr lang="en-US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Paisner - EE</a:t>
            </a:r>
          </a:p>
          <a:p>
            <a:pPr eaLnBrk="1" hangingPunct="1"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</a:t>
            </a:r>
            <a:r>
              <a:rPr lang="en-US" sz="2000" dirty="0" smtClean="0">
                <a:solidFill>
                  <a:srgbClr val="E4B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Shravan </a:t>
            </a:r>
            <a:r>
              <a:rPr lang="en-US" sz="2000" dirty="0">
                <a:solidFill>
                  <a:srgbClr val="E4B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Nayak -CSE</a:t>
            </a:r>
          </a:p>
          <a:p>
            <a:pPr eaLnBrk="1" hangingPunct="1">
              <a:defRPr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 4: </a:t>
            </a:r>
            <a:r>
              <a:rPr lang="en-US" sz="2000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Amrit</a:t>
            </a:r>
            <a:r>
              <a:rPr lang="en-US" sz="20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Khalsa - CSE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6594614" y="2213546"/>
            <a:ext cx="1366461" cy="590601"/>
          </a:xfrm>
          <a:prstGeom prst="roundRect">
            <a:avLst>
              <a:gd name="adj" fmla="val 6241"/>
            </a:avLst>
          </a:prstGeom>
          <a:ln w="25400">
            <a:solidFill>
              <a:srgbClr val="FFC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User Interface</a:t>
            </a:r>
          </a:p>
        </p:txBody>
      </p:sp>
      <p:cxnSp>
        <p:nvCxnSpPr>
          <p:cNvPr id="75" name="Straight Arrow Connector 74"/>
          <p:cNvCxnSpPr>
            <a:stCxn id="87" idx="0"/>
            <a:endCxn id="70" idx="2"/>
          </p:cNvCxnSpPr>
          <p:nvPr/>
        </p:nvCxnSpPr>
        <p:spPr bwMode="auto">
          <a:xfrm flipV="1">
            <a:off x="7277845" y="2804147"/>
            <a:ext cx="0" cy="2516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stCxn id="144" idx="2"/>
            <a:endCxn id="70" idx="0"/>
          </p:cNvCxnSpPr>
          <p:nvPr/>
        </p:nvCxnSpPr>
        <p:spPr bwMode="auto">
          <a:xfrm>
            <a:off x="7277844" y="1925909"/>
            <a:ext cx="1" cy="2876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70" idx="2"/>
            <a:endCxn id="87" idx="0"/>
          </p:cNvCxnSpPr>
          <p:nvPr/>
        </p:nvCxnSpPr>
        <p:spPr bwMode="auto">
          <a:xfrm>
            <a:off x="7277845" y="2804147"/>
            <a:ext cx="0" cy="2516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10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1: </a:t>
            </a:r>
            <a:r>
              <a:rPr lang="en-US" sz="3600" dirty="0" smtClean="0">
                <a:solidFill>
                  <a:srgbClr val="FF0000"/>
                </a:solidFill>
              </a:rPr>
              <a:t>Carlton Jones</a:t>
            </a:r>
            <a:r>
              <a:rPr lang="en-US" sz="3600" dirty="0" smtClean="0"/>
              <a:t> – Scale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Ordered 5kg/</a:t>
            </a:r>
            <a:r>
              <a:rPr lang="en-US" dirty="0" smtClean="0">
                <a:solidFill>
                  <a:srgbClr val="00B050"/>
                </a:solidFill>
              </a:rPr>
              <a:t>11lb</a:t>
            </a:r>
            <a:r>
              <a:rPr lang="en-US" dirty="0" smtClean="0"/>
              <a:t> rated postal </a:t>
            </a:r>
            <a:r>
              <a:rPr lang="en-US" dirty="0" smtClean="0"/>
              <a:t>scale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Intend to install </a:t>
            </a:r>
            <a:r>
              <a:rPr lang="en-US" dirty="0" smtClean="0">
                <a:solidFill>
                  <a:srgbClr val="00B050"/>
                </a:solidFill>
              </a:rPr>
              <a:t>another one</a:t>
            </a:r>
            <a:r>
              <a:rPr lang="en-US" dirty="0" smtClean="0"/>
              <a:t> on bottom </a:t>
            </a:r>
            <a:r>
              <a:rPr lang="en-US" dirty="0" smtClean="0"/>
              <a:t>shelf</a:t>
            </a:r>
            <a:endParaRPr lang="en-US" dirty="0" smtClean="0"/>
          </a:p>
          <a:p>
            <a:r>
              <a:rPr lang="en-US" dirty="0" smtClean="0"/>
              <a:t>Bridge feeds INA 125P instrumentation </a:t>
            </a:r>
            <a:r>
              <a:rPr lang="en-US" dirty="0" smtClean="0"/>
              <a:t>amplifier</a:t>
            </a:r>
            <a:endParaRPr lang="en-US" dirty="0" smtClean="0"/>
          </a:p>
          <a:p>
            <a:r>
              <a:rPr lang="en-US" dirty="0" smtClean="0"/>
              <a:t>Read by Pi via </a:t>
            </a:r>
            <a:r>
              <a:rPr lang="en-US" dirty="0" smtClean="0"/>
              <a:t>ADC</a:t>
            </a:r>
            <a:endParaRPr lang="en-US" dirty="0" smtClean="0"/>
          </a:p>
          <a:p>
            <a:r>
              <a:rPr lang="en-US" dirty="0" smtClean="0"/>
              <a:t>Built work-around for</a:t>
            </a:r>
          </a:p>
          <a:p>
            <a:pPr indent="0">
              <a:buNone/>
            </a:pPr>
            <a:r>
              <a:rPr lang="en-US" dirty="0" smtClean="0"/>
              <a:t>auto-off </a:t>
            </a:r>
            <a:r>
              <a:rPr lang="en-US" dirty="0" smtClean="0"/>
              <a:t>feature</a:t>
            </a:r>
            <a:endParaRPr lang="en-US" dirty="0" smtClean="0"/>
          </a:p>
          <a:p>
            <a:r>
              <a:rPr lang="en-US" dirty="0" smtClean="0"/>
              <a:t>Measured and plotted</a:t>
            </a:r>
          </a:p>
          <a:p>
            <a:pPr indent="0">
              <a:buNone/>
            </a:pPr>
            <a:r>
              <a:rPr lang="en-US" dirty="0" smtClean="0"/>
              <a:t>weight vs </a:t>
            </a:r>
            <a:r>
              <a:rPr lang="en-US" dirty="0" smtClean="0"/>
              <a:t>voltage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Estimated formula:</a:t>
            </a:r>
            <a:br>
              <a:rPr lang="en-US" dirty="0" smtClean="0"/>
            </a:br>
            <a:r>
              <a:rPr lang="en-US" dirty="0" smtClean="0"/>
              <a:t>w=(</a:t>
            </a:r>
            <a:r>
              <a:rPr lang="en-US" dirty="0" smtClean="0"/>
              <a:t>v-011</a:t>
            </a:r>
            <a:r>
              <a:rPr lang="en-US" dirty="0" smtClean="0"/>
              <a:t>)*3164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Small fluctuations, &lt;</a:t>
            </a:r>
            <a:r>
              <a:rPr lang="en-US" dirty="0" smtClean="0">
                <a:solidFill>
                  <a:srgbClr val="00B050"/>
                </a:solidFill>
              </a:rPr>
              <a:t>1oz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191" y="2743200"/>
            <a:ext cx="4595813" cy="32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1: </a:t>
            </a:r>
            <a:r>
              <a:rPr lang="en-US" sz="3600" dirty="0" smtClean="0">
                <a:solidFill>
                  <a:srgbClr val="FF0000"/>
                </a:solidFill>
              </a:rPr>
              <a:t>Carlton Jones</a:t>
            </a:r>
            <a:r>
              <a:rPr lang="en-US" sz="3600" dirty="0" smtClean="0"/>
              <a:t> – RFID Tags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495800"/>
          </a:xfrm>
        </p:spPr>
        <p:txBody>
          <a:bodyPr/>
          <a:lstStyle/>
          <a:p>
            <a:r>
              <a:rPr lang="en-US" dirty="0" smtClean="0"/>
              <a:t>Installed RFID Reader in </a:t>
            </a:r>
            <a:r>
              <a:rPr lang="en-US" dirty="0" smtClean="0"/>
              <a:t>refrigerator</a:t>
            </a:r>
            <a:endParaRPr lang="en-US" dirty="0" smtClean="0"/>
          </a:p>
          <a:p>
            <a:r>
              <a:rPr lang="en-US" dirty="0" smtClean="0"/>
              <a:t>Adhered tag to various items, ran for ~3 </a:t>
            </a:r>
            <a:r>
              <a:rPr lang="en-US" dirty="0" smtClean="0"/>
              <a:t>minutes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Milk (liquid in plastic bottle) scanned ~45% as often as easiest items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Soda (in metal can) does not scan at </a:t>
            </a:r>
            <a:r>
              <a:rPr lang="en-US" dirty="0" smtClean="0"/>
              <a:t>all</a:t>
            </a:r>
            <a:endParaRPr lang="en-US" dirty="0" smtClean="0"/>
          </a:p>
          <a:p>
            <a:r>
              <a:rPr lang="en-US" dirty="0" smtClean="0"/>
              <a:t>Scans items on other</a:t>
            </a:r>
          </a:p>
          <a:p>
            <a:pPr indent="0">
              <a:buNone/>
            </a:pPr>
            <a:r>
              <a:rPr lang="en-US" dirty="0"/>
              <a:t>s</a:t>
            </a:r>
            <a:r>
              <a:rPr lang="en-US" dirty="0" smtClean="0"/>
              <a:t>helves and behind</a:t>
            </a:r>
          </a:p>
          <a:p>
            <a:pPr indent="0">
              <a:buNone/>
            </a:pPr>
            <a:r>
              <a:rPr lang="en-US" dirty="0" smtClean="0"/>
              <a:t>most </a:t>
            </a:r>
            <a:r>
              <a:rPr lang="en-US" dirty="0" smtClean="0"/>
              <a:t>items</a:t>
            </a:r>
            <a:endParaRPr lang="en-US" dirty="0" smtClean="0"/>
          </a:p>
          <a:p>
            <a:r>
              <a:rPr lang="en-US" dirty="0" smtClean="0"/>
              <a:t>Will scan more than</a:t>
            </a:r>
          </a:p>
          <a:p>
            <a:pPr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ten tags </a:t>
            </a:r>
            <a:r>
              <a:rPr lang="en-US" dirty="0" smtClean="0"/>
              <a:t>at </a:t>
            </a:r>
            <a:r>
              <a:rPr lang="en-US" dirty="0" smtClean="0"/>
              <a:t>once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946" y="3505200"/>
            <a:ext cx="4851185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Block 2: </a:t>
            </a:r>
            <a:r>
              <a:rPr lang="en-US" sz="3600" dirty="0" smtClean="0">
                <a:solidFill>
                  <a:srgbClr val="0070C0"/>
                </a:solidFill>
              </a:rPr>
              <a:t>Andrew </a:t>
            </a:r>
            <a:r>
              <a:rPr lang="en-US" sz="3600" dirty="0" err="1" smtClean="0">
                <a:solidFill>
                  <a:srgbClr val="0070C0"/>
                </a:solidFill>
              </a:rPr>
              <a:t>Paisner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– RFID Reader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Wrote code to mimic RFID reader’s Windows sample program in Linux for Raspberry </a:t>
            </a:r>
            <a:r>
              <a:rPr lang="en-US" dirty="0" smtClean="0"/>
              <a:t>Pi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Polls for tags in range of reader, writes them to </a:t>
            </a:r>
            <a:r>
              <a:rPr lang="en-US" dirty="0" smtClean="0"/>
              <a:t>file</a:t>
            </a:r>
            <a:endParaRPr lang="en-US" dirty="0" smtClean="0"/>
          </a:p>
          <a:p>
            <a:r>
              <a:rPr lang="en-US" dirty="0" smtClean="0"/>
              <a:t>Sends list of tags in JSON array to server, with current total weight and new UPC </a:t>
            </a:r>
            <a:r>
              <a:rPr lang="en-US" dirty="0" smtClean="0"/>
              <a:t>codes</a:t>
            </a:r>
            <a:endParaRPr lang="en-US" dirty="0" smtClean="0"/>
          </a:p>
          <a:p>
            <a:pPr marL="462915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Determines if weights and codes have changed since last posting to </a:t>
            </a:r>
            <a:r>
              <a:rPr lang="en-US" dirty="0" smtClean="0"/>
              <a:t>server</a:t>
            </a:r>
            <a:endParaRPr lang="en-US" dirty="0" smtClean="0"/>
          </a:p>
          <a:p>
            <a:pPr marL="4229100"/>
            <a:r>
              <a:rPr lang="en-US" dirty="0" smtClean="0"/>
              <a:t>Repeats process once the server has acknowledged </a:t>
            </a:r>
            <a:r>
              <a:rPr lang="en-US" dirty="0" smtClean="0"/>
              <a:t>data</a:t>
            </a:r>
            <a:endParaRPr lang="en-US" dirty="0" smtClean="0"/>
          </a:p>
        </p:txBody>
      </p:sp>
      <p:pic>
        <p:nvPicPr>
          <p:cNvPr id="1026" name="Picture 2" descr="http://invelion.net/uploads/image/20140401/13963261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38671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04920" y="609480"/>
            <a:ext cx="8838720" cy="533160"/>
          </a:xfrm>
          <a:prstGeom prst="rect">
            <a:avLst/>
          </a:prstGeom>
        </p:spPr>
        <p:txBody>
          <a:bodyPr lIns="90360" tIns="44280" rIns="90360" bIns="44280" anchor="ctr"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881C1C"/>
                </a:solidFill>
                <a:latin typeface="Georgia"/>
                <a:ea typeface="MS PGothic"/>
              </a:rPr>
              <a:t>Block 3: </a:t>
            </a:r>
            <a:r>
              <a:rPr lang="en-US" sz="3600" dirty="0" err="1">
                <a:solidFill>
                  <a:srgbClr val="00B050"/>
                </a:solidFill>
                <a:latin typeface="Georgia"/>
                <a:ea typeface="Verdana"/>
              </a:rPr>
              <a:t>Amrit</a:t>
            </a:r>
            <a:r>
              <a:rPr lang="en-US" sz="3600" dirty="0">
                <a:solidFill>
                  <a:srgbClr val="00B050"/>
                </a:solidFill>
                <a:latin typeface="Georgia"/>
                <a:ea typeface="Verdana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Georgia"/>
                <a:ea typeface="Verdana"/>
              </a:rPr>
              <a:t>Khalsa</a:t>
            </a:r>
            <a:r>
              <a:rPr lang="en-US" sz="3600" dirty="0" smtClean="0">
                <a:solidFill>
                  <a:srgbClr val="840C22"/>
                </a:solidFill>
                <a:latin typeface="Georgia"/>
                <a:ea typeface="Verdana"/>
              </a:rPr>
              <a:t> – Server</a:t>
            </a:r>
            <a:r>
              <a:rPr lang="en-US" sz="3600" dirty="0" smtClean="0">
                <a:solidFill>
                  <a:srgbClr val="00B050"/>
                </a:solidFill>
                <a:latin typeface="Georgia"/>
                <a:ea typeface="Verdana"/>
              </a:rPr>
              <a:t> </a:t>
            </a:r>
            <a:endParaRPr dirty="0"/>
          </a:p>
        </p:txBody>
      </p:sp>
      <p:pic>
        <p:nvPicPr>
          <p:cNvPr id="5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29600" y="457200"/>
            <a:ext cx="799920" cy="79992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>
          <a:xfrm>
            <a:off x="380880" y="1371600"/>
            <a:ext cx="8152920" cy="4495320"/>
          </a:xfrm>
          <a:prstGeom prst="rect">
            <a:avLst/>
          </a:prstGeom>
        </p:spPr>
        <p:txBody>
          <a:bodyPr lIns="90360" tIns="44280" rIns="90360" bIns="44280"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Server now links barcode, RFID tag, and weight data together</a:t>
            </a:r>
            <a:endParaRPr dirty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Links based on ordering and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timing</a:t>
            </a:r>
            <a:endParaRPr lang="en-US" sz="2000" dirty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Server now </a:t>
            </a:r>
            <a:r>
              <a:rPr lang="en-US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sends </a:t>
            </a:r>
            <a:r>
              <a:rPr lang="en-US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shopping list to App based on missing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items</a:t>
            </a:r>
            <a:endParaRPr lang="en-US" dirty="0">
              <a:solidFill>
                <a:srgbClr val="00000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Server now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multithreaded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840C2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MS PGothic"/>
                <a:cs typeface="ＭＳ Ｐゴシック" charset="0"/>
              </a:rPr>
              <a:t>Observed latency for executing queries: </a:t>
            </a:r>
            <a:r>
              <a:rPr lang="en-US" dirty="0" smtClean="0">
                <a:solidFill>
                  <a:srgbClr val="00B050"/>
                </a:solidFill>
                <a:latin typeface="+mn-lt"/>
                <a:ea typeface="MS PGothic"/>
                <a:cs typeface="ＭＳ Ｐゴシック" charset="0"/>
              </a:rPr>
              <a:t>31ms</a:t>
            </a:r>
            <a:endParaRPr dirty="0">
              <a:solidFill>
                <a:srgbClr val="00B050"/>
              </a:solidFill>
              <a:latin typeface="+mn-lt"/>
              <a:ea typeface="MS PGothic"/>
              <a:cs typeface="ＭＳ Ｐゴシック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295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841</Words>
  <Application>Microsoft Office PowerPoint</Application>
  <PresentationFormat>On-screen Show (4:3)</PresentationFormat>
  <Paragraphs>158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Microsoft YaHei</vt:lpstr>
      <vt:lpstr>ＭＳ Ｐゴシック</vt:lpstr>
      <vt:lpstr>ＭＳ Ｐゴシック</vt:lpstr>
      <vt:lpstr>Calibri</vt:lpstr>
      <vt:lpstr>Frutiger 66 BoldItalic</vt:lpstr>
      <vt:lpstr>Geneva</vt:lpstr>
      <vt:lpstr>Georgia</vt:lpstr>
      <vt:lpstr>Times</vt:lpstr>
      <vt:lpstr>Times New Roman</vt:lpstr>
      <vt:lpstr>Verdana</vt:lpstr>
      <vt:lpstr>Wingdings</vt:lpstr>
      <vt:lpstr>Blank Presentation</vt:lpstr>
      <vt:lpstr>CDR Presentation Team Frij</vt:lpstr>
      <vt:lpstr>Team FRIJ</vt:lpstr>
      <vt:lpstr>The Frij – Goals Reiterated</vt:lpstr>
      <vt:lpstr>The Frij – Quantitative Goals</vt:lpstr>
      <vt:lpstr>Block Diagram from PDR</vt:lpstr>
      <vt:lpstr>Block 1: Carlton Jones – Scale</vt:lpstr>
      <vt:lpstr>Block 1: Carlton Jones – RFID Tags</vt:lpstr>
      <vt:lpstr>Block 2: Andrew Paisner – RFID Reader</vt:lpstr>
      <vt:lpstr>PowerPoint Presentation</vt:lpstr>
      <vt:lpstr>Block 3: Amrit Khalsa – Server </vt:lpstr>
      <vt:lpstr>Block 3: Amrit Khalsa – Server </vt:lpstr>
      <vt:lpstr>Block 4: Shravan Nayak – App</vt:lpstr>
      <vt:lpstr>Proposed CDR Deliverables</vt:lpstr>
      <vt:lpstr>Accomplished CDR Deliverables</vt:lpstr>
      <vt:lpstr>Intended FDR Deliverables</vt:lpstr>
    </vt:vector>
  </TitlesOfParts>
  <Company>Ž退Ԝজ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Nina Sossen</dc:creator>
  <cp:lastModifiedBy>LH-17</cp:lastModifiedBy>
  <cp:revision>170</cp:revision>
  <cp:lastPrinted>2015-03-02T16:55:40Z</cp:lastPrinted>
  <dcterms:created xsi:type="dcterms:W3CDTF">2004-04-06T18:28:08Z</dcterms:created>
  <dcterms:modified xsi:type="dcterms:W3CDTF">2015-03-02T19:21:21Z</dcterms:modified>
</cp:coreProperties>
</file>