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3"/>
  </p:notesMasterIdLst>
  <p:sldIdLst>
    <p:sldId id="285" r:id="rId2"/>
    <p:sldId id="312" r:id="rId3"/>
    <p:sldId id="273" r:id="rId4"/>
    <p:sldId id="259" r:id="rId5"/>
    <p:sldId id="296" r:id="rId6"/>
    <p:sldId id="260" r:id="rId7"/>
    <p:sldId id="274" r:id="rId8"/>
    <p:sldId id="275" r:id="rId9"/>
    <p:sldId id="276" r:id="rId10"/>
    <p:sldId id="297" r:id="rId11"/>
    <p:sldId id="310" r:id="rId12"/>
    <p:sldId id="279" r:id="rId13"/>
    <p:sldId id="278" r:id="rId14"/>
    <p:sldId id="311" r:id="rId15"/>
    <p:sldId id="300" r:id="rId16"/>
    <p:sldId id="301" r:id="rId17"/>
    <p:sldId id="290" r:id="rId18"/>
    <p:sldId id="304" r:id="rId19"/>
    <p:sldId id="302" r:id="rId20"/>
    <p:sldId id="313" r:id="rId21"/>
    <p:sldId id="283" r:id="rId22"/>
    <p:sldId id="303" r:id="rId23"/>
    <p:sldId id="315" r:id="rId24"/>
    <p:sldId id="305" r:id="rId25"/>
    <p:sldId id="314" r:id="rId26"/>
    <p:sldId id="306" r:id="rId27"/>
    <p:sldId id="317" r:id="rId28"/>
    <p:sldId id="307" r:id="rId29"/>
    <p:sldId id="316" r:id="rId30"/>
    <p:sldId id="284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yk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 autoAdjust="0"/>
    <p:restoredTop sz="78281" autoAdjust="0"/>
  </p:normalViewPr>
  <p:slideViewPr>
    <p:cSldViewPr>
      <p:cViewPr>
        <p:scale>
          <a:sx n="76" d="100"/>
          <a:sy n="76" d="100"/>
        </p:scale>
        <p:origin x="32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AA8C-B8D6-4E96-8032-DF49BA6651F4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14E58-EC64-415C-BEC6-51D913E7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3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Taryk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1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Taryk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92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5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Matt</a:t>
            </a:r>
          </a:p>
          <a:p>
            <a:endParaRPr lang="en-US" b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Select predictions: notes that it is confident in will choose</a:t>
            </a:r>
            <a:r>
              <a:rPr lang="en-US" baseline="0" dirty="0" smtClean="0"/>
              <a:t> a note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Notes that it is not confident in will create a selection of notes for the user to choose from (like smart phone keyboards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32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Matt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Extension to the project could include trying to detect more complicated signals (like chords), but right now we are just focusing on single notes</a:t>
            </a:r>
          </a:p>
          <a:p>
            <a:r>
              <a:rPr lang="en-US" baseline="0" dirty="0" smtClean="0"/>
              <a:t>Can use on multiple guitars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88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Mike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2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Mike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92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Mike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0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Mike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5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Matt</a:t>
            </a:r>
          </a:p>
          <a:p>
            <a:endParaRPr lang="en-US" b="1" dirty="0" smtClean="0"/>
          </a:p>
          <a:p>
            <a:r>
              <a:rPr lang="en-US" dirty="0" smtClean="0"/>
              <a:t>Split pickup will give around 1mV, where as normal</a:t>
            </a:r>
            <a:r>
              <a:rPr lang="en-US" baseline="0" dirty="0" smtClean="0"/>
              <a:t> pickups are around 100mV</a:t>
            </a:r>
            <a:endParaRPr lang="en-US" dirty="0" smtClean="0"/>
          </a:p>
          <a:p>
            <a:r>
              <a:rPr lang="en-US" dirty="0" smtClean="0"/>
              <a:t>16 bit: standard</a:t>
            </a:r>
            <a:r>
              <a:rPr lang="en-US" baseline="0" dirty="0" smtClean="0"/>
              <a:t> for ADCs</a:t>
            </a:r>
            <a:r>
              <a:rPr lang="en-US" dirty="0" smtClean="0"/>
              <a:t>, MCU also uses 16 bit, higher not necessary, but lower than 16 might not sample lower sound levels accurately</a:t>
            </a:r>
          </a:p>
          <a:p>
            <a:r>
              <a:rPr lang="en-US" dirty="0" smtClean="0"/>
              <a:t>20kHz for highest note on the highest string to be detected</a:t>
            </a:r>
          </a:p>
          <a:p>
            <a:r>
              <a:rPr lang="en-US" dirty="0" smtClean="0"/>
              <a:t>Lower</a:t>
            </a:r>
            <a:r>
              <a:rPr lang="en-US" baseline="0" dirty="0" smtClean="0"/>
              <a:t> strings need lower sample rate because there is a smaller gap between different notes</a:t>
            </a:r>
            <a:endParaRPr lang="en-US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2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Matt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0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2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Mike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0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379DE-C298-4B9C-881D-00F95DD5A2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60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0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Taryk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38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Taryk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7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</a:p>
          <a:p>
            <a:endParaRPr lang="en-US" dirty="0" smtClean="0"/>
          </a:p>
          <a:p>
            <a:r>
              <a:rPr lang="en-US" dirty="0" smtClean="0"/>
              <a:t>Pickup</a:t>
            </a:r>
            <a:endParaRPr lang="en-US" dirty="0" smtClean="0"/>
          </a:p>
          <a:p>
            <a:pPr lvl="1"/>
            <a:r>
              <a:rPr lang="en-US" dirty="0" smtClean="0"/>
              <a:t>Mike – purchase as well as prototype own. Will generate and propagate signal to Matt (AFE)</a:t>
            </a:r>
          </a:p>
          <a:p>
            <a:r>
              <a:rPr lang="en-US" dirty="0" smtClean="0"/>
              <a:t>Analog Front End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Matt – will amplify signal from pickup with minimal noise and no clipping to send to microcontroller.</a:t>
            </a:r>
            <a:endParaRPr lang="en-US" dirty="0" smtClean="0"/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Mike and Matt – will have functional hardware FFT to send signals to Michaela (DSP)</a:t>
            </a:r>
          </a:p>
          <a:p>
            <a:r>
              <a:rPr lang="en-US" dirty="0" smtClean="0"/>
              <a:t>Note recognition</a:t>
            </a:r>
          </a:p>
          <a:p>
            <a:pPr lvl="1"/>
            <a:r>
              <a:rPr lang="en-US" dirty="0" smtClean="0"/>
              <a:t>Michaela – able to identify single note with timing and send it to </a:t>
            </a:r>
            <a:r>
              <a:rPr lang="en-US" dirty="0" err="1" smtClean="0"/>
              <a:t>Taryk</a:t>
            </a:r>
            <a:r>
              <a:rPr lang="en-US" dirty="0" smtClean="0"/>
              <a:t> (GUI)</a:t>
            </a:r>
          </a:p>
          <a:p>
            <a:r>
              <a:rPr lang="en-US" dirty="0" smtClean="0"/>
              <a:t>Display</a:t>
            </a:r>
          </a:p>
          <a:p>
            <a:pPr lvl="1"/>
            <a:r>
              <a:rPr lang="en-US" dirty="0" err="1" smtClean="0"/>
              <a:t>Taryk</a:t>
            </a:r>
            <a:r>
              <a:rPr lang="en-US" dirty="0" smtClean="0"/>
              <a:t> – will have rudimentary GUI to display note packages from Michaela and ugly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0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5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Taryk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Taryk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1:1 </a:t>
            </a:r>
            <a:r>
              <a:rPr lang="en-US" dirty="0" smtClean="0"/>
              <a:t>mapping of where a guitarist needs to place his/her fingers on the neck of the guitar (</a:t>
            </a:r>
            <a:r>
              <a:rPr lang="en-US" dirty="0" err="1" smtClean="0"/>
              <a:t>fretboard</a:t>
            </a:r>
            <a:r>
              <a:rPr lang="en-US" dirty="0" smtClean="0"/>
              <a:t>) in order to play the right </a:t>
            </a:r>
            <a:r>
              <a:rPr lang="en-US" dirty="0" smtClean="0"/>
              <a:t>note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Spend more time</a:t>
            </a:r>
            <a:r>
              <a:rPr lang="en-US" baseline="0" dirty="0" smtClean="0"/>
              <a:t> clearly </a:t>
            </a:r>
            <a:r>
              <a:rPr lang="en-US" dirty="0" smtClean="0"/>
              <a:t>explaining how</a:t>
            </a:r>
            <a:r>
              <a:rPr lang="en-US" baseline="0" dirty="0" smtClean="0"/>
              <a:t> a tab corresponds to the </a:t>
            </a:r>
            <a:r>
              <a:rPr lang="en-US" baseline="0" dirty="0" err="1" smtClean="0"/>
              <a:t>fretboard</a:t>
            </a:r>
            <a:endParaRPr lang="en-US" dirty="0" smtClean="0"/>
          </a:p>
          <a:p>
            <a:r>
              <a:rPr lang="en-US" dirty="0" smtClean="0"/>
              <a:t>Keyword: VISUALLY ANALGOUS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8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2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050A7D-6270-4E08-912A-6E67AD8E096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7D72DA-7F59-40B3-812D-6667DA14209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038" y="0"/>
            <a:ext cx="8142962" cy="1295400"/>
          </a:xfrm>
        </p:spPr>
        <p:txBody>
          <a:bodyPr>
            <a:normAutofit/>
          </a:bodyPr>
          <a:lstStyle/>
          <a:p>
            <a:pPr algn="ctr"/>
            <a:r>
              <a:rPr lang="en-US" sz="6600" cap="small" dirty="0"/>
              <a:t>Team </a:t>
            </a:r>
            <a:r>
              <a:rPr lang="en-US" sz="6600" cap="small" dirty="0" smtClean="0"/>
              <a:t>AutoTabber</a:t>
            </a:r>
            <a:endParaRPr lang="en-US" sz="6600" cap="small" dirty="0"/>
          </a:p>
        </p:txBody>
      </p:sp>
      <p:sp>
        <p:nvSpPr>
          <p:cNvPr id="4" name="Rectangle 3"/>
          <p:cNvSpPr/>
          <p:nvPr/>
        </p:nvSpPr>
        <p:spPr>
          <a:xfrm>
            <a:off x="1037065" y="3979195"/>
            <a:ext cx="4499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Michaela Shtilman-Minkin (CSE)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2036" y="3538408"/>
            <a:ext cx="3375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Michael Murphy (EE)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1038" y="3538408"/>
            <a:ext cx="3951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cap="small" dirty="0" err="1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Taryk</a:t>
            </a:r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cap="small" dirty="0" err="1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Alsagoff</a:t>
            </a:r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(CSE)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3310" y="3962400"/>
            <a:ext cx="3528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Matthew </a:t>
            </a:r>
            <a:r>
              <a:rPr lang="en-US" sz="2400" cap="small" dirty="0" err="1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Wojick</a:t>
            </a:r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(EE)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ichi\Downloads\20130126_15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67" y="4461738"/>
            <a:ext cx="1690316" cy="22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licdn.com/media/p/4/005/061/2ca/3f69a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87" y="1295400"/>
            <a:ext cx="2218264" cy="22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playing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49" y="1295400"/>
            <a:ext cx="1776234" cy="22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.licdn.com/media/p/4/005/025/242/010e2f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87" y="4440860"/>
            <a:ext cx="2274633" cy="22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715487" y="1219200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9049" y="116800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15487" y="4362427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34967" y="4362427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Status Quo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currently tab…</a:t>
            </a:r>
          </a:p>
          <a:p>
            <a:pPr lvl="1"/>
            <a:r>
              <a:rPr lang="en-US" dirty="0" smtClean="0"/>
              <a:t>Manually (On paper or typed)</a:t>
            </a:r>
          </a:p>
          <a:p>
            <a:pPr lvl="1"/>
            <a:r>
              <a:rPr lang="en-US" dirty="0" smtClean="0"/>
              <a:t>Using software</a:t>
            </a:r>
          </a:p>
          <a:p>
            <a:pPr lvl="2"/>
            <a:r>
              <a:rPr lang="en-US" dirty="0" smtClean="0"/>
              <a:t>Guitar Pro (De-facto commercial)</a:t>
            </a:r>
          </a:p>
          <a:p>
            <a:pPr lvl="2"/>
            <a:r>
              <a:rPr lang="en-US" dirty="0" smtClean="0"/>
              <a:t>Power Tab (Freeware)</a:t>
            </a:r>
          </a:p>
          <a:p>
            <a:pPr lvl="2"/>
            <a:r>
              <a:rPr lang="en-US" dirty="0" err="1" smtClean="0"/>
              <a:t>TuxGuitar</a:t>
            </a:r>
            <a:r>
              <a:rPr lang="en-US" dirty="0" smtClean="0"/>
              <a:t> (Freeware)</a:t>
            </a:r>
          </a:p>
          <a:p>
            <a:pPr lvl="2"/>
            <a:r>
              <a:rPr lang="en-US" dirty="0" smtClean="0"/>
              <a:t>Aria </a:t>
            </a:r>
            <a:r>
              <a:rPr lang="en-US" dirty="0" err="1" smtClean="0"/>
              <a:t>Maestosa</a:t>
            </a:r>
            <a:r>
              <a:rPr lang="en-US" dirty="0" smtClean="0"/>
              <a:t> (Freeware)</a:t>
            </a:r>
          </a:p>
          <a:p>
            <a:pPr lvl="2"/>
            <a:r>
              <a:rPr lang="en-US" dirty="0" smtClean="0"/>
              <a:t>Tabular (Commercial)</a:t>
            </a:r>
          </a:p>
          <a:p>
            <a:pPr lvl="2"/>
            <a:r>
              <a:rPr lang="en-US" dirty="0" smtClean="0"/>
              <a:t>More…</a:t>
            </a:r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6970" y="148015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Software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82347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6970" y="148015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98080" cy="1143000"/>
          </a:xfrm>
        </p:spPr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AutoTabber</a:t>
            </a:r>
          </a:p>
          <a:p>
            <a:pPr marL="0" indent="0" algn="ctr">
              <a:buNone/>
            </a:pPr>
            <a:r>
              <a:rPr lang="en-US" sz="4000" dirty="0" smtClean="0"/>
              <a:t>A frustration-free system for producing tabs in minutes</a:t>
            </a:r>
            <a:br>
              <a:rPr lang="en-US" sz="4000" dirty="0" smtClean="0"/>
            </a:br>
            <a:r>
              <a:rPr lang="en-US" sz="4000" dirty="0" smtClean="0"/>
              <a:t>			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6970" y="14918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98080" cy="1143000"/>
          </a:xfrm>
        </p:spPr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498080" cy="4800600"/>
          </a:xfrm>
        </p:spPr>
        <p:txBody>
          <a:bodyPr/>
          <a:lstStyle/>
          <a:p>
            <a:r>
              <a:rPr lang="en-US" dirty="0"/>
              <a:t>Combine existing technologies in a </a:t>
            </a:r>
            <a:r>
              <a:rPr lang="en-US" dirty="0" smtClean="0"/>
              <a:t>novel way</a:t>
            </a:r>
            <a:endParaRPr lang="en-US" dirty="0" smtClean="0"/>
          </a:p>
          <a:p>
            <a:r>
              <a:rPr lang="en-US" dirty="0" smtClean="0"/>
              <a:t>A system </a:t>
            </a:r>
            <a:r>
              <a:rPr lang="en-US" dirty="0" smtClean="0"/>
              <a:t>that automatically generates tablature</a:t>
            </a:r>
            <a:r>
              <a:rPr lang="en-US" b="1" i="1" dirty="0" smtClean="0"/>
              <a:t> </a:t>
            </a:r>
            <a:r>
              <a:rPr lang="en-US" b="1" i="1" u="sng" dirty="0" smtClean="0"/>
              <a:t>WITHOUT</a:t>
            </a:r>
            <a:r>
              <a:rPr lang="en-US" dirty="0" smtClean="0"/>
              <a:t> permanently modifying or damaging the guitar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6970" y="14918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Rapid </a:t>
            </a:r>
            <a:r>
              <a:rPr lang="en-US" dirty="0" smtClean="0"/>
              <a:t>transcrip</a:t>
            </a:r>
            <a:r>
              <a:rPr lang="en-US" dirty="0" smtClean="0"/>
              <a:t>tion</a:t>
            </a:r>
            <a:endParaRPr lang="en-US" dirty="0" smtClean="0"/>
          </a:p>
          <a:p>
            <a:pPr marL="457200" indent="-457200"/>
            <a:r>
              <a:rPr lang="en-US" dirty="0" smtClean="0"/>
              <a:t>User-friendliness</a:t>
            </a:r>
            <a:endParaRPr lang="en-US" dirty="0" smtClean="0"/>
          </a:p>
          <a:p>
            <a:pPr marL="457200" indent="-457200"/>
            <a:r>
              <a:rPr lang="en-US" dirty="0" smtClean="0"/>
              <a:t>More </a:t>
            </a:r>
            <a:r>
              <a:rPr lang="en-US" dirty="0"/>
              <a:t>people writing </a:t>
            </a:r>
            <a:r>
              <a:rPr lang="en-US" dirty="0" smtClean="0"/>
              <a:t>tabs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Increased </a:t>
            </a:r>
            <a:r>
              <a:rPr lang="en-US" b="1" dirty="0" smtClean="0"/>
              <a:t>productivity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6970" y="14918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</a:t>
            </a:r>
          </a:p>
          <a:p>
            <a:r>
              <a:rPr lang="en-US" dirty="0" smtClean="0"/>
              <a:t>Automatically generate tablature </a:t>
            </a:r>
          </a:p>
          <a:p>
            <a:pPr lvl="1"/>
            <a:r>
              <a:rPr lang="en-US" dirty="0" smtClean="0"/>
              <a:t>Baseline: single, consecutive notes</a:t>
            </a:r>
          </a:p>
          <a:p>
            <a:pPr lvl="1"/>
            <a:r>
              <a:rPr lang="en-US" dirty="0" smtClean="0"/>
              <a:t>e.g. Mary Had a Little Lamb, Yankee Doodle</a:t>
            </a:r>
            <a:endParaRPr lang="en-US" dirty="0" smtClean="0"/>
          </a:p>
          <a:p>
            <a:r>
              <a:rPr lang="en-US" dirty="0" smtClean="0"/>
              <a:t>No guitar modifications</a:t>
            </a:r>
          </a:p>
          <a:p>
            <a:pPr lvl="1"/>
            <a:r>
              <a:rPr lang="en-US" dirty="0"/>
              <a:t>Make a modular, easily installed </a:t>
            </a:r>
            <a:r>
              <a:rPr lang="en-US" dirty="0" smtClean="0"/>
              <a:t>product</a:t>
            </a:r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6970" y="14918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Vibrations from guitar strings</a:t>
            </a:r>
          </a:p>
          <a:p>
            <a:r>
              <a:rPr lang="en-US" dirty="0" smtClean="0"/>
              <a:t>Outputs</a:t>
            </a:r>
          </a:p>
          <a:p>
            <a:pPr lvl="1"/>
            <a:r>
              <a:rPr lang="en-US" dirty="0" smtClean="0"/>
              <a:t>Tabs</a:t>
            </a:r>
          </a:p>
          <a:p>
            <a:pPr lvl="1"/>
            <a:r>
              <a:rPr lang="en-US" dirty="0" smtClean="0"/>
              <a:t>MIDI (for playback)</a:t>
            </a:r>
            <a:endParaRPr lang="en-US" dirty="0"/>
          </a:p>
        </p:txBody>
      </p:sp>
      <p:pic>
        <p:nvPicPr>
          <p:cNvPr id="4098" name="Picture 2" descr="http://i.imgur.com/tdTGi5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30875"/>
            <a:ext cx="37930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7827" y="148532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6970" y="14918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ub.allaboutcircuits.com/images/quiz/03912x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9" y="1188465"/>
            <a:ext cx="1828800" cy="16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ss-design.com/images/pic-digitalsig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55" y="1344806"/>
            <a:ext cx="2209800" cy="13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d3ui957tjb5bqd.cloudfront.net/images/screenshots/products/3/37/37267/ui_flatwebkit-f.png?13783916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61" y="5281784"/>
            <a:ext cx="2063365" cy="13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world-of-songwriting.com/image-files/electric-guit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16" y="3352800"/>
            <a:ext cx="1599286" cy="15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i.com/graphics/folders/partimages/TMS320VC55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49" y="1299763"/>
            <a:ext cx="1344721" cy="9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toobbox.com/blog/wp-content/uploads/guitar-picku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31" y="5188907"/>
            <a:ext cx="2057399" cy="13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00200" y="4640893"/>
            <a:ext cx="1493729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Pickup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13560" y="2698854"/>
            <a:ext cx="914401" cy="5232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AFE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5709" y="2303352"/>
            <a:ext cx="1074333" cy="523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MCU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5828" y="2690175"/>
            <a:ext cx="925253" cy="523220"/>
          </a:xfrm>
          <a:prstGeom prst="rect">
            <a:avLst/>
          </a:prstGeom>
          <a:ln>
            <a:solidFill>
              <a:srgbClr val="EB89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B891D"/>
                </a:solidFill>
              </a:rPr>
              <a:t>DSP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14864" y="4640375"/>
            <a:ext cx="1227182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UI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470761" y="3475005"/>
            <a:ext cx="0" cy="1066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45804" y="2552436"/>
            <a:ext cx="883610" cy="39934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10200" y="2547610"/>
            <a:ext cx="1404664" cy="412854"/>
          </a:xfrm>
          <a:prstGeom prst="straightConnector1">
            <a:avLst/>
          </a:prstGeom>
          <a:ln w="19050">
            <a:solidFill>
              <a:srgbClr val="EB89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7428455" y="3352800"/>
            <a:ext cx="0" cy="10668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22316" y="5092749"/>
            <a:ext cx="138431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Guitar</a:t>
            </a:r>
            <a:endParaRPr lang="en-US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3245804" y="4831139"/>
            <a:ext cx="814712" cy="52322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7827" y="148532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Michael Murphy</a:t>
            </a:r>
          </a:p>
          <a:p>
            <a:pPr lvl="1"/>
            <a:r>
              <a:rPr lang="en-US" sz="3200" dirty="0" smtClean="0"/>
              <a:t>Pickup &amp; microcontroller</a:t>
            </a:r>
          </a:p>
          <a:p>
            <a:r>
              <a:rPr lang="en-US" sz="3600" dirty="0">
                <a:solidFill>
                  <a:srgbClr val="C00000"/>
                </a:solidFill>
              </a:rPr>
              <a:t>Matthew Wojick</a:t>
            </a:r>
          </a:p>
          <a:p>
            <a:pPr lvl="1"/>
            <a:r>
              <a:rPr lang="en-US" sz="3200" dirty="0" smtClean="0"/>
              <a:t>Analog front end &amp; microcontroller</a:t>
            </a:r>
          </a:p>
          <a:p>
            <a:r>
              <a:rPr lang="en-US" sz="3600" dirty="0" smtClean="0">
                <a:solidFill>
                  <a:srgbClr val="EB891D"/>
                </a:solidFill>
              </a:rPr>
              <a:t>Michaela </a:t>
            </a:r>
            <a:r>
              <a:rPr lang="en-US" sz="3600" dirty="0" err="1" smtClean="0">
                <a:solidFill>
                  <a:srgbClr val="EB891D"/>
                </a:solidFill>
              </a:rPr>
              <a:t>Shtilman-Minkin</a:t>
            </a:r>
            <a:endParaRPr lang="en-US" sz="3600" dirty="0" smtClean="0">
              <a:solidFill>
                <a:srgbClr val="EB891D"/>
              </a:solidFill>
            </a:endParaRPr>
          </a:p>
          <a:p>
            <a:pPr lvl="1"/>
            <a:r>
              <a:rPr lang="en-US" sz="3200" dirty="0" smtClean="0"/>
              <a:t>DSP </a:t>
            </a:r>
            <a:r>
              <a:rPr lang="en-US" sz="3200" dirty="0" smtClean="0"/>
              <a:t>Software &amp; Algorithms</a:t>
            </a:r>
            <a:endParaRPr lang="en-US" sz="3200" dirty="0" smtClean="0"/>
          </a:p>
          <a:p>
            <a:r>
              <a:rPr lang="en-US" sz="3600" dirty="0" err="1">
                <a:solidFill>
                  <a:srgbClr val="00B050"/>
                </a:solidFill>
              </a:rPr>
              <a:t>Taryk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Alsagoff</a:t>
            </a:r>
            <a:endParaRPr lang="en-US" sz="3600" dirty="0">
              <a:solidFill>
                <a:srgbClr val="00B050"/>
              </a:solidFill>
            </a:endParaRPr>
          </a:p>
          <a:p>
            <a:pPr lvl="1"/>
            <a:r>
              <a:rPr lang="en-US" sz="3200" dirty="0"/>
              <a:t>UI </a:t>
            </a:r>
            <a:r>
              <a:rPr lang="en-US" sz="3200" dirty="0" smtClean="0"/>
              <a:t>Software &amp; Algorithms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7827" y="148532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Hexaphonic</a:t>
            </a:r>
            <a:r>
              <a:rPr lang="en-US" dirty="0" smtClean="0"/>
              <a:t> pickup</a:t>
            </a:r>
          </a:p>
          <a:p>
            <a:pPr lvl="1"/>
            <a:r>
              <a:rPr lang="en-US" dirty="0" smtClean="0"/>
              <a:t>Identify individual strings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Sensitive and accurate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1: </a:t>
            </a:r>
            <a:r>
              <a:rPr lang="en-US" dirty="0" smtClean="0">
                <a:solidFill>
                  <a:srgbClr val="00B0F0"/>
                </a:solidFill>
              </a:rPr>
              <a:t>Pickup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2" name="Picture 4" descr="https://encrypted-tbn3.gstatic.com/images?q=tbn:ANd9GcTAOQOJeWf57E_E3sPp0KVfNCToAfPJ42vy67I4_EhPBLmJJL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1799"/>
            <a:ext cx="1909901" cy="19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ycfi.com/wp-content/uploads/2013/10/hex_v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4267200" cy="21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7827" y="148532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98080" cy="1143000"/>
          </a:xfrm>
        </p:spPr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AutoTabber</a:t>
            </a:r>
          </a:p>
          <a:p>
            <a:pPr marL="0" indent="0" algn="ctr">
              <a:buNone/>
            </a:pPr>
            <a:r>
              <a:rPr lang="en-US" sz="4000" dirty="0" smtClean="0"/>
              <a:t>A frustration-free system for producing tabs in minutes</a:t>
            </a:r>
            <a:br>
              <a:rPr lang="en-US" sz="4000" dirty="0" smtClean="0"/>
            </a:br>
            <a:r>
              <a:rPr lang="en-US" sz="4000" dirty="0" smtClean="0"/>
              <a:t>			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1: </a:t>
            </a:r>
            <a:r>
              <a:rPr lang="en-US" dirty="0" smtClean="0">
                <a:solidFill>
                  <a:srgbClr val="00B0F0"/>
                </a:solidFill>
              </a:rPr>
              <a:t>MDR </a:t>
            </a:r>
            <a:r>
              <a:rPr lang="en-US" dirty="0">
                <a:solidFill>
                  <a:srgbClr val="00B0F0"/>
                </a:solidFill>
              </a:rPr>
              <a:t>Deliverable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Pickup</a:t>
            </a:r>
          </a:p>
          <a:p>
            <a:pPr lvl="1"/>
            <a:r>
              <a:rPr lang="en-US" dirty="0" smtClean="0"/>
              <a:t>Purchase and prototype</a:t>
            </a:r>
          </a:p>
          <a:p>
            <a:pPr lvl="1"/>
            <a:r>
              <a:rPr lang="en-US" dirty="0" smtClean="0"/>
              <a:t>Generate &amp; propagate signal to </a:t>
            </a:r>
            <a:r>
              <a:rPr lang="en-US" dirty="0" smtClean="0"/>
              <a:t>AFE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7827" y="148532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886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1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Pickup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Piezoelectric pickup</a:t>
            </a:r>
          </a:p>
          <a:p>
            <a:pPr lvl="1"/>
            <a:r>
              <a:rPr lang="en-US" dirty="0" smtClean="0"/>
              <a:t>expensive &amp; undesirable modification</a:t>
            </a:r>
          </a:p>
          <a:p>
            <a:r>
              <a:rPr lang="en-US" dirty="0" smtClean="0"/>
              <a:t>Optical pickup</a:t>
            </a:r>
          </a:p>
          <a:p>
            <a:pPr lvl="1"/>
            <a:r>
              <a:rPr lang="en-US" dirty="0" smtClean="0"/>
              <a:t>Has been shown to preform poorly</a:t>
            </a:r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7827" y="148532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2: </a:t>
            </a:r>
            <a:r>
              <a:rPr lang="en-US" dirty="0" smtClean="0">
                <a:solidFill>
                  <a:srgbClr val="C00000"/>
                </a:solidFill>
              </a:rPr>
              <a:t>Analog Front-End (AFE)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Pre-amp</a:t>
            </a:r>
          </a:p>
          <a:p>
            <a:pPr lvl="1"/>
            <a:r>
              <a:rPr lang="en-US" dirty="0" smtClean="0"/>
              <a:t>Amplify incoming </a:t>
            </a:r>
            <a:r>
              <a:rPr lang="en-US" dirty="0" smtClean="0"/>
              <a:t>signal</a:t>
            </a:r>
            <a:endParaRPr lang="en-US" dirty="0" smtClean="0"/>
          </a:p>
          <a:p>
            <a:r>
              <a:rPr lang="en-US" dirty="0" smtClean="0"/>
              <a:t>Analog to Digital Conversion</a:t>
            </a:r>
          </a:p>
          <a:p>
            <a:pPr lvl="1"/>
            <a:r>
              <a:rPr lang="en-US" dirty="0" smtClean="0"/>
              <a:t>Sample at most 20kHz rate</a:t>
            </a:r>
          </a:p>
          <a:p>
            <a:pPr lvl="1"/>
            <a:r>
              <a:rPr lang="en-US" dirty="0"/>
              <a:t>16 bit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6970" y="14918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2: </a:t>
            </a:r>
            <a:r>
              <a:rPr lang="en-US" dirty="0">
                <a:solidFill>
                  <a:srgbClr val="C00000"/>
                </a:solidFill>
              </a:rPr>
              <a:t>MDR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>
                <a:solidFill>
                  <a:srgbClr val="C00000"/>
                </a:solidFill>
              </a:rPr>
              <a:t>eliverables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 </a:t>
            </a:r>
            <a:r>
              <a:rPr lang="en-US" dirty="0"/>
              <a:t>Front </a:t>
            </a:r>
            <a:r>
              <a:rPr lang="en-US" dirty="0" smtClean="0"/>
              <a:t>End (AFE)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Purchase chip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Amplify </a:t>
            </a:r>
            <a:r>
              <a:rPr lang="en-US" dirty="0" smtClean="0">
                <a:sym typeface="Wingdings" panose="05000000000000000000" pitchFamily="2" charset="2"/>
              </a:rPr>
              <a:t>signal from </a:t>
            </a:r>
            <a:r>
              <a:rPr lang="en-US" dirty="0" smtClean="0">
                <a:sym typeface="Wingdings" panose="05000000000000000000" pitchFamily="2" charset="2"/>
              </a:rPr>
              <a:t>pickup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6970" y="14918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3: </a:t>
            </a:r>
            <a:r>
              <a:rPr lang="en-US" dirty="0" smtClean="0">
                <a:solidFill>
                  <a:srgbClr val="7030A0"/>
                </a:solidFill>
              </a:rPr>
              <a:t>Microcontroller (MCU)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FFT</a:t>
            </a:r>
          </a:p>
          <a:p>
            <a:pPr lvl="1"/>
            <a:r>
              <a:rPr lang="en-US" dirty="0" smtClean="0"/>
              <a:t>MCU for </a:t>
            </a:r>
            <a:r>
              <a:rPr lang="en-US" dirty="0"/>
              <a:t>FFT in </a:t>
            </a:r>
            <a:r>
              <a:rPr lang="en-US" dirty="0" smtClean="0"/>
              <a:t>hardware</a:t>
            </a:r>
          </a:p>
          <a:p>
            <a:pPr lvl="1"/>
            <a:r>
              <a:rPr lang="en-US" dirty="0"/>
              <a:t>TI 5000 series </a:t>
            </a:r>
            <a:r>
              <a:rPr lang="en-US" dirty="0" smtClean="0"/>
              <a:t>has </a:t>
            </a:r>
            <a:r>
              <a:rPr lang="en-US" dirty="0"/>
              <a:t>FFT coprocessor</a:t>
            </a:r>
          </a:p>
          <a:p>
            <a:pPr lvl="2"/>
            <a:r>
              <a:rPr lang="en-US" dirty="0"/>
              <a:t>1,024 bins in </a:t>
            </a:r>
            <a:r>
              <a:rPr lang="en-US" dirty="0" smtClean="0"/>
              <a:t>hardware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7827" y="148532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3: </a:t>
            </a:r>
            <a:r>
              <a:rPr lang="en-US" dirty="0">
                <a:solidFill>
                  <a:srgbClr val="7030A0"/>
                </a:solidFill>
              </a:rPr>
              <a:t>MDR Deliverables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</a:t>
            </a:r>
            <a:endParaRPr lang="en-US" dirty="0" smtClean="0"/>
          </a:p>
          <a:p>
            <a:pPr lvl="1"/>
            <a:r>
              <a:rPr lang="en-US" dirty="0" smtClean="0"/>
              <a:t>Research and purchase a chip that </a:t>
            </a:r>
            <a:r>
              <a:rPr lang="en-US" dirty="0" smtClean="0"/>
              <a:t>can </a:t>
            </a:r>
            <a:r>
              <a:rPr lang="en-US" dirty="0" smtClean="0"/>
              <a:t>FFT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7827" y="148532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element14.com/community/servlet/JiveServlet/showImage/172292/TMDX5535EZDSP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3276600" cy="30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4: </a:t>
            </a:r>
            <a:r>
              <a:rPr lang="en-US" dirty="0">
                <a:solidFill>
                  <a:srgbClr val="EB891D"/>
                </a:solidFill>
              </a:rPr>
              <a:t>DSP </a:t>
            </a:r>
            <a:r>
              <a:rPr lang="en-US" dirty="0" smtClean="0">
                <a:solidFill>
                  <a:srgbClr val="EB891D"/>
                </a:solidFill>
              </a:rPr>
              <a:t>software</a:t>
            </a:r>
            <a:endParaRPr lang="en-US" dirty="0">
              <a:solidFill>
                <a:srgbClr val="EB89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endParaRPr lang="en-US" dirty="0"/>
          </a:p>
          <a:p>
            <a:pPr lvl="1"/>
            <a:r>
              <a:rPr lang="en-US" dirty="0"/>
              <a:t>Interpretation</a:t>
            </a:r>
          </a:p>
          <a:p>
            <a:pPr lvl="1"/>
            <a:r>
              <a:rPr lang="en-US" dirty="0"/>
              <a:t>Analysis</a:t>
            </a:r>
          </a:p>
          <a:p>
            <a:pPr lvl="1"/>
            <a:r>
              <a:rPr lang="en-US" dirty="0"/>
              <a:t>Packaging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562707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4: </a:t>
            </a:r>
            <a:r>
              <a:rPr lang="en-US" dirty="0">
                <a:solidFill>
                  <a:srgbClr val="EB891D"/>
                </a:solidFill>
              </a:rPr>
              <a:t>MDR Deliverables</a:t>
            </a:r>
            <a:endParaRPr lang="en-US" dirty="0">
              <a:solidFill>
                <a:srgbClr val="EB89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Interpretation: Note </a:t>
            </a:r>
            <a:r>
              <a:rPr lang="en-US" dirty="0" smtClean="0"/>
              <a:t>recognition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a single, recorded </a:t>
            </a:r>
            <a:r>
              <a:rPr lang="en-US" dirty="0" smtClean="0"/>
              <a:t>note with its corresponding time </a:t>
            </a:r>
            <a:r>
              <a:rPr lang="en-US" dirty="0" smtClean="0"/>
              <a:t>stamp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5: </a:t>
            </a:r>
            <a:r>
              <a:rPr lang="en-US" dirty="0" smtClean="0">
                <a:solidFill>
                  <a:srgbClr val="00B050"/>
                </a:solidFill>
              </a:rPr>
              <a:t>GUI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lrrpublic.cli.det.nsw.edu.au/lrrSecure/Sites/LRRView/13801/graphics/ode_to_joy_b1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87414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6970" y="148015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5: </a:t>
            </a:r>
            <a:r>
              <a:rPr lang="en-US" dirty="0">
                <a:solidFill>
                  <a:srgbClr val="00B050"/>
                </a:solidFill>
              </a:rPr>
              <a:t>MDR Deliverables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</a:t>
            </a:r>
            <a:endParaRPr lang="en-US" dirty="0" smtClean="0"/>
          </a:p>
          <a:p>
            <a:pPr lvl="1"/>
            <a:r>
              <a:rPr lang="en-US" dirty="0" smtClean="0"/>
              <a:t>GUI with tabs display</a:t>
            </a:r>
          </a:p>
        </p:txBody>
      </p:sp>
      <p:sp>
        <p:nvSpPr>
          <p:cNvPr id="5" name="Oval 4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6970" y="148015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dn.wonderfulengineering.com/wp-content/uploads/2014/06/engineering-picture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693" y="0"/>
            <a:ext cx="10660693" cy="68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343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First Things </a:t>
            </a:r>
            <a:r>
              <a:rPr lang="en-US" sz="6000" dirty="0" smtClean="0">
                <a:solidFill>
                  <a:schemeClr val="bg1"/>
                </a:solidFill>
              </a:rPr>
              <a:t>First…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…some music education!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MDR </a:t>
            </a:r>
            <a:r>
              <a:rPr lang="en-US" dirty="0" smtClean="0"/>
              <a:t>Deliverables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Pickup</a:t>
            </a:r>
          </a:p>
          <a:p>
            <a:pPr lvl="1"/>
            <a:r>
              <a:rPr lang="en-US" dirty="0" smtClean="0"/>
              <a:t>Purchase and prototype</a:t>
            </a:r>
          </a:p>
          <a:p>
            <a:pPr lvl="1"/>
            <a:r>
              <a:rPr lang="en-US" dirty="0" smtClean="0"/>
              <a:t>Generate &amp; propagate signal to AFE</a:t>
            </a:r>
          </a:p>
          <a:p>
            <a:r>
              <a:rPr lang="en-US" dirty="0"/>
              <a:t>Analog Front </a:t>
            </a:r>
            <a:r>
              <a:rPr lang="en-US" dirty="0" smtClean="0"/>
              <a:t>End (AFE)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Amplify signal from pickup</a:t>
            </a:r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Hardware that </a:t>
            </a:r>
            <a:r>
              <a:rPr lang="en-US" smtClean="0"/>
              <a:t>can </a:t>
            </a:r>
            <a:r>
              <a:rPr lang="en-US" smtClean="0"/>
              <a:t>FFT</a:t>
            </a:r>
            <a:endParaRPr lang="en-US" dirty="0" smtClean="0"/>
          </a:p>
          <a:p>
            <a:r>
              <a:rPr lang="en-US" dirty="0" smtClean="0"/>
              <a:t>Note recognition</a:t>
            </a:r>
          </a:p>
          <a:p>
            <a:pPr lvl="1"/>
            <a:r>
              <a:rPr lang="en-US" dirty="0" smtClean="0"/>
              <a:t>Identify a single note with its corresponding time stamp</a:t>
            </a:r>
          </a:p>
          <a:p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GUI with tabs display</a:t>
            </a:r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by </a:t>
            </a:r>
            <a:r>
              <a:rPr lang="en-US" dirty="0" smtClean="0">
                <a:solidFill>
                  <a:srgbClr val="FF0000"/>
                </a:solidFill>
              </a:rPr>
              <a:t>Fire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3900" dirty="0" smtClean="0"/>
              <a:t>Q&amp;A</a:t>
            </a:r>
            <a:endParaRPr lang="en-US" sz="23900" dirty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0" y="457200"/>
            <a:ext cx="7498080" cy="1143000"/>
          </a:xfrm>
        </p:spPr>
        <p:txBody>
          <a:bodyPr/>
          <a:lstStyle/>
          <a:p>
            <a:r>
              <a:rPr lang="en-US" dirty="0" smtClean="0"/>
              <a:t>Formal Music Notation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038600" cy="281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7534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6970" y="148015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guitar different?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Tabs!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8"/>
          <a:stretch/>
        </p:blipFill>
        <p:spPr bwMode="auto">
          <a:xfrm>
            <a:off x="1371600" y="2133600"/>
            <a:ext cx="7391400" cy="15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3.bp.blogspot.com/-z7Z2pluNUm0/UrckE3rGXJI/AAAAAAAABcc/Twnrp0lwZ44/s1600/tab-example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65951"/>
            <a:ext cx="595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6970" y="148015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Tabs vs. Sheet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638288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same notes may map to completely different tabs.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85793"/>
            <a:ext cx="3284880" cy="109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2667000"/>
            <a:ext cx="2519363" cy="8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3444"/>
            <a:ext cx="2583377" cy="9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"/>
          <a:stretch/>
        </p:blipFill>
        <p:spPr bwMode="auto">
          <a:xfrm>
            <a:off x="6096000" y="5448300"/>
            <a:ext cx="255823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419600" y="3077296"/>
            <a:ext cx="1600200" cy="1113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84318" y="4419600"/>
            <a:ext cx="13830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84318" y="4695825"/>
            <a:ext cx="1383082" cy="119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98080" cy="1143000"/>
          </a:xfrm>
        </p:spPr>
        <p:txBody>
          <a:bodyPr/>
          <a:lstStyle/>
          <a:p>
            <a:r>
              <a:rPr lang="en-US" dirty="0" smtClean="0"/>
              <a:t>Why not sheet music?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498080" cy="4800600"/>
          </a:xfrm>
        </p:spPr>
        <p:txBody>
          <a:bodyPr/>
          <a:lstStyle/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Sheet music is hard to read, tabs are much easier</a:t>
            </a:r>
          </a:p>
        </p:txBody>
      </p:sp>
      <p:pic>
        <p:nvPicPr>
          <p:cNvPr id="4" name="Picture 3" descr="http://cowswithguns.com/public-files/sheet-musi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399"/>
            <a:ext cx="3276600" cy="234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brucezim.files.wordpress.com/2013/03/confused-with-ques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0066"/>
            <a:ext cx="2786905" cy="25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While it is possible to read sheet music…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498080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Requires musical </a:t>
            </a:r>
            <a:r>
              <a:rPr lang="en-US" dirty="0" smtClean="0"/>
              <a:t>training</a:t>
            </a:r>
          </a:p>
          <a:p>
            <a:pPr marL="457200" indent="-457200"/>
            <a:r>
              <a:rPr lang="en-US" dirty="0" smtClean="0"/>
              <a:t>Doesn’t specify frets</a:t>
            </a:r>
            <a:endParaRPr lang="en-US" dirty="0" smtClean="0"/>
          </a:p>
          <a:p>
            <a:pPr marL="457200" indent="-457200"/>
            <a:r>
              <a:rPr lang="en-US" dirty="0" smtClean="0"/>
              <a:t>Isn’t widely available</a:t>
            </a:r>
          </a:p>
          <a:p>
            <a:pPr marL="731520" lvl="1" indent="-457200"/>
            <a:r>
              <a:rPr lang="en-US" dirty="0" smtClean="0"/>
              <a:t>When it is, it usually costs $$</a:t>
            </a:r>
          </a:p>
          <a:p>
            <a:pPr marL="457200" indent="-457200"/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98080" cy="1143000"/>
          </a:xfrm>
        </p:spPr>
        <p:txBody>
          <a:bodyPr/>
          <a:lstStyle/>
          <a:p>
            <a:r>
              <a:rPr lang="en-US" dirty="0" smtClean="0"/>
              <a:t>Why Tabs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Precise</a:t>
            </a:r>
          </a:p>
          <a:p>
            <a:pPr marL="514350" indent="-514350">
              <a:buFont typeface="Wingdings 2"/>
              <a:buAutoNum type="arabicParenR"/>
            </a:pPr>
            <a:r>
              <a:rPr lang="en-US" dirty="0"/>
              <a:t>Easy to </a:t>
            </a:r>
            <a:r>
              <a:rPr lang="en-US" dirty="0" smtClean="0"/>
              <a:t>read</a:t>
            </a:r>
          </a:p>
          <a:p>
            <a:pPr marL="514350" indent="-514350">
              <a:buAutoNum type="arabicParenR"/>
            </a:pPr>
            <a:r>
              <a:rPr lang="en-US" dirty="0" smtClean="0"/>
              <a:t>Widely distributed</a:t>
            </a:r>
          </a:p>
          <a:p>
            <a:pPr marL="514350" indent="-514350">
              <a:buAutoNum type="arabicParenR"/>
            </a:pPr>
            <a:r>
              <a:rPr lang="en-US" dirty="0" smtClean="0"/>
              <a:t>Require no formal musical training to </a:t>
            </a:r>
            <a:r>
              <a:rPr lang="en-US" dirty="0" smtClean="0"/>
              <a:t>interpret</a:t>
            </a:r>
          </a:p>
          <a:p>
            <a:pPr marL="514350" indent="-514350">
              <a:buAutoNum type="arabicParenR"/>
            </a:pPr>
            <a:r>
              <a:rPr lang="en-US" dirty="0" smtClean="0"/>
              <a:t>Can range from simple to complex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6970" y="148642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9726</TotalTime>
  <Words>798</Words>
  <Application>Microsoft Office PowerPoint</Application>
  <PresentationFormat>On-screen Show (4:3)</PresentationFormat>
  <Paragraphs>232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Team AutoTabber</vt:lpstr>
      <vt:lpstr>Our Vision</vt:lpstr>
      <vt:lpstr>First Things First… …some music education! </vt:lpstr>
      <vt:lpstr>Formal Music Notation</vt:lpstr>
      <vt:lpstr>What makes guitar different? </vt:lpstr>
      <vt:lpstr>Tabs vs. Sheet Music</vt:lpstr>
      <vt:lpstr>Why not sheet music?</vt:lpstr>
      <vt:lpstr>While it is possible to read sheet music…</vt:lpstr>
      <vt:lpstr>Why Tabs Rock</vt:lpstr>
      <vt:lpstr>The Status Quo</vt:lpstr>
      <vt:lpstr>Current Software</vt:lpstr>
      <vt:lpstr>Our Vision</vt:lpstr>
      <vt:lpstr>Our Goal</vt:lpstr>
      <vt:lpstr>Benefits</vt:lpstr>
      <vt:lpstr>Requirements</vt:lpstr>
      <vt:lpstr>I/O</vt:lpstr>
      <vt:lpstr>Block Diagram</vt:lpstr>
      <vt:lpstr>Our team</vt:lpstr>
      <vt:lpstr>Block 1: Pickup</vt:lpstr>
      <vt:lpstr>Block 1: MDR Deliverable</vt:lpstr>
      <vt:lpstr>Alternative Pickup Designs</vt:lpstr>
      <vt:lpstr>Block 2: Analog Front-End (AFE)</vt:lpstr>
      <vt:lpstr>Block 2: MDR Deliverables</vt:lpstr>
      <vt:lpstr>Block 3: Microcontroller (MCU)</vt:lpstr>
      <vt:lpstr>Block 3: MDR Deliverables</vt:lpstr>
      <vt:lpstr>Block 4: DSP software</vt:lpstr>
      <vt:lpstr>Block 4: MDR Deliverables</vt:lpstr>
      <vt:lpstr>Block 5: GUI</vt:lpstr>
      <vt:lpstr>Block 5: MDR Deliverables</vt:lpstr>
      <vt:lpstr>MDR Deliverables - Summary</vt:lpstr>
      <vt:lpstr>Trial by Fire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YETTOBENAMED Project: YETTOBENAMED</dc:title>
  <dc:creator>Taryk</dc:creator>
  <cp:lastModifiedBy>Michi</cp:lastModifiedBy>
  <cp:revision>146</cp:revision>
  <dcterms:created xsi:type="dcterms:W3CDTF">2014-09-07T19:25:56Z</dcterms:created>
  <dcterms:modified xsi:type="dcterms:W3CDTF">2014-10-17T05:50:47Z</dcterms:modified>
</cp:coreProperties>
</file>